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xml" ContentType="application/vnd.openxmlformats-officedocument.drawingml.chart+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9"/>
  </p:notesMasterIdLst>
  <p:handoutMasterIdLst>
    <p:handoutMasterId r:id="rId70"/>
  </p:handoutMasterIdLst>
  <p:sldIdLst>
    <p:sldId id="265" r:id="rId2"/>
    <p:sldId id="269" r:id="rId3"/>
    <p:sldId id="274" r:id="rId4"/>
    <p:sldId id="338" r:id="rId5"/>
    <p:sldId id="258" r:id="rId6"/>
    <p:sldId id="340" r:id="rId7"/>
    <p:sldId id="357" r:id="rId8"/>
    <p:sldId id="273" r:id="rId9"/>
    <p:sldId id="278" r:id="rId10"/>
    <p:sldId id="289" r:id="rId11"/>
    <p:sldId id="330" r:id="rId12"/>
    <p:sldId id="281" r:id="rId13"/>
    <p:sldId id="298" r:id="rId14"/>
    <p:sldId id="294" r:id="rId15"/>
    <p:sldId id="296" r:id="rId16"/>
    <p:sldId id="324" r:id="rId17"/>
    <p:sldId id="325" r:id="rId18"/>
    <p:sldId id="378" r:id="rId19"/>
    <p:sldId id="299" r:id="rId20"/>
    <p:sldId id="329" r:id="rId21"/>
    <p:sldId id="374" r:id="rId22"/>
    <p:sldId id="297" r:id="rId23"/>
    <p:sldId id="318" r:id="rId24"/>
    <p:sldId id="320" r:id="rId25"/>
    <p:sldId id="322" r:id="rId26"/>
    <p:sldId id="300" r:id="rId27"/>
    <p:sldId id="335" r:id="rId28"/>
    <p:sldId id="369" r:id="rId29"/>
    <p:sldId id="348" r:id="rId30"/>
    <p:sldId id="339" r:id="rId31"/>
    <p:sldId id="376" r:id="rId32"/>
    <p:sldId id="302" r:id="rId33"/>
    <p:sldId id="333" r:id="rId34"/>
    <p:sldId id="371" r:id="rId35"/>
    <p:sldId id="372" r:id="rId36"/>
    <p:sldId id="344" r:id="rId37"/>
    <p:sldId id="343" r:id="rId38"/>
    <p:sldId id="304" r:id="rId39"/>
    <p:sldId id="305" r:id="rId40"/>
    <p:sldId id="332" r:id="rId41"/>
    <p:sldId id="350" r:id="rId42"/>
    <p:sldId id="306" r:id="rId43"/>
    <p:sldId id="307" r:id="rId44"/>
    <p:sldId id="309" r:id="rId45"/>
    <p:sldId id="349" r:id="rId46"/>
    <p:sldId id="351" r:id="rId47"/>
    <p:sldId id="352" r:id="rId48"/>
    <p:sldId id="313" r:id="rId49"/>
    <p:sldId id="380" r:id="rId50"/>
    <p:sldId id="314" r:id="rId51"/>
    <p:sldId id="315" r:id="rId52"/>
    <p:sldId id="355" r:id="rId53"/>
    <p:sldId id="356" r:id="rId54"/>
    <p:sldId id="358" r:id="rId55"/>
    <p:sldId id="359" r:id="rId56"/>
    <p:sldId id="360" r:id="rId57"/>
    <p:sldId id="361" r:id="rId58"/>
    <p:sldId id="345" r:id="rId59"/>
    <p:sldId id="347" r:id="rId60"/>
    <p:sldId id="362" r:id="rId61"/>
    <p:sldId id="364" r:id="rId62"/>
    <p:sldId id="365" r:id="rId63"/>
    <p:sldId id="366" r:id="rId64"/>
    <p:sldId id="367" r:id="rId65"/>
    <p:sldId id="368" r:id="rId66"/>
    <p:sldId id="284" r:id="rId67"/>
    <p:sldId id="271" r:id="rId68"/>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273" userDrawn="1">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inuk" initials="s"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0000FF"/>
    <a:srgbClr val="CDC699"/>
    <a:srgbClr val="9933FF"/>
    <a:srgbClr val="CCCCFF"/>
    <a:srgbClr val="9966FF"/>
    <a:srgbClr val="A3A789"/>
    <a:srgbClr val="D0C9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05" autoAdjust="0"/>
    <p:restoredTop sz="94559" autoAdjust="0"/>
  </p:normalViewPr>
  <p:slideViewPr>
    <p:cSldViewPr snapToGrid="0" showGuides="1">
      <p:cViewPr>
        <p:scale>
          <a:sx n="129" d="100"/>
          <a:sy n="129" d="100"/>
        </p:scale>
        <p:origin x="-918" y="-36"/>
      </p:cViewPr>
      <p:guideLst>
        <p:guide orient="horz" pos="2273"/>
        <p:guide pos="2880"/>
      </p:guideLst>
    </p:cSldViewPr>
  </p:slideViewPr>
  <p:notesTextViewPr>
    <p:cViewPr>
      <p:scale>
        <a:sx n="3" d="2"/>
        <a:sy n="3" d="2"/>
      </p:scale>
      <p:origin x="0" y="0"/>
    </p:cViewPr>
  </p:notesTextViewPr>
  <p:notesViewPr>
    <p:cSldViewPr snapToGrid="0" showGuides="1">
      <p:cViewPr varScale="1">
        <p:scale>
          <a:sx n="71" d="100"/>
          <a:sy n="71" d="100"/>
        </p:scale>
        <p:origin x="322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MySQL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tx2"/>
                    </a:solidFill>
                    <a:effectLst>
                      <a:outerShdw blurRad="38100" dist="38100" dir="2700000" algn="tl">
                        <a:srgbClr val="000000">
                          <a:alpha val="43137"/>
                        </a:srgbClr>
                      </a:outerShdw>
                    </a:effectLst>
                    <a:latin typeface="+mn-lt"/>
                    <a:ea typeface="+mn-ea"/>
                    <a:cs typeface="+mn-cs"/>
                  </a:defRPr>
                </a:pPr>
                <a:endParaRPr lang="ko-K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1회</c:v>
                </c:pt>
                <c:pt idx="1">
                  <c:v>2회</c:v>
                </c:pt>
                <c:pt idx="2">
                  <c:v>3회</c:v>
                </c:pt>
                <c:pt idx="3">
                  <c:v>4회</c:v>
                </c:pt>
                <c:pt idx="4">
                  <c:v>5회</c:v>
                </c:pt>
                <c:pt idx="5">
                  <c:v>6회</c:v>
                </c:pt>
                <c:pt idx="6">
                  <c:v>7회</c:v>
                </c:pt>
                <c:pt idx="7">
                  <c:v>8회</c:v>
                </c:pt>
                <c:pt idx="8">
                  <c:v>9회</c:v>
                </c:pt>
                <c:pt idx="9">
                  <c:v>10회</c:v>
                </c:pt>
              </c:strCache>
            </c:strRef>
          </c:cat>
          <c:val>
            <c:numRef>
              <c:f>Sheet1!$B$2:$B$11</c:f>
              <c:numCache>
                <c:formatCode>0.0_);[Red]\(0.0\)</c:formatCode>
                <c:ptCount val="10"/>
                <c:pt idx="0">
                  <c:v>16.93</c:v>
                </c:pt>
                <c:pt idx="1">
                  <c:v>16.060000000000002</c:v>
                </c:pt>
                <c:pt idx="2">
                  <c:v>16.12</c:v>
                </c:pt>
                <c:pt idx="3">
                  <c:v>15.5</c:v>
                </c:pt>
                <c:pt idx="4">
                  <c:v>15.61</c:v>
                </c:pt>
                <c:pt idx="5">
                  <c:v>12.41</c:v>
                </c:pt>
                <c:pt idx="6">
                  <c:v>13.23</c:v>
                </c:pt>
                <c:pt idx="7">
                  <c:v>13.5</c:v>
                </c:pt>
                <c:pt idx="8">
                  <c:v>13.920000000000002</c:v>
                </c:pt>
                <c:pt idx="9">
                  <c:v>12.07</c:v>
                </c:pt>
              </c:numCache>
            </c:numRef>
          </c:val>
        </c:ser>
        <c:ser>
          <c:idx val="1"/>
          <c:order val="1"/>
          <c:tx>
            <c:strRef>
              <c:f>Sheet1!$C$1</c:f>
              <c:strCache>
                <c:ptCount val="1"/>
                <c:pt idx="0">
                  <c:v>WDB</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accent2"/>
                    </a:solidFill>
                    <a:effectLst>
                      <a:outerShdw blurRad="38100" dist="38100" dir="2700000" algn="tl">
                        <a:srgbClr val="000000">
                          <a:alpha val="43137"/>
                        </a:srgbClr>
                      </a:outerShdw>
                    </a:effectLst>
                    <a:latin typeface="+mn-lt"/>
                    <a:ea typeface="+mn-ea"/>
                    <a:cs typeface="+mn-cs"/>
                  </a:defRPr>
                </a:pPr>
                <a:endParaRPr lang="ko-K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1회</c:v>
                </c:pt>
                <c:pt idx="1">
                  <c:v>2회</c:v>
                </c:pt>
                <c:pt idx="2">
                  <c:v>3회</c:v>
                </c:pt>
                <c:pt idx="3">
                  <c:v>4회</c:v>
                </c:pt>
                <c:pt idx="4">
                  <c:v>5회</c:v>
                </c:pt>
                <c:pt idx="5">
                  <c:v>6회</c:v>
                </c:pt>
                <c:pt idx="6">
                  <c:v>7회</c:v>
                </c:pt>
                <c:pt idx="7">
                  <c:v>8회</c:v>
                </c:pt>
                <c:pt idx="8">
                  <c:v>9회</c:v>
                </c:pt>
                <c:pt idx="9">
                  <c:v>10회</c:v>
                </c:pt>
              </c:strCache>
            </c:strRef>
          </c:cat>
          <c:val>
            <c:numRef>
              <c:f>Sheet1!$C$2:$C$11</c:f>
              <c:numCache>
                <c:formatCode>0.0_);[Red]\(0.0\)</c:formatCode>
                <c:ptCount val="10"/>
                <c:pt idx="0">
                  <c:v>4.8199999999999985</c:v>
                </c:pt>
                <c:pt idx="1">
                  <c:v>4.6000000000000005</c:v>
                </c:pt>
                <c:pt idx="2">
                  <c:v>4.6999999999999975</c:v>
                </c:pt>
                <c:pt idx="3">
                  <c:v>3.9299999999999997</c:v>
                </c:pt>
                <c:pt idx="4">
                  <c:v>3.9699999999999998</c:v>
                </c:pt>
                <c:pt idx="5">
                  <c:v>4.13</c:v>
                </c:pt>
                <c:pt idx="6">
                  <c:v>4.1399999999999997</c:v>
                </c:pt>
                <c:pt idx="7">
                  <c:v>4.2299999999999995</c:v>
                </c:pt>
                <c:pt idx="8">
                  <c:v>4.51</c:v>
                </c:pt>
                <c:pt idx="9">
                  <c:v>4.8499999999999996</c:v>
                </c:pt>
              </c:numCache>
            </c:numRef>
          </c:val>
        </c:ser>
        <c:dLbls>
          <c:showLegendKey val="0"/>
          <c:showVal val="1"/>
          <c:showCatName val="0"/>
          <c:showSerName val="0"/>
          <c:showPercent val="0"/>
          <c:showBubbleSize val="0"/>
        </c:dLbls>
        <c:gapWidth val="219"/>
        <c:overlap val="-27"/>
        <c:axId val="159769088"/>
        <c:axId val="159006720"/>
      </c:barChart>
      <c:catAx>
        <c:axId val="159769088"/>
        <c:scaling>
          <c:orientation val="minMax"/>
        </c:scaling>
        <c:delete val="1"/>
        <c:axPos val="b"/>
        <c:numFmt formatCode="General" sourceLinked="1"/>
        <c:majorTickMark val="out"/>
        <c:minorTickMark val="none"/>
        <c:tickLblPos val="none"/>
        <c:crossAx val="159006720"/>
        <c:crosses val="autoZero"/>
        <c:auto val="1"/>
        <c:lblAlgn val="ctr"/>
        <c:lblOffset val="100"/>
        <c:noMultiLvlLbl val="0"/>
      </c:catAx>
      <c:valAx>
        <c:axId val="159006720"/>
        <c:scaling>
          <c:orientation val="minMax"/>
          <c:max val="20"/>
          <c:min val="0"/>
        </c:scaling>
        <c:delete val="1"/>
        <c:axPos val="l"/>
        <c:majorGridlines>
          <c:spPr>
            <a:ln w="9525" cap="flat" cmpd="sng" algn="ctr">
              <a:solidFill>
                <a:schemeClr val="tx1">
                  <a:lumMod val="15000"/>
                  <a:lumOff val="85000"/>
                </a:schemeClr>
              </a:solidFill>
              <a:round/>
            </a:ln>
            <a:effectLst/>
          </c:spPr>
        </c:majorGridlines>
        <c:numFmt formatCode="0.0_);[Red]\(0.0\)" sourceLinked="1"/>
        <c:majorTickMark val="out"/>
        <c:minorTickMark val="none"/>
        <c:tickLblPos val="none"/>
        <c:crossAx val="15976908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ko-KR"/>
        </a:p>
      </c:txPr>
    </c:legend>
    <c:plotVisOnly val="1"/>
    <c:dispBlanksAs val="gap"/>
    <c:showDLblsOverMax val="0"/>
  </c:chart>
  <c:spPr>
    <a:noFill/>
    <a:ln>
      <a:noFill/>
    </a:ln>
    <a:effectLst/>
  </c:spPr>
  <c:txPr>
    <a:bodyPr/>
    <a:lstStyle/>
    <a:p>
      <a:pPr>
        <a:defRPr/>
      </a:pPr>
      <a:endParaRPr lang="ko-K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C45C77-6E8C-46D1-A4BF-D03801F8EF25}" type="datetimeFigureOut">
              <a:rPr lang="ko-KR" altLang="en-US" smtClean="0"/>
              <a:t>2016-04-19</a:t>
            </a:fld>
            <a:endParaRPr lang="ko-KR" altLang="en-US"/>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61A0E6-9B3E-41F6-B38B-99C123F5AB1E}" type="slidenum">
              <a:rPr lang="ko-KR" altLang="en-US" smtClean="0"/>
              <a:t>‹#›</a:t>
            </a:fld>
            <a:endParaRPr lang="ko-KR" altLang="en-US"/>
          </a:p>
        </p:txBody>
      </p:sp>
    </p:spTree>
    <p:extLst>
      <p:ext uri="{BB962C8B-B14F-4D97-AF65-F5344CB8AC3E}">
        <p14:creationId xmlns:p14="http://schemas.microsoft.com/office/powerpoint/2010/main" val="1971524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E3DE4C-084E-4B33-A45E-1DBE910B2639}" type="datetimeFigureOut">
              <a:rPr lang="ko-KR" altLang="en-US" smtClean="0"/>
              <a:t>2016-04-19</a:t>
            </a:fld>
            <a:endParaRPr lang="ko-KR" altLang="en-US"/>
          </a:p>
        </p:txBody>
      </p:sp>
      <p:sp>
        <p:nvSpPr>
          <p:cNvPr id="4" name="슬라이드 이미지 개체 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ADEB2B-AF8A-4C30-8F56-D7FFB5C732C3}" type="slidenum">
              <a:rPr lang="ko-KR" altLang="en-US" smtClean="0"/>
              <a:t>‹#›</a:t>
            </a:fld>
            <a:endParaRPr lang="ko-KR" altLang="en-US"/>
          </a:p>
        </p:txBody>
      </p:sp>
    </p:spTree>
    <p:extLst>
      <p:ext uri="{BB962C8B-B14F-4D97-AF65-F5344CB8AC3E}">
        <p14:creationId xmlns:p14="http://schemas.microsoft.com/office/powerpoint/2010/main" val="1782668623"/>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1</a:t>
            </a:fld>
            <a:endParaRPr lang="ko-KR" altLang="en-US"/>
          </a:p>
        </p:txBody>
      </p:sp>
    </p:spTree>
    <p:extLst>
      <p:ext uri="{BB962C8B-B14F-4D97-AF65-F5344CB8AC3E}">
        <p14:creationId xmlns:p14="http://schemas.microsoft.com/office/powerpoint/2010/main" val="2311067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4</a:t>
            </a:fld>
            <a:endParaRPr lang="ko-KR" altLang="en-US"/>
          </a:p>
        </p:txBody>
      </p:sp>
    </p:spTree>
    <p:extLst>
      <p:ext uri="{BB962C8B-B14F-4D97-AF65-F5344CB8AC3E}">
        <p14:creationId xmlns:p14="http://schemas.microsoft.com/office/powerpoint/2010/main" val="3103979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5</a:t>
            </a:fld>
            <a:endParaRPr lang="ko-KR" altLang="en-US"/>
          </a:p>
        </p:txBody>
      </p:sp>
    </p:spTree>
    <p:extLst>
      <p:ext uri="{BB962C8B-B14F-4D97-AF65-F5344CB8AC3E}">
        <p14:creationId xmlns:p14="http://schemas.microsoft.com/office/powerpoint/2010/main" val="3889487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6</a:t>
            </a:fld>
            <a:endParaRPr lang="ko-KR" altLang="en-US"/>
          </a:p>
        </p:txBody>
      </p:sp>
    </p:spTree>
    <p:extLst>
      <p:ext uri="{BB962C8B-B14F-4D97-AF65-F5344CB8AC3E}">
        <p14:creationId xmlns:p14="http://schemas.microsoft.com/office/powerpoint/2010/main" val="2077805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7</a:t>
            </a:fld>
            <a:endParaRPr lang="ko-KR" altLang="en-US"/>
          </a:p>
        </p:txBody>
      </p:sp>
    </p:spTree>
    <p:extLst>
      <p:ext uri="{BB962C8B-B14F-4D97-AF65-F5344CB8AC3E}">
        <p14:creationId xmlns:p14="http://schemas.microsoft.com/office/powerpoint/2010/main" val="1958432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9</a:t>
            </a:fld>
            <a:endParaRPr lang="ko-KR" altLang="en-US"/>
          </a:p>
        </p:txBody>
      </p:sp>
    </p:spTree>
    <p:extLst>
      <p:ext uri="{BB962C8B-B14F-4D97-AF65-F5344CB8AC3E}">
        <p14:creationId xmlns:p14="http://schemas.microsoft.com/office/powerpoint/2010/main" val="2246413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10</a:t>
            </a:fld>
            <a:endParaRPr lang="ko-KR" altLang="en-US"/>
          </a:p>
        </p:txBody>
      </p:sp>
    </p:spTree>
    <p:extLst>
      <p:ext uri="{BB962C8B-B14F-4D97-AF65-F5344CB8AC3E}">
        <p14:creationId xmlns:p14="http://schemas.microsoft.com/office/powerpoint/2010/main" val="1274835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11</a:t>
            </a:fld>
            <a:endParaRPr lang="ko-KR" altLang="en-US"/>
          </a:p>
        </p:txBody>
      </p:sp>
    </p:spTree>
    <p:extLst>
      <p:ext uri="{BB962C8B-B14F-4D97-AF65-F5344CB8AC3E}">
        <p14:creationId xmlns:p14="http://schemas.microsoft.com/office/powerpoint/2010/main" val="1237567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13</a:t>
            </a:fld>
            <a:endParaRPr lang="ko-KR" altLang="en-US"/>
          </a:p>
        </p:txBody>
      </p:sp>
    </p:spTree>
    <p:extLst>
      <p:ext uri="{BB962C8B-B14F-4D97-AF65-F5344CB8AC3E}">
        <p14:creationId xmlns:p14="http://schemas.microsoft.com/office/powerpoint/2010/main" val="2980016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14</a:t>
            </a:fld>
            <a:endParaRPr lang="ko-KR" altLang="en-US"/>
          </a:p>
        </p:txBody>
      </p:sp>
    </p:spTree>
    <p:extLst>
      <p:ext uri="{BB962C8B-B14F-4D97-AF65-F5344CB8AC3E}">
        <p14:creationId xmlns:p14="http://schemas.microsoft.com/office/powerpoint/2010/main" val="4067645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15</a:t>
            </a:fld>
            <a:endParaRPr lang="ko-KR" altLang="en-US"/>
          </a:p>
        </p:txBody>
      </p:sp>
    </p:spTree>
    <p:extLst>
      <p:ext uri="{BB962C8B-B14F-4D97-AF65-F5344CB8AC3E}">
        <p14:creationId xmlns:p14="http://schemas.microsoft.com/office/powerpoint/2010/main" val="4254668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16</a:t>
            </a:fld>
            <a:endParaRPr lang="ko-KR" altLang="en-US"/>
          </a:p>
        </p:txBody>
      </p:sp>
    </p:spTree>
    <p:extLst>
      <p:ext uri="{BB962C8B-B14F-4D97-AF65-F5344CB8AC3E}">
        <p14:creationId xmlns:p14="http://schemas.microsoft.com/office/powerpoint/2010/main" val="3712529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17</a:t>
            </a:fld>
            <a:endParaRPr lang="ko-KR" altLang="en-US"/>
          </a:p>
        </p:txBody>
      </p:sp>
    </p:spTree>
    <p:extLst>
      <p:ext uri="{BB962C8B-B14F-4D97-AF65-F5344CB8AC3E}">
        <p14:creationId xmlns:p14="http://schemas.microsoft.com/office/powerpoint/2010/main" val="2701643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18</a:t>
            </a:fld>
            <a:endParaRPr lang="ko-KR" altLang="en-US"/>
          </a:p>
        </p:txBody>
      </p:sp>
    </p:spTree>
    <p:extLst>
      <p:ext uri="{BB962C8B-B14F-4D97-AF65-F5344CB8AC3E}">
        <p14:creationId xmlns:p14="http://schemas.microsoft.com/office/powerpoint/2010/main" val="3827246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19</a:t>
            </a:fld>
            <a:endParaRPr lang="ko-KR" altLang="en-US"/>
          </a:p>
        </p:txBody>
      </p:sp>
    </p:spTree>
    <p:extLst>
      <p:ext uri="{BB962C8B-B14F-4D97-AF65-F5344CB8AC3E}">
        <p14:creationId xmlns:p14="http://schemas.microsoft.com/office/powerpoint/2010/main" val="9391973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20</a:t>
            </a:fld>
            <a:endParaRPr lang="ko-KR" altLang="en-US"/>
          </a:p>
        </p:txBody>
      </p:sp>
    </p:spTree>
    <p:extLst>
      <p:ext uri="{BB962C8B-B14F-4D97-AF65-F5344CB8AC3E}">
        <p14:creationId xmlns:p14="http://schemas.microsoft.com/office/powerpoint/2010/main" val="3441436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22</a:t>
            </a:fld>
            <a:endParaRPr lang="ko-KR" altLang="en-US"/>
          </a:p>
        </p:txBody>
      </p:sp>
    </p:spTree>
    <p:extLst>
      <p:ext uri="{BB962C8B-B14F-4D97-AF65-F5344CB8AC3E}">
        <p14:creationId xmlns:p14="http://schemas.microsoft.com/office/powerpoint/2010/main" val="606283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23</a:t>
            </a:fld>
            <a:endParaRPr lang="ko-KR" altLang="en-US"/>
          </a:p>
        </p:txBody>
      </p:sp>
    </p:spTree>
    <p:extLst>
      <p:ext uri="{BB962C8B-B14F-4D97-AF65-F5344CB8AC3E}">
        <p14:creationId xmlns:p14="http://schemas.microsoft.com/office/powerpoint/2010/main" val="109819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24</a:t>
            </a:fld>
            <a:endParaRPr lang="ko-KR" altLang="en-US"/>
          </a:p>
        </p:txBody>
      </p:sp>
    </p:spTree>
    <p:extLst>
      <p:ext uri="{BB962C8B-B14F-4D97-AF65-F5344CB8AC3E}">
        <p14:creationId xmlns:p14="http://schemas.microsoft.com/office/powerpoint/2010/main" val="27808734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25</a:t>
            </a:fld>
            <a:endParaRPr lang="ko-KR" altLang="en-US"/>
          </a:p>
        </p:txBody>
      </p:sp>
    </p:spTree>
    <p:extLst>
      <p:ext uri="{BB962C8B-B14F-4D97-AF65-F5344CB8AC3E}">
        <p14:creationId xmlns:p14="http://schemas.microsoft.com/office/powerpoint/2010/main" val="3867649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26</a:t>
            </a:fld>
            <a:endParaRPr lang="ko-KR" altLang="en-US"/>
          </a:p>
        </p:txBody>
      </p:sp>
    </p:spTree>
    <p:extLst>
      <p:ext uri="{BB962C8B-B14F-4D97-AF65-F5344CB8AC3E}">
        <p14:creationId xmlns:p14="http://schemas.microsoft.com/office/powerpoint/2010/main" val="25156818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u="sng"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27</a:t>
            </a:fld>
            <a:endParaRPr lang="ko-KR" altLang="en-US"/>
          </a:p>
        </p:txBody>
      </p:sp>
    </p:spTree>
    <p:extLst>
      <p:ext uri="{BB962C8B-B14F-4D97-AF65-F5344CB8AC3E}">
        <p14:creationId xmlns:p14="http://schemas.microsoft.com/office/powerpoint/2010/main" val="3684486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28</a:t>
            </a:fld>
            <a:endParaRPr lang="ko-KR" altLang="en-US"/>
          </a:p>
        </p:txBody>
      </p:sp>
    </p:spTree>
    <p:extLst>
      <p:ext uri="{BB962C8B-B14F-4D97-AF65-F5344CB8AC3E}">
        <p14:creationId xmlns:p14="http://schemas.microsoft.com/office/powerpoint/2010/main" val="33529697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u="sng"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29</a:t>
            </a:fld>
            <a:endParaRPr lang="ko-KR" altLang="en-US"/>
          </a:p>
        </p:txBody>
      </p:sp>
    </p:spTree>
    <p:extLst>
      <p:ext uri="{BB962C8B-B14F-4D97-AF65-F5344CB8AC3E}">
        <p14:creationId xmlns:p14="http://schemas.microsoft.com/office/powerpoint/2010/main" val="28618726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30</a:t>
            </a:fld>
            <a:endParaRPr lang="ko-KR" altLang="en-US"/>
          </a:p>
        </p:txBody>
      </p:sp>
    </p:spTree>
    <p:extLst>
      <p:ext uri="{BB962C8B-B14F-4D97-AF65-F5344CB8AC3E}">
        <p14:creationId xmlns:p14="http://schemas.microsoft.com/office/powerpoint/2010/main" val="1524004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31</a:t>
            </a:fld>
            <a:endParaRPr lang="ko-KR" altLang="en-US"/>
          </a:p>
        </p:txBody>
      </p:sp>
    </p:spTree>
    <p:extLst>
      <p:ext uri="{BB962C8B-B14F-4D97-AF65-F5344CB8AC3E}">
        <p14:creationId xmlns:p14="http://schemas.microsoft.com/office/powerpoint/2010/main" val="547739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32</a:t>
            </a:fld>
            <a:endParaRPr lang="ko-KR" altLang="en-US"/>
          </a:p>
        </p:txBody>
      </p:sp>
    </p:spTree>
    <p:extLst>
      <p:ext uri="{BB962C8B-B14F-4D97-AF65-F5344CB8AC3E}">
        <p14:creationId xmlns:p14="http://schemas.microsoft.com/office/powerpoint/2010/main" val="21518122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33</a:t>
            </a:fld>
            <a:endParaRPr lang="ko-KR" altLang="en-US"/>
          </a:p>
        </p:txBody>
      </p:sp>
    </p:spTree>
    <p:extLst>
      <p:ext uri="{BB962C8B-B14F-4D97-AF65-F5344CB8AC3E}">
        <p14:creationId xmlns:p14="http://schemas.microsoft.com/office/powerpoint/2010/main" val="24395096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36</a:t>
            </a:fld>
            <a:endParaRPr lang="ko-KR" altLang="en-US"/>
          </a:p>
        </p:txBody>
      </p:sp>
    </p:spTree>
    <p:extLst>
      <p:ext uri="{BB962C8B-B14F-4D97-AF65-F5344CB8AC3E}">
        <p14:creationId xmlns:p14="http://schemas.microsoft.com/office/powerpoint/2010/main" val="42215734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37</a:t>
            </a:fld>
            <a:endParaRPr lang="ko-KR" altLang="en-US"/>
          </a:p>
        </p:txBody>
      </p:sp>
    </p:spTree>
    <p:extLst>
      <p:ext uri="{BB962C8B-B14F-4D97-AF65-F5344CB8AC3E}">
        <p14:creationId xmlns:p14="http://schemas.microsoft.com/office/powerpoint/2010/main" val="40716666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39</a:t>
            </a:fld>
            <a:endParaRPr lang="ko-KR" altLang="en-US"/>
          </a:p>
        </p:txBody>
      </p:sp>
    </p:spTree>
    <p:extLst>
      <p:ext uri="{BB962C8B-B14F-4D97-AF65-F5344CB8AC3E}">
        <p14:creationId xmlns:p14="http://schemas.microsoft.com/office/powerpoint/2010/main" val="21020667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40</a:t>
            </a:fld>
            <a:endParaRPr lang="ko-KR" altLang="en-US"/>
          </a:p>
        </p:txBody>
      </p:sp>
    </p:spTree>
    <p:extLst>
      <p:ext uri="{BB962C8B-B14F-4D97-AF65-F5344CB8AC3E}">
        <p14:creationId xmlns:p14="http://schemas.microsoft.com/office/powerpoint/2010/main" val="4439022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41</a:t>
            </a:fld>
            <a:endParaRPr lang="ko-KR" altLang="en-US"/>
          </a:p>
        </p:txBody>
      </p:sp>
    </p:spTree>
    <p:extLst>
      <p:ext uri="{BB962C8B-B14F-4D97-AF65-F5344CB8AC3E}">
        <p14:creationId xmlns:p14="http://schemas.microsoft.com/office/powerpoint/2010/main" val="12572047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42</a:t>
            </a:fld>
            <a:endParaRPr lang="ko-KR" altLang="en-US"/>
          </a:p>
        </p:txBody>
      </p:sp>
    </p:spTree>
    <p:extLst>
      <p:ext uri="{BB962C8B-B14F-4D97-AF65-F5344CB8AC3E}">
        <p14:creationId xmlns:p14="http://schemas.microsoft.com/office/powerpoint/2010/main" val="27845709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43</a:t>
            </a:fld>
            <a:endParaRPr lang="ko-KR" altLang="en-US"/>
          </a:p>
        </p:txBody>
      </p:sp>
    </p:spTree>
    <p:extLst>
      <p:ext uri="{BB962C8B-B14F-4D97-AF65-F5344CB8AC3E}">
        <p14:creationId xmlns:p14="http://schemas.microsoft.com/office/powerpoint/2010/main" val="38032639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44</a:t>
            </a:fld>
            <a:endParaRPr lang="ko-KR" altLang="en-US"/>
          </a:p>
        </p:txBody>
      </p:sp>
    </p:spTree>
    <p:extLst>
      <p:ext uri="{BB962C8B-B14F-4D97-AF65-F5344CB8AC3E}">
        <p14:creationId xmlns:p14="http://schemas.microsoft.com/office/powerpoint/2010/main" val="40827613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45</a:t>
            </a:fld>
            <a:endParaRPr lang="ko-KR" altLang="en-US"/>
          </a:p>
        </p:txBody>
      </p:sp>
    </p:spTree>
    <p:extLst>
      <p:ext uri="{BB962C8B-B14F-4D97-AF65-F5344CB8AC3E}">
        <p14:creationId xmlns:p14="http://schemas.microsoft.com/office/powerpoint/2010/main" val="3762618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46</a:t>
            </a:fld>
            <a:endParaRPr lang="ko-KR" altLang="en-US"/>
          </a:p>
        </p:txBody>
      </p:sp>
    </p:spTree>
    <p:extLst>
      <p:ext uri="{BB962C8B-B14F-4D97-AF65-F5344CB8AC3E}">
        <p14:creationId xmlns:p14="http://schemas.microsoft.com/office/powerpoint/2010/main" val="11291247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47</a:t>
            </a:fld>
            <a:endParaRPr lang="ko-KR" altLang="en-US"/>
          </a:p>
        </p:txBody>
      </p:sp>
    </p:spTree>
    <p:extLst>
      <p:ext uri="{BB962C8B-B14F-4D97-AF65-F5344CB8AC3E}">
        <p14:creationId xmlns:p14="http://schemas.microsoft.com/office/powerpoint/2010/main" val="14975981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48</a:t>
            </a:fld>
            <a:endParaRPr lang="ko-KR" altLang="en-US"/>
          </a:p>
        </p:txBody>
      </p:sp>
    </p:spTree>
    <p:extLst>
      <p:ext uri="{BB962C8B-B14F-4D97-AF65-F5344CB8AC3E}">
        <p14:creationId xmlns:p14="http://schemas.microsoft.com/office/powerpoint/2010/main" val="1764555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49</a:t>
            </a:fld>
            <a:endParaRPr lang="ko-KR" altLang="en-US"/>
          </a:p>
        </p:txBody>
      </p:sp>
    </p:spTree>
    <p:extLst>
      <p:ext uri="{BB962C8B-B14F-4D97-AF65-F5344CB8AC3E}">
        <p14:creationId xmlns:p14="http://schemas.microsoft.com/office/powerpoint/2010/main" val="4743419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50</a:t>
            </a:fld>
            <a:endParaRPr lang="ko-KR" altLang="en-US"/>
          </a:p>
        </p:txBody>
      </p:sp>
    </p:spTree>
    <p:extLst>
      <p:ext uri="{BB962C8B-B14F-4D97-AF65-F5344CB8AC3E}">
        <p14:creationId xmlns:p14="http://schemas.microsoft.com/office/powerpoint/2010/main" val="31425801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51</a:t>
            </a:fld>
            <a:endParaRPr lang="ko-KR" altLang="en-US"/>
          </a:p>
        </p:txBody>
      </p:sp>
    </p:spTree>
    <p:extLst>
      <p:ext uri="{BB962C8B-B14F-4D97-AF65-F5344CB8AC3E}">
        <p14:creationId xmlns:p14="http://schemas.microsoft.com/office/powerpoint/2010/main" val="32381430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53</a:t>
            </a:fld>
            <a:endParaRPr lang="ko-KR" altLang="en-US"/>
          </a:p>
        </p:txBody>
      </p:sp>
    </p:spTree>
    <p:extLst>
      <p:ext uri="{BB962C8B-B14F-4D97-AF65-F5344CB8AC3E}">
        <p14:creationId xmlns:p14="http://schemas.microsoft.com/office/powerpoint/2010/main" val="37488027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54</a:t>
            </a:fld>
            <a:endParaRPr lang="ko-KR" altLang="en-US"/>
          </a:p>
        </p:txBody>
      </p:sp>
    </p:spTree>
    <p:extLst>
      <p:ext uri="{BB962C8B-B14F-4D97-AF65-F5344CB8AC3E}">
        <p14:creationId xmlns:p14="http://schemas.microsoft.com/office/powerpoint/2010/main" val="30439762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55</a:t>
            </a:fld>
            <a:endParaRPr lang="ko-KR" altLang="en-US"/>
          </a:p>
        </p:txBody>
      </p:sp>
    </p:spTree>
    <p:extLst>
      <p:ext uri="{BB962C8B-B14F-4D97-AF65-F5344CB8AC3E}">
        <p14:creationId xmlns:p14="http://schemas.microsoft.com/office/powerpoint/2010/main" val="40340507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59</a:t>
            </a:fld>
            <a:endParaRPr lang="ko-KR" altLang="en-US"/>
          </a:p>
        </p:txBody>
      </p:sp>
    </p:spTree>
    <p:extLst>
      <p:ext uri="{BB962C8B-B14F-4D97-AF65-F5344CB8AC3E}">
        <p14:creationId xmlns:p14="http://schemas.microsoft.com/office/powerpoint/2010/main" val="22357396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61</a:t>
            </a:fld>
            <a:endParaRPr lang="ko-KR" altLang="en-US"/>
          </a:p>
        </p:txBody>
      </p:sp>
    </p:spTree>
    <p:extLst>
      <p:ext uri="{BB962C8B-B14F-4D97-AF65-F5344CB8AC3E}">
        <p14:creationId xmlns:p14="http://schemas.microsoft.com/office/powerpoint/2010/main" val="12244520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62</a:t>
            </a:fld>
            <a:endParaRPr lang="ko-KR" altLang="en-US"/>
          </a:p>
        </p:txBody>
      </p:sp>
    </p:spTree>
    <p:extLst>
      <p:ext uri="{BB962C8B-B14F-4D97-AF65-F5344CB8AC3E}">
        <p14:creationId xmlns:p14="http://schemas.microsoft.com/office/powerpoint/2010/main" val="41756575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63</a:t>
            </a:fld>
            <a:endParaRPr lang="ko-KR" altLang="en-US"/>
          </a:p>
        </p:txBody>
      </p:sp>
    </p:spTree>
    <p:extLst>
      <p:ext uri="{BB962C8B-B14F-4D97-AF65-F5344CB8AC3E}">
        <p14:creationId xmlns:p14="http://schemas.microsoft.com/office/powerpoint/2010/main" val="21025218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64</a:t>
            </a:fld>
            <a:endParaRPr lang="ko-KR" altLang="en-US"/>
          </a:p>
        </p:txBody>
      </p:sp>
    </p:spTree>
    <p:extLst>
      <p:ext uri="{BB962C8B-B14F-4D97-AF65-F5344CB8AC3E}">
        <p14:creationId xmlns:p14="http://schemas.microsoft.com/office/powerpoint/2010/main" val="13313632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A9ADEB2B-AF8A-4C30-8F56-D7FFB5C732C3}" type="slidenum">
              <a:rPr lang="ko-KR" altLang="en-US" smtClean="0"/>
              <a:t>65</a:t>
            </a:fld>
            <a:endParaRPr lang="ko-KR" altLang="en-US"/>
          </a:p>
        </p:txBody>
      </p:sp>
    </p:spTree>
    <p:extLst>
      <p:ext uri="{BB962C8B-B14F-4D97-AF65-F5344CB8AC3E}">
        <p14:creationId xmlns:p14="http://schemas.microsoft.com/office/powerpoint/2010/main" val="26441631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pic>
        <p:nvPicPr>
          <p:cNvPr id="9" name="그림 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94040" y="6304252"/>
            <a:ext cx="720378" cy="428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
          <p:cNvSpPr txBox="1">
            <a:spLocks noChangeArrowheads="1"/>
          </p:cNvSpPr>
          <p:nvPr userDrawn="1"/>
        </p:nvSpPr>
        <p:spPr bwMode="auto">
          <a:xfrm>
            <a:off x="2956884" y="6515111"/>
            <a:ext cx="3241593" cy="215444"/>
          </a:xfrm>
          <a:prstGeom prst="rect">
            <a:avLst/>
          </a:prstGeom>
          <a:noFill/>
          <a:ln>
            <a:noFill/>
          </a:ln>
          <a:extLst/>
        </p:spPr>
        <p:txBody>
          <a:bodyPr wrap="non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eaLnBrk="1" hangingPunct="1">
              <a:defRPr/>
            </a:pPr>
            <a:r>
              <a:rPr lang="en-US" altLang="ko-KR" sz="800" b="0" dirty="0" smtClean="0">
                <a:solidFill>
                  <a:srgbClr val="7F7F7F"/>
                </a:solidFill>
                <a:latin typeface="맑은 고딕" pitchFamily="50" charset="-127"/>
                <a:ea typeface="맑은 고딕" pitchFamily="50" charset="-127"/>
              </a:rPr>
              <a:t>Copyright 2001~2015.</a:t>
            </a:r>
            <a:r>
              <a:rPr lang="en-US" altLang="ko-KR" sz="800" b="0" baseline="0" dirty="0" smtClean="0">
                <a:solidFill>
                  <a:srgbClr val="7F7F7F"/>
                </a:solidFill>
                <a:latin typeface="맑은 고딕" pitchFamily="50" charset="-127"/>
                <a:ea typeface="맑은 고딕" pitchFamily="50" charset="-127"/>
              </a:rPr>
              <a:t> </a:t>
            </a:r>
            <a:r>
              <a:rPr lang="en-US" altLang="ko-KR" sz="800" b="0" dirty="0" smtClean="0">
                <a:solidFill>
                  <a:srgbClr val="7F7F7F"/>
                </a:solidFill>
                <a:latin typeface="맑은 고딕" pitchFamily="50" charset="-127"/>
                <a:ea typeface="맑은 고딕" pitchFamily="50" charset="-127"/>
              </a:rPr>
              <a:t> WareValley Co,. LTD. All Rights Reserved.</a:t>
            </a:r>
            <a:endParaRPr lang="ko-KR" altLang="en-US" sz="800" b="0" dirty="0" smtClean="0">
              <a:solidFill>
                <a:srgbClr val="7F7F7F"/>
              </a:solidFill>
              <a:latin typeface="맑은 고딕" pitchFamily="50" charset="-127"/>
              <a:ea typeface="맑은 고딕" pitchFamily="50" charset="-127"/>
            </a:endParaRPr>
          </a:p>
        </p:txBody>
      </p:sp>
      <p:cxnSp>
        <p:nvCxnSpPr>
          <p:cNvPr id="14" name="직선 연결선 13"/>
          <p:cNvCxnSpPr/>
          <p:nvPr/>
        </p:nvCxnSpPr>
        <p:spPr>
          <a:xfrm>
            <a:off x="247138" y="725206"/>
            <a:ext cx="8603213" cy="0"/>
          </a:xfrm>
          <a:prstGeom prst="line">
            <a:avLst/>
          </a:prstGeom>
          <a:ln w="25400">
            <a:solidFill>
              <a:srgbClr val="CC99FF"/>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userDrawn="1"/>
        </p:nvCxnSpPr>
        <p:spPr>
          <a:xfrm>
            <a:off x="235987" y="6157210"/>
            <a:ext cx="8672026" cy="0"/>
          </a:xfrm>
          <a:prstGeom prst="line">
            <a:avLst/>
          </a:prstGeom>
          <a:ln w="25400">
            <a:solidFill>
              <a:srgbClr val="CCCCFF"/>
            </a:solidFill>
          </a:ln>
        </p:spPr>
        <p:style>
          <a:lnRef idx="1">
            <a:schemeClr val="accent1"/>
          </a:lnRef>
          <a:fillRef idx="0">
            <a:schemeClr val="accent1"/>
          </a:fillRef>
          <a:effectRef idx="0">
            <a:schemeClr val="accent1"/>
          </a:effectRef>
          <a:fontRef idx="minor">
            <a:schemeClr val="tx1"/>
          </a:fontRef>
        </p:style>
      </p:cxnSp>
      <p:sp>
        <p:nvSpPr>
          <p:cNvPr id="18" name="직사각형 17"/>
          <p:cNvSpPr/>
          <p:nvPr userDrawn="1"/>
        </p:nvSpPr>
        <p:spPr>
          <a:xfrm>
            <a:off x="249334" y="830164"/>
            <a:ext cx="8589866" cy="967382"/>
          </a:xfrm>
          <a:prstGeom prst="rect">
            <a:avLst/>
          </a:prstGeom>
          <a:gradFill>
            <a:gsLst>
              <a:gs pos="0">
                <a:schemeClr val="bg2"/>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1" name="Picture 6"/>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35205" y="6320223"/>
            <a:ext cx="1384903" cy="345303"/>
          </a:xfrm>
          <a:prstGeom prst="rect">
            <a:avLst/>
          </a:prstGeom>
          <a:noFill/>
          <a:ln w="9525">
            <a:noFill/>
            <a:miter lim="800000"/>
            <a:headEnd/>
            <a:tailEnd/>
          </a:ln>
        </p:spPr>
      </p:pic>
      <p:sp>
        <p:nvSpPr>
          <p:cNvPr id="12" name="Slide Number Placeholder 5"/>
          <p:cNvSpPr>
            <a:spLocks noGrp="1"/>
          </p:cNvSpPr>
          <p:nvPr>
            <p:ph type="sldNum" sz="quarter" idx="12"/>
          </p:nvPr>
        </p:nvSpPr>
        <p:spPr>
          <a:xfrm>
            <a:off x="3536949" y="6208316"/>
            <a:ext cx="2057400" cy="365125"/>
          </a:xfrm>
          <a:prstGeom prst="rect">
            <a:avLst/>
          </a:prstGeom>
        </p:spPr>
        <p:txBody>
          <a:bodyPr/>
          <a:lstStyle>
            <a:lvl1pPr>
              <a:defRPr sz="1600">
                <a:solidFill>
                  <a:schemeClr val="tx1">
                    <a:lumMod val="65000"/>
                    <a:lumOff val="35000"/>
                  </a:schemeClr>
                </a:solidFill>
              </a:defRPr>
            </a:lvl1pPr>
          </a:lstStyle>
          <a:p>
            <a:fld id="{55DF3BF5-F5C4-49A3-8D2C-141262B023B6}" type="slidenum">
              <a:rPr lang="ko-KR" altLang="en-US" smtClean="0"/>
              <a:pPr/>
              <a:t>‹#›</a:t>
            </a:fld>
            <a:endParaRPr lang="ko-KR" altLang="en-US" dirty="0"/>
          </a:p>
        </p:txBody>
      </p:sp>
    </p:spTree>
    <p:extLst>
      <p:ext uri="{BB962C8B-B14F-4D97-AF65-F5344CB8AC3E}">
        <p14:creationId xmlns:p14="http://schemas.microsoft.com/office/powerpoint/2010/main" val="937882387"/>
      </p:ext>
    </p:extLst>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ko-KR" altLang="en-US" smtClean="0"/>
              <a:t>마스터 제목 스타일 편집</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81803A5-E13A-436C-9ED9-5F6321D716D5}" type="datetimeFigureOut">
              <a:rPr lang="ko-KR" altLang="en-US" smtClean="0"/>
              <a:t>2016-04-19</a:t>
            </a:fld>
            <a:endParaRPr lang="ko-KR"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ko-KR" altLang="en-US"/>
          </a:p>
        </p:txBody>
      </p:sp>
      <p:sp>
        <p:nvSpPr>
          <p:cNvPr id="6" name="Slide Number Placeholder 5"/>
          <p:cNvSpPr>
            <a:spLocks noGrp="1"/>
          </p:cNvSpPr>
          <p:nvPr>
            <p:ph type="sldNum" sz="quarter" idx="12"/>
          </p:nvPr>
        </p:nvSpPr>
        <p:spPr>
          <a:xfrm>
            <a:off x="3536949" y="6492523"/>
            <a:ext cx="2057400" cy="365125"/>
          </a:xfrm>
          <a:prstGeom prst="rect">
            <a:avLst/>
          </a:prstGeom>
        </p:spPr>
        <p:txBody>
          <a:bodyPr/>
          <a:lstStyle/>
          <a:p>
            <a:fld id="{55DF3BF5-F5C4-49A3-8D2C-141262B023B6}" type="slidenum">
              <a:rPr lang="ko-KR" altLang="en-US" smtClean="0"/>
              <a:t>‹#›</a:t>
            </a:fld>
            <a:endParaRPr lang="ko-KR" altLang="en-US"/>
          </a:p>
        </p:txBody>
      </p:sp>
    </p:spTree>
    <p:extLst>
      <p:ext uri="{BB962C8B-B14F-4D97-AF65-F5344CB8AC3E}">
        <p14:creationId xmlns:p14="http://schemas.microsoft.com/office/powerpoint/2010/main" val="8487031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ko-KR" altLang="en-US" smtClean="0"/>
              <a:t>마스터 제목 스타일 편집</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스타일을 편집합니다</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81803A5-E13A-436C-9ED9-5F6321D716D5}" type="datetimeFigureOut">
              <a:rPr lang="ko-KR" altLang="en-US" smtClean="0"/>
              <a:t>2016-04-19</a:t>
            </a:fld>
            <a:endParaRPr lang="ko-KR"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ko-KR" altLang="en-US"/>
          </a:p>
        </p:txBody>
      </p:sp>
      <p:sp>
        <p:nvSpPr>
          <p:cNvPr id="6" name="Slide Number Placeholder 5"/>
          <p:cNvSpPr>
            <a:spLocks noGrp="1"/>
          </p:cNvSpPr>
          <p:nvPr>
            <p:ph type="sldNum" sz="quarter" idx="12"/>
          </p:nvPr>
        </p:nvSpPr>
        <p:spPr>
          <a:xfrm>
            <a:off x="3536949" y="6492523"/>
            <a:ext cx="2057400" cy="365125"/>
          </a:xfrm>
          <a:prstGeom prst="rect">
            <a:avLst/>
          </a:prstGeom>
        </p:spPr>
        <p:txBody>
          <a:bodyPr/>
          <a:lstStyle/>
          <a:p>
            <a:fld id="{55DF3BF5-F5C4-49A3-8D2C-141262B023B6}" type="slidenum">
              <a:rPr lang="ko-KR" altLang="en-US" smtClean="0"/>
              <a:t>‹#›</a:t>
            </a:fld>
            <a:endParaRPr lang="ko-KR" altLang="en-US"/>
          </a:p>
        </p:txBody>
      </p:sp>
    </p:spTree>
    <p:extLst>
      <p:ext uri="{BB962C8B-B14F-4D97-AF65-F5344CB8AC3E}">
        <p14:creationId xmlns:p14="http://schemas.microsoft.com/office/powerpoint/2010/main" val="333730994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ko-KR" altLang="en-US" smtClean="0"/>
              <a:t>마스터 제목 스타일 편집</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81803A5-E13A-436C-9ED9-5F6321D716D5}" type="datetimeFigureOut">
              <a:rPr lang="ko-KR" altLang="en-US" smtClean="0"/>
              <a:t>2016-04-19</a:t>
            </a:fld>
            <a:endParaRPr lang="ko-KR"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ko-KR" altLang="en-US"/>
          </a:p>
        </p:txBody>
      </p:sp>
      <p:sp>
        <p:nvSpPr>
          <p:cNvPr id="7" name="Slide Number Placeholder 6"/>
          <p:cNvSpPr>
            <a:spLocks noGrp="1"/>
          </p:cNvSpPr>
          <p:nvPr>
            <p:ph type="sldNum" sz="quarter" idx="12"/>
          </p:nvPr>
        </p:nvSpPr>
        <p:spPr>
          <a:xfrm>
            <a:off x="3536949" y="6492523"/>
            <a:ext cx="2057400" cy="365125"/>
          </a:xfrm>
          <a:prstGeom prst="rect">
            <a:avLst/>
          </a:prstGeom>
        </p:spPr>
        <p:txBody>
          <a:bodyPr/>
          <a:lstStyle/>
          <a:p>
            <a:fld id="{55DF3BF5-F5C4-49A3-8D2C-141262B023B6}" type="slidenum">
              <a:rPr lang="ko-KR" altLang="en-US" smtClean="0"/>
              <a:t>‹#›</a:t>
            </a:fld>
            <a:endParaRPr lang="ko-KR" altLang="en-US"/>
          </a:p>
        </p:txBody>
      </p:sp>
    </p:spTree>
    <p:extLst>
      <p:ext uri="{BB962C8B-B14F-4D97-AF65-F5344CB8AC3E}">
        <p14:creationId xmlns:p14="http://schemas.microsoft.com/office/powerpoint/2010/main" val="254842054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C81803A5-E13A-436C-9ED9-5F6321D716D5}" type="datetimeFigureOut">
              <a:rPr lang="ko-KR" altLang="en-US" smtClean="0"/>
              <a:t>2016-04-19</a:t>
            </a:fld>
            <a:endParaRPr lang="ko-KR" alt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ko-KR" altLang="en-US"/>
          </a:p>
        </p:txBody>
      </p:sp>
      <p:sp>
        <p:nvSpPr>
          <p:cNvPr id="9" name="Slide Number Placeholder 8"/>
          <p:cNvSpPr>
            <a:spLocks noGrp="1"/>
          </p:cNvSpPr>
          <p:nvPr>
            <p:ph type="sldNum" sz="quarter" idx="12"/>
          </p:nvPr>
        </p:nvSpPr>
        <p:spPr>
          <a:xfrm>
            <a:off x="3536949" y="6492523"/>
            <a:ext cx="2057400" cy="365125"/>
          </a:xfrm>
          <a:prstGeom prst="rect">
            <a:avLst/>
          </a:prstGeom>
        </p:spPr>
        <p:txBody>
          <a:bodyPr/>
          <a:lstStyle/>
          <a:p>
            <a:fld id="{55DF3BF5-F5C4-49A3-8D2C-141262B023B6}" type="slidenum">
              <a:rPr lang="ko-KR" altLang="en-US" smtClean="0"/>
              <a:t>‹#›</a:t>
            </a:fld>
            <a:endParaRPr lang="ko-KR" altLang="en-US"/>
          </a:p>
        </p:txBody>
      </p:sp>
    </p:spTree>
    <p:extLst>
      <p:ext uri="{BB962C8B-B14F-4D97-AF65-F5344CB8AC3E}">
        <p14:creationId xmlns:p14="http://schemas.microsoft.com/office/powerpoint/2010/main" val="332134805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ko-KR" altLang="en-US" smtClean="0"/>
              <a:t>마스터 제목 스타일 편집</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C81803A5-E13A-436C-9ED9-5F6321D716D5}" type="datetimeFigureOut">
              <a:rPr lang="ko-KR" altLang="en-US" smtClean="0"/>
              <a:t>2016-04-19</a:t>
            </a:fld>
            <a:endParaRPr lang="ko-KR" alt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ko-KR" altLang="en-US"/>
          </a:p>
        </p:txBody>
      </p:sp>
      <p:sp>
        <p:nvSpPr>
          <p:cNvPr id="5" name="Slide Number Placeholder 4"/>
          <p:cNvSpPr>
            <a:spLocks noGrp="1"/>
          </p:cNvSpPr>
          <p:nvPr>
            <p:ph type="sldNum" sz="quarter" idx="12"/>
          </p:nvPr>
        </p:nvSpPr>
        <p:spPr>
          <a:xfrm>
            <a:off x="3536949" y="6492523"/>
            <a:ext cx="2057400" cy="365125"/>
          </a:xfrm>
          <a:prstGeom prst="rect">
            <a:avLst/>
          </a:prstGeom>
        </p:spPr>
        <p:txBody>
          <a:bodyPr/>
          <a:lstStyle/>
          <a:p>
            <a:fld id="{55DF3BF5-F5C4-49A3-8D2C-141262B023B6}" type="slidenum">
              <a:rPr lang="ko-KR" altLang="en-US" smtClean="0"/>
              <a:t>‹#›</a:t>
            </a:fld>
            <a:endParaRPr lang="ko-KR" altLang="en-US"/>
          </a:p>
        </p:txBody>
      </p:sp>
    </p:spTree>
    <p:extLst>
      <p:ext uri="{BB962C8B-B14F-4D97-AF65-F5344CB8AC3E}">
        <p14:creationId xmlns:p14="http://schemas.microsoft.com/office/powerpoint/2010/main" val="307706729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C81803A5-E13A-436C-9ED9-5F6321D716D5}" type="datetimeFigureOut">
              <a:rPr lang="ko-KR" altLang="en-US" smtClean="0"/>
              <a:t>2016-04-19</a:t>
            </a:fld>
            <a:endParaRPr lang="ko-KR"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ko-KR" altLang="en-US"/>
          </a:p>
        </p:txBody>
      </p:sp>
      <p:sp>
        <p:nvSpPr>
          <p:cNvPr id="4" name="Slide Number Placeholder 3"/>
          <p:cNvSpPr>
            <a:spLocks noGrp="1"/>
          </p:cNvSpPr>
          <p:nvPr>
            <p:ph type="sldNum" sz="quarter" idx="12"/>
          </p:nvPr>
        </p:nvSpPr>
        <p:spPr>
          <a:xfrm>
            <a:off x="3536949" y="6492523"/>
            <a:ext cx="2057400" cy="365125"/>
          </a:xfrm>
          <a:prstGeom prst="rect">
            <a:avLst/>
          </a:prstGeom>
        </p:spPr>
        <p:txBody>
          <a:bodyPr/>
          <a:lstStyle/>
          <a:p>
            <a:fld id="{55DF3BF5-F5C4-49A3-8D2C-141262B023B6}" type="slidenum">
              <a:rPr lang="ko-KR" altLang="en-US" smtClean="0"/>
              <a:t>‹#›</a:t>
            </a:fld>
            <a:endParaRPr lang="ko-KR" altLang="en-US"/>
          </a:p>
        </p:txBody>
      </p:sp>
    </p:spTree>
    <p:extLst>
      <p:ext uri="{BB962C8B-B14F-4D97-AF65-F5344CB8AC3E}">
        <p14:creationId xmlns:p14="http://schemas.microsoft.com/office/powerpoint/2010/main" val="180275952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ko-KR" altLang="en-US" smtClean="0"/>
              <a:t>마스터 제목 스타일 편집</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81803A5-E13A-436C-9ED9-5F6321D716D5}" type="datetimeFigureOut">
              <a:rPr lang="ko-KR" altLang="en-US" smtClean="0"/>
              <a:t>2016-04-19</a:t>
            </a:fld>
            <a:endParaRPr lang="ko-KR"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ko-KR" altLang="en-US"/>
          </a:p>
        </p:txBody>
      </p:sp>
      <p:sp>
        <p:nvSpPr>
          <p:cNvPr id="7" name="Slide Number Placeholder 6"/>
          <p:cNvSpPr>
            <a:spLocks noGrp="1"/>
          </p:cNvSpPr>
          <p:nvPr>
            <p:ph type="sldNum" sz="quarter" idx="12"/>
          </p:nvPr>
        </p:nvSpPr>
        <p:spPr>
          <a:xfrm>
            <a:off x="3536949" y="6492523"/>
            <a:ext cx="2057400" cy="365125"/>
          </a:xfrm>
          <a:prstGeom prst="rect">
            <a:avLst/>
          </a:prstGeom>
        </p:spPr>
        <p:txBody>
          <a:bodyPr/>
          <a:lstStyle/>
          <a:p>
            <a:fld id="{55DF3BF5-F5C4-49A3-8D2C-141262B023B6}" type="slidenum">
              <a:rPr lang="ko-KR" altLang="en-US" smtClean="0"/>
              <a:t>‹#›</a:t>
            </a:fld>
            <a:endParaRPr lang="ko-KR" altLang="en-US"/>
          </a:p>
        </p:txBody>
      </p:sp>
    </p:spTree>
    <p:extLst>
      <p:ext uri="{BB962C8B-B14F-4D97-AF65-F5344CB8AC3E}">
        <p14:creationId xmlns:p14="http://schemas.microsoft.com/office/powerpoint/2010/main" val="66202950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ko-KR" altLang="en-US" smtClean="0"/>
              <a:t>마스터 제목 스타일 편집</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smtClean="0"/>
              <a:t>그림을 추가하려면 아이콘을 클릭하십시오</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81803A5-E13A-436C-9ED9-5F6321D716D5}" type="datetimeFigureOut">
              <a:rPr lang="ko-KR" altLang="en-US" smtClean="0"/>
              <a:t>2016-04-19</a:t>
            </a:fld>
            <a:endParaRPr lang="ko-KR"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ko-KR" altLang="en-US"/>
          </a:p>
        </p:txBody>
      </p:sp>
      <p:sp>
        <p:nvSpPr>
          <p:cNvPr id="7" name="Slide Number Placeholder 6"/>
          <p:cNvSpPr>
            <a:spLocks noGrp="1"/>
          </p:cNvSpPr>
          <p:nvPr>
            <p:ph type="sldNum" sz="quarter" idx="12"/>
          </p:nvPr>
        </p:nvSpPr>
        <p:spPr>
          <a:xfrm>
            <a:off x="3536949" y="6492523"/>
            <a:ext cx="2057400" cy="365125"/>
          </a:xfrm>
          <a:prstGeom prst="rect">
            <a:avLst/>
          </a:prstGeom>
        </p:spPr>
        <p:txBody>
          <a:bodyPr/>
          <a:lstStyle/>
          <a:p>
            <a:fld id="{55DF3BF5-F5C4-49A3-8D2C-141262B023B6}" type="slidenum">
              <a:rPr lang="ko-KR" altLang="en-US" smtClean="0"/>
              <a:t>‹#›</a:t>
            </a:fld>
            <a:endParaRPr lang="ko-KR" altLang="en-US"/>
          </a:p>
        </p:txBody>
      </p:sp>
    </p:spTree>
    <p:extLst>
      <p:ext uri="{BB962C8B-B14F-4D97-AF65-F5344CB8AC3E}">
        <p14:creationId xmlns:p14="http://schemas.microsoft.com/office/powerpoint/2010/main" val="19181710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81803A5-E13A-436C-9ED9-5F6321D716D5}" type="datetimeFigureOut">
              <a:rPr lang="ko-KR" altLang="en-US" smtClean="0"/>
              <a:t>2016-04-19</a:t>
            </a:fld>
            <a:endParaRPr lang="ko-KR"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ko-KR" altLang="en-US"/>
          </a:p>
        </p:txBody>
      </p:sp>
      <p:sp>
        <p:nvSpPr>
          <p:cNvPr id="6" name="Slide Number Placeholder 5"/>
          <p:cNvSpPr>
            <a:spLocks noGrp="1"/>
          </p:cNvSpPr>
          <p:nvPr>
            <p:ph type="sldNum" sz="quarter" idx="12"/>
          </p:nvPr>
        </p:nvSpPr>
        <p:spPr>
          <a:xfrm>
            <a:off x="3536949" y="6492523"/>
            <a:ext cx="2057400" cy="365125"/>
          </a:xfrm>
          <a:prstGeom prst="rect">
            <a:avLst/>
          </a:prstGeom>
        </p:spPr>
        <p:txBody>
          <a:bodyPr/>
          <a:lstStyle/>
          <a:p>
            <a:fld id="{55DF3BF5-F5C4-49A3-8D2C-141262B023B6}" type="slidenum">
              <a:rPr lang="ko-KR" altLang="en-US" smtClean="0"/>
              <a:t>‹#›</a:t>
            </a:fld>
            <a:endParaRPr lang="ko-KR" altLang="en-US"/>
          </a:p>
        </p:txBody>
      </p:sp>
    </p:spTree>
    <p:extLst>
      <p:ext uri="{BB962C8B-B14F-4D97-AF65-F5344CB8AC3E}">
        <p14:creationId xmlns:p14="http://schemas.microsoft.com/office/powerpoint/2010/main" val="110658669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81803A5-E13A-436C-9ED9-5F6321D716D5}" type="datetimeFigureOut">
              <a:rPr lang="ko-KR" altLang="en-US" smtClean="0"/>
              <a:t>2016-04-19</a:t>
            </a:fld>
            <a:endParaRPr lang="ko-KR"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ko-KR" altLang="en-US"/>
          </a:p>
        </p:txBody>
      </p:sp>
      <p:sp>
        <p:nvSpPr>
          <p:cNvPr id="6" name="Slide Number Placeholder 5"/>
          <p:cNvSpPr>
            <a:spLocks noGrp="1"/>
          </p:cNvSpPr>
          <p:nvPr>
            <p:ph type="sldNum" sz="quarter" idx="12"/>
          </p:nvPr>
        </p:nvSpPr>
        <p:spPr>
          <a:xfrm>
            <a:off x="3536949" y="6492523"/>
            <a:ext cx="2057400" cy="365125"/>
          </a:xfrm>
          <a:prstGeom prst="rect">
            <a:avLst/>
          </a:prstGeom>
        </p:spPr>
        <p:txBody>
          <a:bodyPr/>
          <a:lstStyle/>
          <a:p>
            <a:fld id="{55DF3BF5-F5C4-49A3-8D2C-141262B023B6}" type="slidenum">
              <a:rPr lang="ko-KR" altLang="en-US" smtClean="0"/>
              <a:t>‹#›</a:t>
            </a:fld>
            <a:endParaRPr lang="ko-KR" altLang="en-US"/>
          </a:p>
        </p:txBody>
      </p:sp>
    </p:spTree>
    <p:extLst>
      <p:ext uri="{BB962C8B-B14F-4D97-AF65-F5344CB8AC3E}">
        <p14:creationId xmlns:p14="http://schemas.microsoft.com/office/powerpoint/2010/main" val="365563028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제목 슬라이드">
    <p:spTree>
      <p:nvGrpSpPr>
        <p:cNvPr id="1" name=""/>
        <p:cNvGrpSpPr/>
        <p:nvPr/>
      </p:nvGrpSpPr>
      <p:grpSpPr>
        <a:xfrm>
          <a:off x="0" y="0"/>
          <a:ext cx="0" cy="0"/>
          <a:chOff x="0" y="0"/>
          <a:chExt cx="0" cy="0"/>
        </a:xfrm>
      </p:grpSpPr>
      <p:sp>
        <p:nvSpPr>
          <p:cNvPr id="2" name="TextBox 8"/>
          <p:cNvSpPr txBox="1">
            <a:spLocks noChangeArrowheads="1"/>
          </p:cNvSpPr>
          <p:nvPr userDrawn="1"/>
        </p:nvSpPr>
        <p:spPr bwMode="auto">
          <a:xfrm>
            <a:off x="2956884" y="6515111"/>
            <a:ext cx="3241593" cy="215444"/>
          </a:xfrm>
          <a:prstGeom prst="rect">
            <a:avLst/>
          </a:prstGeom>
          <a:noFill/>
          <a:ln>
            <a:noFill/>
          </a:ln>
          <a:extLst/>
        </p:spPr>
        <p:txBody>
          <a:bodyPr wrap="none">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eaLnBrk="1" hangingPunct="1">
              <a:defRPr/>
            </a:pPr>
            <a:r>
              <a:rPr lang="en-US" altLang="ko-KR" sz="800" b="0" dirty="0" smtClean="0">
                <a:solidFill>
                  <a:srgbClr val="7F7F7F"/>
                </a:solidFill>
                <a:latin typeface="맑은 고딕" pitchFamily="50" charset="-127"/>
                <a:ea typeface="맑은 고딕" pitchFamily="50" charset="-127"/>
              </a:rPr>
              <a:t>Copyright 2001~2015.</a:t>
            </a:r>
            <a:r>
              <a:rPr lang="en-US" altLang="ko-KR" sz="800" b="0" baseline="0" dirty="0" smtClean="0">
                <a:solidFill>
                  <a:srgbClr val="7F7F7F"/>
                </a:solidFill>
                <a:latin typeface="맑은 고딕" pitchFamily="50" charset="-127"/>
                <a:ea typeface="맑은 고딕" pitchFamily="50" charset="-127"/>
              </a:rPr>
              <a:t> </a:t>
            </a:r>
            <a:r>
              <a:rPr lang="en-US" altLang="ko-KR" sz="800" b="0" dirty="0" smtClean="0">
                <a:solidFill>
                  <a:srgbClr val="7F7F7F"/>
                </a:solidFill>
                <a:latin typeface="맑은 고딕" pitchFamily="50" charset="-127"/>
                <a:ea typeface="맑은 고딕" pitchFamily="50" charset="-127"/>
              </a:rPr>
              <a:t> WareValley Co,. LTD. All Rights Reserved.</a:t>
            </a:r>
            <a:endParaRPr lang="ko-KR" altLang="en-US" sz="800" b="0" dirty="0" smtClean="0">
              <a:solidFill>
                <a:srgbClr val="7F7F7F"/>
              </a:solidFill>
              <a:latin typeface="맑은 고딕" pitchFamily="50" charset="-127"/>
              <a:ea typeface="맑은 고딕" pitchFamily="50" charset="-127"/>
            </a:endParaRPr>
          </a:p>
        </p:txBody>
      </p:sp>
      <p:sp>
        <p:nvSpPr>
          <p:cNvPr id="3" name="Slide Number Placeholder 5"/>
          <p:cNvSpPr>
            <a:spLocks noGrp="1"/>
          </p:cNvSpPr>
          <p:nvPr>
            <p:ph type="sldNum" sz="quarter" idx="12"/>
          </p:nvPr>
        </p:nvSpPr>
        <p:spPr>
          <a:xfrm>
            <a:off x="3536949" y="6208316"/>
            <a:ext cx="2057400" cy="365125"/>
          </a:xfrm>
          <a:prstGeom prst="rect">
            <a:avLst/>
          </a:prstGeom>
        </p:spPr>
        <p:txBody>
          <a:bodyPr/>
          <a:lstStyle>
            <a:lvl1pPr>
              <a:defRPr sz="1600">
                <a:solidFill>
                  <a:schemeClr val="tx1">
                    <a:lumMod val="65000"/>
                    <a:lumOff val="35000"/>
                  </a:schemeClr>
                </a:solidFill>
              </a:defRPr>
            </a:lvl1pPr>
          </a:lstStyle>
          <a:p>
            <a:fld id="{55DF3BF5-F5C4-49A3-8D2C-141262B023B6}" type="slidenum">
              <a:rPr lang="ko-KR" altLang="en-US" smtClean="0"/>
              <a:pPr/>
              <a:t>‹#›</a:t>
            </a:fld>
            <a:endParaRPr lang="ko-KR" altLang="en-US" dirty="0"/>
          </a:p>
        </p:txBody>
      </p:sp>
      <p:pic>
        <p:nvPicPr>
          <p:cNvPr id="4" name="그림 1"/>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94040" y="6304252"/>
            <a:ext cx="720378" cy="428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35205" y="6320223"/>
            <a:ext cx="1384903" cy="345303"/>
          </a:xfrm>
          <a:prstGeom prst="rect">
            <a:avLst/>
          </a:prstGeom>
          <a:noFill/>
          <a:ln w="9525">
            <a:noFill/>
            <a:miter lim="800000"/>
            <a:headEnd/>
            <a:tailEnd/>
          </a:ln>
        </p:spPr>
      </p:pic>
    </p:spTree>
    <p:extLst>
      <p:ext uri="{BB962C8B-B14F-4D97-AF65-F5344CB8AC3E}">
        <p14:creationId xmlns:p14="http://schemas.microsoft.com/office/powerpoint/2010/main" val="27762387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 name="Slide Number Placeholder 5"/>
          <p:cNvSpPr>
            <a:spLocks noGrp="1"/>
          </p:cNvSpPr>
          <p:nvPr>
            <p:ph type="sldNum" sz="quarter" idx="4"/>
          </p:nvPr>
        </p:nvSpPr>
        <p:spPr>
          <a:xfrm>
            <a:off x="4252579" y="6492875"/>
            <a:ext cx="638841" cy="365125"/>
          </a:xfrm>
          <a:prstGeom prst="rect">
            <a:avLst/>
          </a:prstGeom>
        </p:spPr>
        <p:txBody>
          <a:bodyPr/>
          <a:lstStyle>
            <a:lvl1pPr algn="ctr">
              <a:defRPr b="1" i="0">
                <a:solidFill>
                  <a:schemeClr val="tx1">
                    <a:lumMod val="50000"/>
                    <a:lumOff val="50000"/>
                  </a:schemeClr>
                </a:solidFill>
              </a:defRPr>
            </a:lvl1pPr>
          </a:lstStyle>
          <a:p>
            <a:fld id="{55DF3BF5-F5C4-49A3-8D2C-141262B023B6}" type="slidenum">
              <a:rPr lang="ko-KR" altLang="en-US" smtClean="0"/>
              <a:pPr/>
              <a:t>‹#›</a:t>
            </a:fld>
            <a:endParaRPr lang="ko-KR" altLang="en-US" dirty="0"/>
          </a:p>
        </p:txBody>
      </p:sp>
    </p:spTree>
    <p:extLst>
      <p:ext uri="{BB962C8B-B14F-4D97-AF65-F5344CB8AC3E}">
        <p14:creationId xmlns:p14="http://schemas.microsoft.com/office/powerpoint/2010/main" val="10101970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jpeg"/><Relationship Id="rId9" Type="http://schemas.openxmlformats.org/officeDocument/2006/relationships/image" Target="../media/image32.png"/><Relationship Id="rId1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2.png"/></Relationships>
</file>

<file path=ppt/slides/_rels/slide1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75.png"/><Relationship Id="rId4" Type="http://schemas.openxmlformats.org/officeDocument/2006/relationships/image" Target="../media/image74.png"/></Relationships>
</file>

<file path=ppt/slides/_rels/slide20.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2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84.png"/></Relationships>
</file>

<file path=ppt/slides/_rels/slide2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86.png"/></Relationships>
</file>

<file path=ppt/slides/_rels/slide2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89.png"/><Relationship Id="rId4" Type="http://schemas.openxmlformats.org/officeDocument/2006/relationships/image" Target="../media/image88.png"/></Relationships>
</file>

<file path=ppt/slides/_rels/slide2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92.png"/><Relationship Id="rId4" Type="http://schemas.openxmlformats.org/officeDocument/2006/relationships/image" Target="../media/image91.png"/></Relationships>
</file>

<file path=ppt/slides/_rels/slide26.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 Id="rId9" Type="http://schemas.openxmlformats.org/officeDocument/2006/relationships/image" Target="../media/image99.png"/></Relationships>
</file>

<file path=ppt/slides/_rels/slide27.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28.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06.jpg"/></Relationships>
</file>

<file path=ppt/slides/_rels/slide2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3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13.png"/><Relationship Id="rId4" Type="http://schemas.openxmlformats.org/officeDocument/2006/relationships/image" Target="../media/image112.png"/></Relationships>
</file>

<file path=ppt/slides/_rels/slide3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16.png"/><Relationship Id="rId4" Type="http://schemas.openxmlformats.org/officeDocument/2006/relationships/image" Target="../media/image115.png"/></Relationships>
</file>

<file path=ppt/slides/_rels/slide3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3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22.png"/></Relationships>
</file>

<file path=ppt/slides/_rels/slide3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1.xml"/><Relationship Id="rId4" Type="http://schemas.openxmlformats.org/officeDocument/2006/relationships/image" Target="../media/image125.png"/></Relationships>
</file>

<file path=ppt/slides/_rels/slide3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1.xml"/><Relationship Id="rId4" Type="http://schemas.openxmlformats.org/officeDocument/2006/relationships/image" Target="../media/image128.png"/></Relationships>
</file>

<file path=ppt/slides/_rels/slide36.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37.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5.png"/><Relationship Id="rId7" Type="http://schemas.openxmlformats.org/officeDocument/2006/relationships/image" Target="../media/image139.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28.png"/><Relationship Id="rId7" Type="http://schemas.openxmlformats.org/officeDocument/2006/relationships/image" Target="../media/image144.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s>
</file>

<file path=ppt/slides/_rels/slide40.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6.png"/><Relationship Id="rId7" Type="http://schemas.openxmlformats.org/officeDocument/2006/relationships/image" Target="../media/image149.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148.png"/><Relationship Id="rId5" Type="http://schemas.openxmlformats.org/officeDocument/2006/relationships/image" Target="../media/image26.png"/><Relationship Id="rId4" Type="http://schemas.openxmlformats.org/officeDocument/2006/relationships/image" Target="../media/image147.png"/><Relationship Id="rId9" Type="http://schemas.openxmlformats.org/officeDocument/2006/relationships/image" Target="../media/image151.png"/></Relationships>
</file>

<file path=ppt/slides/_rels/slide41.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52.png"/><Relationship Id="rId7" Type="http://schemas.openxmlformats.org/officeDocument/2006/relationships/image" Target="../media/image156.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s>
</file>

<file path=ppt/slides/_rels/slide42.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160.png"/><Relationship Id="rId4" Type="http://schemas.openxmlformats.org/officeDocument/2006/relationships/image" Target="../media/image159.png"/></Relationships>
</file>

<file path=ppt/slides/_rels/slide43.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162.png"/></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164.png"/><Relationship Id="rId4" Type="http://schemas.openxmlformats.org/officeDocument/2006/relationships/image" Target="../media/image163.png"/></Relationships>
</file>

<file path=ppt/slides/_rels/slide45.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166.png"/></Relationships>
</file>

<file path=ppt/slides/_rels/slide46.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169.png"/><Relationship Id="rId4" Type="http://schemas.openxmlformats.org/officeDocument/2006/relationships/image" Target="../media/image168.png"/></Relationships>
</file>

<file path=ppt/slides/_rels/slide4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image" Target="../media/image171.png"/></Relationships>
</file>

<file path=ppt/slides/_rels/slide48.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75.png"/></Relationships>
</file>

<file path=ppt/slides/_rels/slide49.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178.png"/><Relationship Id="rId4" Type="http://schemas.openxmlformats.org/officeDocument/2006/relationships/image" Target="../media/image177.png"/></Relationships>
</file>

<file path=ppt/slides/_rels/slide50.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181.png"/><Relationship Id="rId4" Type="http://schemas.openxmlformats.org/officeDocument/2006/relationships/image" Target="../media/image180.png"/></Relationships>
</file>

<file path=ppt/slides/_rels/slide51.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184.png"/><Relationship Id="rId4" Type="http://schemas.openxmlformats.org/officeDocument/2006/relationships/image" Target="../media/image183.png"/></Relationships>
</file>

<file path=ppt/slides/_rels/slide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image" Target="../media/image185.png"/><Relationship Id="rId7" Type="http://schemas.openxmlformats.org/officeDocument/2006/relationships/image" Target="../media/image189.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188.png"/><Relationship Id="rId5" Type="http://schemas.openxmlformats.org/officeDocument/2006/relationships/image" Target="../media/image187.png"/><Relationship Id="rId4" Type="http://schemas.openxmlformats.org/officeDocument/2006/relationships/image" Target="../media/image186.png"/><Relationship Id="rId9" Type="http://schemas.openxmlformats.org/officeDocument/2006/relationships/image" Target="../media/image191.png"/></Relationships>
</file>

<file path=ppt/slides/_rels/slide5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92.png"/><Relationship Id="rId7" Type="http://schemas.openxmlformats.org/officeDocument/2006/relationships/image" Target="../media/image196.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195.png"/><Relationship Id="rId5" Type="http://schemas.openxmlformats.org/officeDocument/2006/relationships/image" Target="../media/image194.png"/><Relationship Id="rId4" Type="http://schemas.openxmlformats.org/officeDocument/2006/relationships/image" Target="../media/image193.png"/></Relationships>
</file>

<file path=ppt/slides/_rels/slide55.xml.rels><?xml version="1.0" encoding="UTF-8" standalone="yes"?>
<Relationships xmlns="http://schemas.openxmlformats.org/package/2006/relationships"><Relationship Id="rId8" Type="http://schemas.openxmlformats.org/officeDocument/2006/relationships/image" Target="../media/image195.png"/><Relationship Id="rId3" Type="http://schemas.openxmlformats.org/officeDocument/2006/relationships/image" Target="../media/image197.png"/><Relationship Id="rId7" Type="http://schemas.openxmlformats.org/officeDocument/2006/relationships/image" Target="../media/image194.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193.png"/><Relationship Id="rId5" Type="http://schemas.openxmlformats.org/officeDocument/2006/relationships/image" Target="../media/image28.png"/><Relationship Id="rId4" Type="http://schemas.openxmlformats.org/officeDocument/2006/relationships/image" Target="../media/image192.png"/><Relationship Id="rId9" Type="http://schemas.openxmlformats.org/officeDocument/2006/relationships/image" Target="../media/image196.png"/></Relationships>
</file>

<file path=ppt/slides/_rels/slide56.xml.rels><?xml version="1.0" encoding="UTF-8" standalone="yes"?>
<Relationships xmlns="http://schemas.openxmlformats.org/package/2006/relationships"><Relationship Id="rId8" Type="http://schemas.openxmlformats.org/officeDocument/2006/relationships/image" Target="../media/image194.png"/><Relationship Id="rId3" Type="http://schemas.openxmlformats.org/officeDocument/2006/relationships/image" Target="../media/image192.png"/><Relationship Id="rId7" Type="http://schemas.openxmlformats.org/officeDocument/2006/relationships/image" Target="../media/image193.png"/><Relationship Id="rId2" Type="http://schemas.openxmlformats.org/officeDocument/2006/relationships/image" Target="../media/image198.png"/><Relationship Id="rId1" Type="http://schemas.openxmlformats.org/officeDocument/2006/relationships/slideLayout" Target="../slideLayouts/slideLayout1.xml"/><Relationship Id="rId6" Type="http://schemas.openxmlformats.org/officeDocument/2006/relationships/image" Target="../media/image196.png"/><Relationship Id="rId5" Type="http://schemas.openxmlformats.org/officeDocument/2006/relationships/image" Target="../media/image28.png"/><Relationship Id="rId4" Type="http://schemas.openxmlformats.org/officeDocument/2006/relationships/image" Target="../media/image197.png"/><Relationship Id="rId9" Type="http://schemas.openxmlformats.org/officeDocument/2006/relationships/image" Target="../media/image195.png"/></Relationships>
</file>

<file path=ppt/slides/_rels/slide57.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00.png"/><Relationship Id="rId4" Type="http://schemas.openxmlformats.org/officeDocument/2006/relationships/image" Target="../media/image196.png"/></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6" Type="http://schemas.openxmlformats.org/officeDocument/2006/relationships/image" Target="../media/image224.png"/><Relationship Id="rId21" Type="http://schemas.openxmlformats.org/officeDocument/2006/relationships/image" Target="../media/image219.png"/><Relationship Id="rId42" Type="http://schemas.openxmlformats.org/officeDocument/2006/relationships/image" Target="../media/image240.png"/><Relationship Id="rId47" Type="http://schemas.openxmlformats.org/officeDocument/2006/relationships/image" Target="../media/image245.png"/><Relationship Id="rId63" Type="http://schemas.openxmlformats.org/officeDocument/2006/relationships/image" Target="../media/image261.png"/><Relationship Id="rId68" Type="http://schemas.openxmlformats.org/officeDocument/2006/relationships/image" Target="../media/image266.png"/><Relationship Id="rId2" Type="http://schemas.openxmlformats.org/officeDocument/2006/relationships/notesSlide" Target="../notesSlides/notesSlide47.xml"/><Relationship Id="rId16" Type="http://schemas.openxmlformats.org/officeDocument/2006/relationships/image" Target="../media/image214.png"/><Relationship Id="rId29" Type="http://schemas.openxmlformats.org/officeDocument/2006/relationships/image" Target="../media/image227.png"/><Relationship Id="rId11" Type="http://schemas.openxmlformats.org/officeDocument/2006/relationships/image" Target="../media/image209.png"/><Relationship Id="rId24" Type="http://schemas.openxmlformats.org/officeDocument/2006/relationships/image" Target="../media/image222.png"/><Relationship Id="rId32" Type="http://schemas.openxmlformats.org/officeDocument/2006/relationships/image" Target="../media/image230.png"/><Relationship Id="rId37" Type="http://schemas.openxmlformats.org/officeDocument/2006/relationships/image" Target="../media/image235.png"/><Relationship Id="rId40" Type="http://schemas.openxmlformats.org/officeDocument/2006/relationships/image" Target="../media/image238.png"/><Relationship Id="rId45" Type="http://schemas.openxmlformats.org/officeDocument/2006/relationships/image" Target="../media/image243.png"/><Relationship Id="rId53" Type="http://schemas.openxmlformats.org/officeDocument/2006/relationships/image" Target="../media/image251.png"/><Relationship Id="rId58" Type="http://schemas.openxmlformats.org/officeDocument/2006/relationships/image" Target="../media/image256.png"/><Relationship Id="rId66" Type="http://schemas.openxmlformats.org/officeDocument/2006/relationships/image" Target="../media/image264.png"/><Relationship Id="rId74" Type="http://schemas.openxmlformats.org/officeDocument/2006/relationships/image" Target="../media/image272.png"/><Relationship Id="rId5" Type="http://schemas.openxmlformats.org/officeDocument/2006/relationships/image" Target="../media/image203.png"/><Relationship Id="rId61" Type="http://schemas.openxmlformats.org/officeDocument/2006/relationships/image" Target="../media/image259.jpeg"/><Relationship Id="rId19" Type="http://schemas.openxmlformats.org/officeDocument/2006/relationships/image" Target="../media/image217.png"/><Relationship Id="rId14" Type="http://schemas.openxmlformats.org/officeDocument/2006/relationships/image" Target="../media/image212.png"/><Relationship Id="rId22" Type="http://schemas.openxmlformats.org/officeDocument/2006/relationships/image" Target="../media/image220.png"/><Relationship Id="rId27" Type="http://schemas.openxmlformats.org/officeDocument/2006/relationships/image" Target="../media/image225.png"/><Relationship Id="rId30" Type="http://schemas.openxmlformats.org/officeDocument/2006/relationships/image" Target="../media/image228.png"/><Relationship Id="rId35" Type="http://schemas.openxmlformats.org/officeDocument/2006/relationships/image" Target="../media/image233.png"/><Relationship Id="rId43" Type="http://schemas.openxmlformats.org/officeDocument/2006/relationships/image" Target="../media/image241.png"/><Relationship Id="rId48" Type="http://schemas.openxmlformats.org/officeDocument/2006/relationships/image" Target="../media/image246.png"/><Relationship Id="rId56" Type="http://schemas.openxmlformats.org/officeDocument/2006/relationships/image" Target="../media/image254.png"/><Relationship Id="rId64" Type="http://schemas.openxmlformats.org/officeDocument/2006/relationships/image" Target="../media/image262.png"/><Relationship Id="rId69" Type="http://schemas.openxmlformats.org/officeDocument/2006/relationships/image" Target="../media/image267.png"/><Relationship Id="rId8" Type="http://schemas.openxmlformats.org/officeDocument/2006/relationships/image" Target="../media/image206.png"/><Relationship Id="rId51" Type="http://schemas.openxmlformats.org/officeDocument/2006/relationships/image" Target="../media/image249.png"/><Relationship Id="rId72" Type="http://schemas.openxmlformats.org/officeDocument/2006/relationships/image" Target="../media/image270.png"/><Relationship Id="rId3" Type="http://schemas.openxmlformats.org/officeDocument/2006/relationships/image" Target="../media/image201.png"/><Relationship Id="rId12" Type="http://schemas.openxmlformats.org/officeDocument/2006/relationships/image" Target="../media/image210.png"/><Relationship Id="rId17" Type="http://schemas.openxmlformats.org/officeDocument/2006/relationships/image" Target="../media/image215.png"/><Relationship Id="rId25" Type="http://schemas.openxmlformats.org/officeDocument/2006/relationships/image" Target="../media/image223.png"/><Relationship Id="rId33" Type="http://schemas.openxmlformats.org/officeDocument/2006/relationships/image" Target="../media/image231.png"/><Relationship Id="rId38" Type="http://schemas.openxmlformats.org/officeDocument/2006/relationships/image" Target="../media/image236.png"/><Relationship Id="rId46" Type="http://schemas.openxmlformats.org/officeDocument/2006/relationships/image" Target="../media/image244.png"/><Relationship Id="rId59" Type="http://schemas.openxmlformats.org/officeDocument/2006/relationships/image" Target="../media/image257.png"/><Relationship Id="rId67" Type="http://schemas.openxmlformats.org/officeDocument/2006/relationships/image" Target="../media/image265.png"/><Relationship Id="rId20" Type="http://schemas.openxmlformats.org/officeDocument/2006/relationships/image" Target="../media/image218.png"/><Relationship Id="rId41" Type="http://schemas.openxmlformats.org/officeDocument/2006/relationships/image" Target="../media/image239.png"/><Relationship Id="rId54" Type="http://schemas.openxmlformats.org/officeDocument/2006/relationships/image" Target="../media/image252.jpeg"/><Relationship Id="rId62" Type="http://schemas.openxmlformats.org/officeDocument/2006/relationships/image" Target="../media/image260.png"/><Relationship Id="rId70" Type="http://schemas.openxmlformats.org/officeDocument/2006/relationships/image" Target="../media/image268.png"/><Relationship Id="rId1" Type="http://schemas.openxmlformats.org/officeDocument/2006/relationships/slideLayout" Target="../slideLayouts/slideLayout1.xml"/><Relationship Id="rId6" Type="http://schemas.openxmlformats.org/officeDocument/2006/relationships/image" Target="../media/image204.png"/><Relationship Id="rId15" Type="http://schemas.openxmlformats.org/officeDocument/2006/relationships/image" Target="../media/image213.png"/><Relationship Id="rId23" Type="http://schemas.openxmlformats.org/officeDocument/2006/relationships/image" Target="../media/image221.png"/><Relationship Id="rId28" Type="http://schemas.openxmlformats.org/officeDocument/2006/relationships/image" Target="../media/image226.png"/><Relationship Id="rId36" Type="http://schemas.openxmlformats.org/officeDocument/2006/relationships/image" Target="../media/image234.png"/><Relationship Id="rId49" Type="http://schemas.openxmlformats.org/officeDocument/2006/relationships/image" Target="../media/image247.png"/><Relationship Id="rId57" Type="http://schemas.openxmlformats.org/officeDocument/2006/relationships/image" Target="../media/image255.png"/><Relationship Id="rId10" Type="http://schemas.openxmlformats.org/officeDocument/2006/relationships/image" Target="../media/image208.png"/><Relationship Id="rId31" Type="http://schemas.openxmlformats.org/officeDocument/2006/relationships/image" Target="../media/image229.png"/><Relationship Id="rId44" Type="http://schemas.openxmlformats.org/officeDocument/2006/relationships/image" Target="../media/image242.png"/><Relationship Id="rId52" Type="http://schemas.openxmlformats.org/officeDocument/2006/relationships/image" Target="../media/image250.png"/><Relationship Id="rId60" Type="http://schemas.openxmlformats.org/officeDocument/2006/relationships/image" Target="../media/image258.png"/><Relationship Id="rId65" Type="http://schemas.openxmlformats.org/officeDocument/2006/relationships/image" Target="../media/image263.png"/><Relationship Id="rId73" Type="http://schemas.openxmlformats.org/officeDocument/2006/relationships/image" Target="../media/image271.png"/><Relationship Id="rId4" Type="http://schemas.openxmlformats.org/officeDocument/2006/relationships/image" Target="../media/image202.png"/><Relationship Id="rId9" Type="http://schemas.openxmlformats.org/officeDocument/2006/relationships/image" Target="../media/image207.png"/><Relationship Id="rId13" Type="http://schemas.openxmlformats.org/officeDocument/2006/relationships/image" Target="../media/image211.png"/><Relationship Id="rId18" Type="http://schemas.openxmlformats.org/officeDocument/2006/relationships/image" Target="../media/image216.png"/><Relationship Id="rId39" Type="http://schemas.openxmlformats.org/officeDocument/2006/relationships/image" Target="../media/image237.png"/><Relationship Id="rId34" Type="http://schemas.openxmlformats.org/officeDocument/2006/relationships/image" Target="../media/image232.png"/><Relationship Id="rId50" Type="http://schemas.openxmlformats.org/officeDocument/2006/relationships/image" Target="../media/image248.png"/><Relationship Id="rId55" Type="http://schemas.openxmlformats.org/officeDocument/2006/relationships/image" Target="../media/image253.jpeg"/><Relationship Id="rId7" Type="http://schemas.openxmlformats.org/officeDocument/2006/relationships/image" Target="../media/image205.png"/><Relationship Id="rId71" Type="http://schemas.openxmlformats.org/officeDocument/2006/relationships/image" Target="../media/image269.png"/></Relationships>
</file>

<file path=ppt/slides/_rels/slide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273.jpe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276.jpg"/><Relationship Id="rId5" Type="http://schemas.openxmlformats.org/officeDocument/2006/relationships/image" Target="../media/image275.jpeg"/><Relationship Id="rId4" Type="http://schemas.openxmlformats.org/officeDocument/2006/relationships/image" Target="../media/image274.jpg"/></Relationships>
</file>

<file path=ppt/slides/_rels/slide62.xml.rels><?xml version="1.0" encoding="UTF-8" standalone="yes"?>
<Relationships xmlns="http://schemas.openxmlformats.org/package/2006/relationships"><Relationship Id="rId3" Type="http://schemas.openxmlformats.org/officeDocument/2006/relationships/image" Target="../media/image277.jpe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280.png"/><Relationship Id="rId5" Type="http://schemas.openxmlformats.org/officeDocument/2006/relationships/image" Target="../media/image279.jpg"/><Relationship Id="rId4" Type="http://schemas.openxmlformats.org/officeDocument/2006/relationships/image" Target="../media/image278.jpg"/></Relationships>
</file>

<file path=ppt/slides/_rels/slide63.xml.rels><?xml version="1.0" encoding="UTF-8" standalone="yes"?>
<Relationships xmlns="http://schemas.openxmlformats.org/package/2006/relationships"><Relationship Id="rId3" Type="http://schemas.openxmlformats.org/officeDocument/2006/relationships/image" Target="../media/image281.jpe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282.jpg"/></Relationships>
</file>

<file path=ppt/slides/_rels/slide64.xml.rels><?xml version="1.0" encoding="UTF-8" standalone="yes"?>
<Relationships xmlns="http://schemas.openxmlformats.org/package/2006/relationships"><Relationship Id="rId3" Type="http://schemas.openxmlformats.org/officeDocument/2006/relationships/image" Target="../media/image283.jpg"/><Relationship Id="rId7" Type="http://schemas.openxmlformats.org/officeDocument/2006/relationships/image" Target="../media/image287.jp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286.jpg"/><Relationship Id="rId5" Type="http://schemas.openxmlformats.org/officeDocument/2006/relationships/image" Target="../media/image285.jpeg"/><Relationship Id="rId4" Type="http://schemas.openxmlformats.org/officeDocument/2006/relationships/image" Target="../media/image284.jpg"/></Relationships>
</file>

<file path=ppt/slides/_rels/slide65.xml.rels><?xml version="1.0" encoding="UTF-8" standalone="yes"?>
<Relationships xmlns="http://schemas.openxmlformats.org/package/2006/relationships"><Relationship Id="rId3" Type="http://schemas.openxmlformats.org/officeDocument/2006/relationships/image" Target="../media/image288.jp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289.jpeg"/></Relationships>
</file>

<file path=ppt/slides/_rels/slide6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0" y="1986646"/>
            <a:ext cx="9144000" cy="1387715"/>
          </a:xfrm>
          <a:prstGeom prst="rect">
            <a:avLst/>
          </a:prstGeom>
          <a:gradFill flip="none" rotWithShape="1">
            <a:gsLst>
              <a:gs pos="0">
                <a:srgbClr val="7030A0"/>
              </a:gs>
              <a:gs pos="0">
                <a:srgbClr val="CC99FF"/>
              </a:gs>
              <a:gs pos="71000">
                <a:srgbClr val="7030A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Text Box 8"/>
          <p:cNvSpPr txBox="1">
            <a:spLocks noChangeArrowheads="1"/>
          </p:cNvSpPr>
          <p:nvPr/>
        </p:nvSpPr>
        <p:spPr bwMode="auto">
          <a:xfrm>
            <a:off x="769599" y="2198071"/>
            <a:ext cx="5931602" cy="1015663"/>
          </a:xfrm>
          <a:prstGeom prst="rect">
            <a:avLst/>
          </a:prstGeom>
          <a:noFill/>
          <a:ln w="9525" algn="ctr">
            <a:noFill/>
            <a:miter lim="800000"/>
            <a:headEnd/>
            <a:tailEnd/>
          </a:ln>
          <a:effectLst>
            <a:prstShdw prst="shdw17" dist="17961" dir="2700000">
              <a:srgbClr val="737373"/>
            </a:prstShdw>
          </a:effectLst>
        </p:spPr>
        <p:txBody>
          <a:bodyPr wrap="square">
            <a:spAutoFit/>
          </a:bodyPr>
          <a:lstStyle/>
          <a:p>
            <a:r>
              <a:rPr lang="en-US" altLang="ko-KR" sz="6000" b="1" dirty="0" smtClean="0">
                <a:solidFill>
                  <a:schemeClr val="bg1"/>
                </a:solidFill>
                <a:latin typeface="+mj-ea"/>
                <a:ea typeface="+mj-ea"/>
                <a:cs typeface="Tahoma" pitchFamily="34" charset="0"/>
              </a:rPr>
              <a:t>Chakra Max V2</a:t>
            </a:r>
            <a:endParaRPr lang="ko-KR" altLang="en-US" sz="4800" dirty="0">
              <a:solidFill>
                <a:schemeClr val="bg1"/>
              </a:solidFill>
              <a:latin typeface="+mj-ea"/>
              <a:ea typeface="+mj-ea"/>
              <a:cs typeface="Tahoma" pitchFamily="34" charset="0"/>
            </a:endParaRPr>
          </a:p>
        </p:txBody>
      </p:sp>
      <p:sp>
        <p:nvSpPr>
          <p:cNvPr id="9" name="Text Box 5"/>
          <p:cNvSpPr txBox="1">
            <a:spLocks noChangeArrowheads="1"/>
          </p:cNvSpPr>
          <p:nvPr/>
        </p:nvSpPr>
        <p:spPr bwMode="auto">
          <a:xfrm>
            <a:off x="6056570" y="3527086"/>
            <a:ext cx="2923800" cy="2054409"/>
          </a:xfrm>
          <a:prstGeom prst="rect">
            <a:avLst/>
          </a:prstGeom>
          <a:noFill/>
          <a:ln w="9525" algn="ctr">
            <a:noFill/>
            <a:miter lim="800000"/>
            <a:headEnd/>
            <a:tailEnd/>
          </a:ln>
        </p:spPr>
        <p:txBody>
          <a:bodyPr wrap="square">
            <a:spAutoFit/>
          </a:bodyPr>
          <a:lstStyle/>
          <a:p>
            <a:pPr fontAlgn="auto">
              <a:lnSpc>
                <a:spcPts val="1700"/>
              </a:lnSpc>
              <a:spcBef>
                <a:spcPts val="0"/>
              </a:spcBef>
              <a:spcAft>
                <a:spcPts val="0"/>
              </a:spcAft>
              <a:defRPr/>
            </a:pPr>
            <a:r>
              <a:rPr lang="en-US" altLang="ko-KR" sz="1600" b="1" dirty="0" smtClean="0">
                <a:latin typeface="+mj-ea"/>
                <a:ea typeface="+mj-ea"/>
                <a:cs typeface="Arial" charset="0"/>
              </a:rPr>
              <a:t>WAREVALLEY</a:t>
            </a:r>
          </a:p>
          <a:p>
            <a:pPr fontAlgn="auto">
              <a:lnSpc>
                <a:spcPts val="1700"/>
              </a:lnSpc>
              <a:spcBef>
                <a:spcPts val="0"/>
              </a:spcBef>
              <a:spcAft>
                <a:spcPts val="0"/>
              </a:spcAft>
              <a:defRPr/>
            </a:pPr>
            <a:r>
              <a:rPr lang="en-US" altLang="ko-KR" sz="1200" dirty="0" smtClean="0">
                <a:latin typeface="+mj-ea"/>
                <a:ea typeface="+mj-ea"/>
                <a:cs typeface="Arial" charset="0"/>
              </a:rPr>
              <a:t>http://www.warevalley.com</a:t>
            </a:r>
          </a:p>
          <a:p>
            <a:pPr fontAlgn="auto">
              <a:lnSpc>
                <a:spcPts val="1700"/>
              </a:lnSpc>
              <a:spcBef>
                <a:spcPts val="0"/>
              </a:spcBef>
              <a:spcAft>
                <a:spcPts val="0"/>
              </a:spcAft>
              <a:defRPr/>
            </a:pPr>
            <a:endParaRPr lang="en-US" altLang="ko-KR" sz="1200" dirty="0">
              <a:latin typeface="+mj-ea"/>
              <a:ea typeface="+mj-ea"/>
              <a:cs typeface="Arial" charset="0"/>
            </a:endParaRPr>
          </a:p>
          <a:p>
            <a:pPr fontAlgn="auto">
              <a:lnSpc>
                <a:spcPts val="1700"/>
              </a:lnSpc>
              <a:spcBef>
                <a:spcPts val="0"/>
              </a:spcBef>
              <a:spcAft>
                <a:spcPts val="0"/>
              </a:spcAft>
              <a:defRPr/>
            </a:pPr>
            <a:r>
              <a:rPr lang="en-US" altLang="ko-KR" sz="1200" dirty="0">
                <a:latin typeface="+mj-ea"/>
                <a:ea typeface="+mj-ea"/>
                <a:cs typeface="Arial" charset="0"/>
              </a:rPr>
              <a:t>Database </a:t>
            </a:r>
            <a:r>
              <a:rPr lang="en-US" altLang="ko-KR" sz="1200" dirty="0" smtClean="0">
                <a:latin typeface="+mj-ea"/>
                <a:ea typeface="+mj-ea"/>
                <a:cs typeface="Arial" charset="0"/>
              </a:rPr>
              <a:t>Audit and Protection </a:t>
            </a:r>
          </a:p>
          <a:p>
            <a:pPr fontAlgn="auto">
              <a:lnSpc>
                <a:spcPts val="1700"/>
              </a:lnSpc>
              <a:spcBef>
                <a:spcPts val="0"/>
              </a:spcBef>
              <a:spcAft>
                <a:spcPts val="0"/>
              </a:spcAft>
              <a:defRPr/>
            </a:pPr>
            <a:r>
              <a:rPr lang="en-US" altLang="ko-KR" sz="1200" dirty="0" smtClean="0">
                <a:latin typeface="+mj-ea"/>
                <a:ea typeface="+mj-ea"/>
                <a:cs typeface="Arial" charset="0"/>
              </a:rPr>
              <a:t>Database Encryption</a:t>
            </a:r>
            <a:endParaRPr lang="en-US" altLang="ko-KR" sz="1200" dirty="0">
              <a:latin typeface="+mj-ea"/>
              <a:ea typeface="+mj-ea"/>
              <a:cs typeface="Arial" charset="0"/>
            </a:endParaRPr>
          </a:p>
          <a:p>
            <a:pPr fontAlgn="auto">
              <a:lnSpc>
                <a:spcPts val="1700"/>
              </a:lnSpc>
              <a:spcBef>
                <a:spcPts val="0"/>
              </a:spcBef>
              <a:spcAft>
                <a:spcPts val="0"/>
              </a:spcAft>
              <a:defRPr/>
            </a:pPr>
            <a:r>
              <a:rPr lang="en-US" altLang="ko-KR" sz="1200" dirty="0">
                <a:latin typeface="+mj-ea"/>
                <a:ea typeface="+mj-ea"/>
                <a:cs typeface="Arial" charset="0"/>
              </a:rPr>
              <a:t>Database Vulnerability </a:t>
            </a:r>
            <a:r>
              <a:rPr lang="en-US" altLang="ko-KR" sz="1200" dirty="0" smtClean="0">
                <a:latin typeface="+mj-ea"/>
                <a:ea typeface="+mj-ea"/>
                <a:cs typeface="Arial" charset="0"/>
              </a:rPr>
              <a:t>Assessment</a:t>
            </a:r>
            <a:endParaRPr lang="en-US" altLang="ko-KR" sz="1200" dirty="0">
              <a:latin typeface="+mj-ea"/>
              <a:ea typeface="+mj-ea"/>
              <a:cs typeface="Arial" charset="0"/>
            </a:endParaRPr>
          </a:p>
          <a:p>
            <a:pPr fontAlgn="auto">
              <a:lnSpc>
                <a:spcPts val="1700"/>
              </a:lnSpc>
              <a:spcBef>
                <a:spcPts val="0"/>
              </a:spcBef>
              <a:spcAft>
                <a:spcPts val="0"/>
              </a:spcAft>
              <a:defRPr/>
            </a:pPr>
            <a:r>
              <a:rPr lang="en-US" altLang="ko-KR" sz="1200" dirty="0" smtClean="0">
                <a:latin typeface="+mj-ea"/>
                <a:ea typeface="+mj-ea"/>
                <a:cs typeface="Arial" charset="0"/>
              </a:rPr>
              <a:t>Database SQL Query Approval</a:t>
            </a:r>
          </a:p>
          <a:p>
            <a:pPr fontAlgn="auto">
              <a:lnSpc>
                <a:spcPts val="1700"/>
              </a:lnSpc>
              <a:spcBef>
                <a:spcPts val="0"/>
              </a:spcBef>
              <a:spcAft>
                <a:spcPts val="0"/>
              </a:spcAft>
              <a:defRPr/>
            </a:pPr>
            <a:r>
              <a:rPr lang="en-US" altLang="ko-KR" sz="1200" dirty="0" smtClean="0">
                <a:latin typeface="+mj-ea"/>
                <a:ea typeface="+mj-ea"/>
                <a:cs typeface="Arial" charset="0"/>
              </a:rPr>
              <a:t>Database Performance Monitoring and Management</a:t>
            </a:r>
            <a:endParaRPr lang="en-US" altLang="ko-KR" sz="1200" dirty="0">
              <a:latin typeface="+mj-ea"/>
              <a:ea typeface="+mj-ea"/>
              <a:cs typeface="Arial" charset="0"/>
            </a:endParaRPr>
          </a:p>
        </p:txBody>
      </p:sp>
      <p:sp>
        <p:nvSpPr>
          <p:cNvPr id="10" name="Text Box 8"/>
          <p:cNvSpPr txBox="1">
            <a:spLocks noChangeArrowheads="1"/>
          </p:cNvSpPr>
          <p:nvPr/>
        </p:nvSpPr>
        <p:spPr bwMode="auto">
          <a:xfrm>
            <a:off x="157195" y="1046878"/>
            <a:ext cx="4776140" cy="830997"/>
          </a:xfrm>
          <a:prstGeom prst="rect">
            <a:avLst/>
          </a:prstGeom>
          <a:noFill/>
          <a:ln w="9525" algn="ctr">
            <a:noFill/>
            <a:miter lim="800000"/>
            <a:headEnd/>
            <a:tailEnd/>
          </a:ln>
          <a:effectLst>
            <a:prstShdw prst="shdw17" dist="17961" dir="2700000">
              <a:srgbClr val="737373"/>
            </a:prstShdw>
          </a:effectLst>
        </p:spPr>
        <p:txBody>
          <a:bodyPr wrap="square">
            <a:spAutoFit/>
          </a:bodyPr>
          <a:lstStyle/>
          <a:p>
            <a:r>
              <a:rPr lang="en-US" altLang="ko-KR" sz="2400" b="1" dirty="0" smtClean="0">
                <a:latin typeface="+mj-ea"/>
                <a:ea typeface="+mj-ea"/>
                <a:cs typeface="Tahoma" pitchFamily="34" charset="0"/>
              </a:rPr>
              <a:t>Database </a:t>
            </a:r>
            <a:r>
              <a:rPr lang="en-US" altLang="ja-JP" sz="2400" b="1" dirty="0" smtClean="0">
                <a:latin typeface="+mj-ea"/>
                <a:ea typeface="+mj-ea"/>
                <a:cs typeface="Tahoma" pitchFamily="34" charset="0"/>
              </a:rPr>
              <a:t>&amp;</a:t>
            </a:r>
            <a:r>
              <a:rPr lang="ja-JP" altLang="en-US" sz="2400" b="1" dirty="0" smtClean="0">
                <a:latin typeface="+mj-ea"/>
                <a:ea typeface="+mj-ea"/>
                <a:cs typeface="Tahoma" pitchFamily="34" charset="0"/>
              </a:rPr>
              <a:t> </a:t>
            </a:r>
            <a:r>
              <a:rPr lang="en-US" altLang="ko-KR" sz="2400" b="1" dirty="0" smtClean="0">
                <a:latin typeface="+mj-ea"/>
                <a:ea typeface="+mj-ea"/>
                <a:cs typeface="Tahoma" pitchFamily="34" charset="0"/>
              </a:rPr>
              <a:t>System</a:t>
            </a:r>
          </a:p>
          <a:p>
            <a:r>
              <a:rPr lang="en-US" altLang="ja-JP" sz="2400" b="1" dirty="0" smtClean="0">
                <a:latin typeface="+mj-ea"/>
                <a:ea typeface="+mj-ea"/>
                <a:cs typeface="Tahoma" pitchFamily="34" charset="0"/>
              </a:rPr>
              <a:t>Audit and Protection </a:t>
            </a:r>
            <a:r>
              <a:rPr lang="en-US" altLang="ja-JP" sz="2400" b="1" dirty="0" err="1" smtClean="0">
                <a:latin typeface="+mj-ea"/>
                <a:ea typeface="+mj-ea"/>
                <a:cs typeface="Tahoma" pitchFamily="34" charset="0"/>
              </a:rPr>
              <a:t>Soluton</a:t>
            </a:r>
            <a:endParaRPr lang="en-US" altLang="ja-JP" sz="2400" b="1" dirty="0" smtClean="0">
              <a:latin typeface="+mj-ea"/>
              <a:ea typeface="+mj-ea"/>
              <a:cs typeface="Tahoma" pitchFamily="34" charset="0"/>
            </a:endParaRPr>
          </a:p>
        </p:txBody>
      </p:sp>
      <p:pic>
        <p:nvPicPr>
          <p:cNvPr id="11" name="그림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23482" y="275303"/>
            <a:ext cx="966543" cy="574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p:cNvPicPr>
            <a:picLocks noChangeAspect="1" noChangeArrowheads="1"/>
          </p:cNvPicPr>
          <p:nvPr/>
        </p:nvPicPr>
        <p:blipFill>
          <a:blip r:embed="rId4" cstate="print"/>
          <a:srcRect/>
          <a:stretch>
            <a:fillRect/>
          </a:stretch>
        </p:blipFill>
        <p:spPr bwMode="auto">
          <a:xfrm>
            <a:off x="-4042" y="3465513"/>
            <a:ext cx="2105681" cy="3392486"/>
          </a:xfrm>
          <a:prstGeom prst="rect">
            <a:avLst/>
          </a:prstGeom>
          <a:noFill/>
          <a:ln w="9525">
            <a:noFill/>
            <a:miter lim="800000"/>
            <a:headEnd/>
            <a:tailEnd/>
          </a:ln>
        </p:spPr>
      </p:pic>
      <p:pic>
        <p:nvPicPr>
          <p:cNvPr id="14" name="Picture 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41748" y="6242918"/>
            <a:ext cx="1479753" cy="368952"/>
          </a:xfrm>
          <a:prstGeom prst="rect">
            <a:avLst/>
          </a:prstGeom>
          <a:noFill/>
          <a:ln w="9525">
            <a:noFill/>
            <a:miter lim="800000"/>
            <a:headEnd/>
            <a:tailEnd/>
          </a:ln>
        </p:spPr>
      </p:pic>
    </p:spTree>
    <p:extLst>
      <p:ext uri="{BB962C8B-B14F-4D97-AF65-F5344CB8AC3E}">
        <p14:creationId xmlns:p14="http://schemas.microsoft.com/office/powerpoint/2010/main" val="24479470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직사각형 25"/>
          <p:cNvSpPr/>
          <p:nvPr/>
        </p:nvSpPr>
        <p:spPr>
          <a:xfrm>
            <a:off x="252353" y="828998"/>
            <a:ext cx="8589866" cy="967382"/>
          </a:xfrm>
          <a:prstGeom prst="rect">
            <a:avLst/>
          </a:prstGeom>
          <a:gradFill>
            <a:gsLst>
              <a:gs pos="0">
                <a:schemeClr val="bg2"/>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TextBox 11"/>
          <p:cNvSpPr txBox="1"/>
          <p:nvPr/>
        </p:nvSpPr>
        <p:spPr>
          <a:xfrm>
            <a:off x="2194294" y="2760412"/>
            <a:ext cx="4614688" cy="3000821"/>
          </a:xfrm>
          <a:prstGeom prst="rect">
            <a:avLst/>
          </a:prstGeom>
          <a:noFill/>
        </p:spPr>
        <p:txBody>
          <a:bodyPr wrap="square">
            <a:spAutoFit/>
          </a:bodyPr>
          <a:lstStyle/>
          <a:p>
            <a:pPr marL="457200" indent="-457200">
              <a:lnSpc>
                <a:spcPct val="150000"/>
              </a:lnSpc>
              <a:buFontTx/>
              <a:buAutoNum type="arabicPeriod"/>
              <a:defRPr/>
            </a:pPr>
            <a:r>
              <a:rPr lang="ko-KR" altLang="en-US" b="1" dirty="0" err="1" smtClean="0">
                <a:solidFill>
                  <a:schemeClr val="tx1">
                    <a:lumMod val="65000"/>
                    <a:lumOff val="35000"/>
                  </a:schemeClr>
                </a:solidFill>
                <a:latin typeface="맑은 고딕" pitchFamily="50" charset="-127"/>
                <a:ea typeface="맑은 고딕" pitchFamily="50" charset="-127"/>
              </a:rPr>
              <a:t>제안사</a:t>
            </a:r>
            <a:r>
              <a:rPr lang="en-US" altLang="ko-KR" b="1" dirty="0" smtClean="0">
                <a:solidFill>
                  <a:schemeClr val="tx1">
                    <a:lumMod val="65000"/>
                    <a:lumOff val="35000"/>
                  </a:schemeClr>
                </a:solidFill>
                <a:latin typeface="맑은 고딕" pitchFamily="50" charset="-127"/>
                <a:ea typeface="맑은 고딕" pitchFamily="50" charset="-127"/>
              </a:rPr>
              <a:t> </a:t>
            </a:r>
            <a:r>
              <a:rPr lang="ko-KR" altLang="en-US" b="1" dirty="0" smtClean="0">
                <a:solidFill>
                  <a:schemeClr val="tx1">
                    <a:lumMod val="65000"/>
                    <a:lumOff val="35000"/>
                  </a:schemeClr>
                </a:solidFill>
                <a:latin typeface="맑은 고딕" pitchFamily="50" charset="-127"/>
                <a:ea typeface="맑은 고딕" pitchFamily="50" charset="-127"/>
              </a:rPr>
              <a:t>개요</a:t>
            </a:r>
            <a:endParaRPr lang="en-US" altLang="ko-KR" b="1" dirty="0" smtClean="0">
              <a:solidFill>
                <a:schemeClr val="tx1">
                  <a:lumMod val="65000"/>
                  <a:lumOff val="35000"/>
                </a:schemeClr>
              </a:solidFill>
              <a:latin typeface="맑은 고딕" pitchFamily="50" charset="-127"/>
              <a:ea typeface="맑은 고딕" pitchFamily="50" charset="-127"/>
            </a:endParaRPr>
          </a:p>
          <a:p>
            <a:pPr marL="457200" indent="-457200">
              <a:lnSpc>
                <a:spcPct val="150000"/>
              </a:lnSpc>
              <a:buFontTx/>
              <a:buAutoNum type="arabicPeriod"/>
              <a:defRPr/>
            </a:pPr>
            <a:r>
              <a:rPr lang="ko-KR" altLang="en-US" b="1" dirty="0" smtClean="0">
                <a:solidFill>
                  <a:schemeClr val="tx1">
                    <a:lumMod val="65000"/>
                    <a:lumOff val="35000"/>
                  </a:schemeClr>
                </a:solidFill>
                <a:latin typeface="맑은 고딕" pitchFamily="50" charset="-127"/>
                <a:ea typeface="맑은 고딕" pitchFamily="50" charset="-127"/>
              </a:rPr>
              <a:t>제품 구성</a:t>
            </a:r>
            <a:endParaRPr lang="en-US" altLang="ko-KR" b="1" dirty="0" smtClean="0">
              <a:solidFill>
                <a:schemeClr val="tx1">
                  <a:lumMod val="65000"/>
                  <a:lumOff val="35000"/>
                </a:schemeClr>
              </a:solidFill>
              <a:latin typeface="맑은 고딕" pitchFamily="50" charset="-127"/>
              <a:ea typeface="맑은 고딕" pitchFamily="50" charset="-127"/>
            </a:endParaRPr>
          </a:p>
          <a:p>
            <a:pPr marL="457200" indent="-457200">
              <a:lnSpc>
                <a:spcPct val="150000"/>
              </a:lnSpc>
              <a:buFontTx/>
              <a:buAutoNum type="arabicPeriod"/>
              <a:defRPr/>
            </a:pPr>
            <a:r>
              <a:rPr lang="ko-KR" altLang="en-US" b="1" dirty="0" smtClean="0">
                <a:solidFill>
                  <a:schemeClr val="tx1">
                    <a:lumMod val="65000"/>
                    <a:lumOff val="35000"/>
                  </a:schemeClr>
                </a:solidFill>
                <a:latin typeface="맑은 고딕" pitchFamily="50" charset="-127"/>
                <a:ea typeface="맑은 고딕" pitchFamily="50" charset="-127"/>
              </a:rPr>
              <a:t>주요기능</a:t>
            </a:r>
            <a:endParaRPr lang="en-US" altLang="ko-KR" b="1" dirty="0" smtClean="0">
              <a:solidFill>
                <a:schemeClr val="tx1">
                  <a:lumMod val="65000"/>
                  <a:lumOff val="35000"/>
                </a:schemeClr>
              </a:solidFill>
              <a:latin typeface="맑은 고딕" pitchFamily="50" charset="-127"/>
              <a:ea typeface="맑은 고딕" pitchFamily="50" charset="-127"/>
            </a:endParaRPr>
          </a:p>
          <a:p>
            <a:pPr marL="457200" indent="-457200">
              <a:lnSpc>
                <a:spcPct val="150000"/>
              </a:lnSpc>
              <a:buFontTx/>
              <a:buAutoNum type="arabicPeriod"/>
              <a:defRPr/>
            </a:pPr>
            <a:r>
              <a:rPr lang="ko-KR" altLang="en-US" b="1" dirty="0" smtClean="0">
                <a:solidFill>
                  <a:schemeClr val="tx1">
                    <a:lumMod val="65000"/>
                    <a:lumOff val="35000"/>
                  </a:schemeClr>
                </a:solidFill>
                <a:latin typeface="맑은 고딕" pitchFamily="50" charset="-127"/>
                <a:ea typeface="맑은 고딕" pitchFamily="50" charset="-127"/>
              </a:rPr>
              <a:t>관리기능</a:t>
            </a:r>
            <a:endParaRPr lang="en-US" altLang="ko-KR" b="1" dirty="0" smtClean="0">
              <a:solidFill>
                <a:schemeClr val="tx1">
                  <a:lumMod val="65000"/>
                  <a:lumOff val="35000"/>
                </a:schemeClr>
              </a:solidFill>
              <a:latin typeface="맑은 고딕" pitchFamily="50" charset="-127"/>
              <a:ea typeface="맑은 고딕" pitchFamily="50" charset="-127"/>
            </a:endParaRPr>
          </a:p>
          <a:p>
            <a:pPr marL="457200" indent="-457200">
              <a:lnSpc>
                <a:spcPct val="150000"/>
              </a:lnSpc>
              <a:buFontTx/>
              <a:buAutoNum type="arabicPeriod"/>
              <a:defRPr/>
            </a:pPr>
            <a:r>
              <a:rPr lang="ko-KR" altLang="en-US" b="1" dirty="0" smtClean="0">
                <a:solidFill>
                  <a:schemeClr val="tx1">
                    <a:lumMod val="65000"/>
                    <a:lumOff val="35000"/>
                  </a:schemeClr>
                </a:solidFill>
                <a:latin typeface="맑은 고딕" pitchFamily="50" charset="-127"/>
                <a:ea typeface="맑은 고딕" pitchFamily="50" charset="-127"/>
              </a:rPr>
              <a:t>옵션기능</a:t>
            </a:r>
            <a:endParaRPr lang="en-US" altLang="ko-KR" b="1" dirty="0" smtClean="0">
              <a:solidFill>
                <a:schemeClr val="tx1">
                  <a:lumMod val="65000"/>
                  <a:lumOff val="35000"/>
                </a:schemeClr>
              </a:solidFill>
              <a:latin typeface="맑은 고딕" pitchFamily="50" charset="-127"/>
              <a:ea typeface="맑은 고딕" pitchFamily="50" charset="-127"/>
            </a:endParaRPr>
          </a:p>
          <a:p>
            <a:pPr marL="457200" indent="-457200">
              <a:lnSpc>
                <a:spcPct val="150000"/>
              </a:lnSpc>
              <a:buFontTx/>
              <a:buAutoNum type="arabicPeriod"/>
              <a:defRPr/>
            </a:pPr>
            <a:r>
              <a:rPr lang="ko-KR" altLang="en-US" b="1" dirty="0" smtClean="0">
                <a:solidFill>
                  <a:schemeClr val="tx1">
                    <a:lumMod val="65000"/>
                    <a:lumOff val="35000"/>
                  </a:schemeClr>
                </a:solidFill>
                <a:latin typeface="맑은 고딕" pitchFamily="50" charset="-127"/>
                <a:ea typeface="맑은 고딕" pitchFamily="50" charset="-127"/>
              </a:rPr>
              <a:t>주요 </a:t>
            </a:r>
            <a:r>
              <a:rPr lang="ko-KR" altLang="en-US" b="1" dirty="0" err="1" smtClean="0">
                <a:solidFill>
                  <a:schemeClr val="tx1">
                    <a:lumMod val="65000"/>
                    <a:lumOff val="35000"/>
                  </a:schemeClr>
                </a:solidFill>
                <a:latin typeface="맑은 고딕" pitchFamily="50" charset="-127"/>
                <a:ea typeface="맑은 고딕" pitchFamily="50" charset="-127"/>
              </a:rPr>
              <a:t>고객사</a:t>
            </a:r>
            <a:endParaRPr lang="en-US" altLang="ko-KR" b="1" dirty="0" smtClean="0">
              <a:solidFill>
                <a:schemeClr val="tx1">
                  <a:lumMod val="65000"/>
                  <a:lumOff val="35000"/>
                </a:schemeClr>
              </a:solidFill>
              <a:latin typeface="맑은 고딕" pitchFamily="50" charset="-127"/>
              <a:ea typeface="맑은 고딕" pitchFamily="50" charset="-127"/>
            </a:endParaRPr>
          </a:p>
          <a:p>
            <a:pPr marL="457200" indent="-457200">
              <a:lnSpc>
                <a:spcPct val="150000"/>
              </a:lnSpc>
              <a:buFontTx/>
              <a:buAutoNum type="arabicPeriod"/>
              <a:defRPr/>
            </a:pPr>
            <a:r>
              <a:rPr lang="en-US" altLang="ko-KR" b="1" dirty="0" smtClean="0">
                <a:solidFill>
                  <a:schemeClr val="tx1">
                    <a:lumMod val="65000"/>
                    <a:lumOff val="35000"/>
                  </a:schemeClr>
                </a:solidFill>
                <a:latin typeface="맑은 고딕" pitchFamily="50" charset="-127"/>
                <a:ea typeface="맑은 고딕" pitchFamily="50" charset="-127"/>
              </a:rPr>
              <a:t>Appendix – client </a:t>
            </a:r>
            <a:r>
              <a:rPr lang="ko-KR" altLang="en-US" b="1" smtClean="0">
                <a:solidFill>
                  <a:schemeClr val="tx1">
                    <a:lumMod val="65000"/>
                    <a:lumOff val="35000"/>
                  </a:schemeClr>
                </a:solidFill>
                <a:latin typeface="맑은 고딕" pitchFamily="50" charset="-127"/>
                <a:ea typeface="맑은 고딕" pitchFamily="50" charset="-127"/>
              </a:rPr>
              <a:t>활용</a:t>
            </a:r>
            <a:endParaRPr lang="en-US" altLang="ko-KR" b="1" dirty="0" smtClean="0">
              <a:solidFill>
                <a:schemeClr val="tx1">
                  <a:lumMod val="65000"/>
                  <a:lumOff val="35000"/>
                </a:schemeClr>
              </a:solidFill>
              <a:latin typeface="맑은 고딕" pitchFamily="50" charset="-127"/>
              <a:ea typeface="맑은 고딕" pitchFamily="50" charset="-127"/>
            </a:endParaRPr>
          </a:p>
        </p:txBody>
      </p:sp>
      <p:sp>
        <p:nvSpPr>
          <p:cNvPr id="13" name="TextBox 12"/>
          <p:cNvSpPr txBox="1"/>
          <p:nvPr/>
        </p:nvSpPr>
        <p:spPr>
          <a:xfrm>
            <a:off x="2128982" y="1702187"/>
            <a:ext cx="1930144" cy="584775"/>
          </a:xfrm>
          <a:prstGeom prst="rect">
            <a:avLst/>
          </a:prstGeom>
          <a:noFill/>
        </p:spPr>
        <p:txBody>
          <a:bodyPr wrap="none">
            <a:spAutoFit/>
          </a:bodyPr>
          <a:lstStyle/>
          <a:p>
            <a:pPr>
              <a:defRPr/>
            </a:pPr>
            <a:r>
              <a:rPr lang="en-US" altLang="ko-KR" sz="3200" b="1" dirty="0">
                <a:solidFill>
                  <a:srgbClr val="7030A0"/>
                </a:solidFill>
                <a:effectLst>
                  <a:outerShdw blurRad="38100" dist="38100" dir="2700000" algn="tl">
                    <a:srgbClr val="000000">
                      <a:alpha val="43137"/>
                    </a:srgbClr>
                  </a:outerShdw>
                </a:effectLst>
                <a:latin typeface="맑은 고딕" pitchFamily="50" charset="-127"/>
                <a:ea typeface="맑은 고딕" pitchFamily="50" charset="-127"/>
                <a:cs typeface="Tahoma" pitchFamily="34" charset="0"/>
              </a:rPr>
              <a:t>Contents</a:t>
            </a:r>
            <a:endParaRPr lang="ko-KR" altLang="en-US" sz="3200" b="1" dirty="0">
              <a:solidFill>
                <a:srgbClr val="7030A0"/>
              </a:solidFill>
              <a:effectLst>
                <a:outerShdw blurRad="38100" dist="38100" dir="2700000" algn="tl">
                  <a:srgbClr val="000000">
                    <a:alpha val="43137"/>
                  </a:srgbClr>
                </a:outerShdw>
              </a:effectLst>
              <a:latin typeface="맑은 고딕" pitchFamily="50" charset="-127"/>
              <a:ea typeface="맑은 고딕" pitchFamily="50" charset="-127"/>
              <a:cs typeface="Tahoma" pitchFamily="34" charset="0"/>
            </a:endParaRPr>
          </a:p>
        </p:txBody>
      </p:sp>
      <p:cxnSp>
        <p:nvCxnSpPr>
          <p:cNvPr id="14" name="직선 연결선 13"/>
          <p:cNvCxnSpPr>
            <a:endCxn id="16" idx="2"/>
          </p:cNvCxnSpPr>
          <p:nvPr/>
        </p:nvCxnSpPr>
        <p:spPr bwMode="auto">
          <a:xfrm flipH="1">
            <a:off x="4550006" y="2213227"/>
            <a:ext cx="2017092" cy="135612"/>
          </a:xfrm>
          <a:prstGeom prst="line">
            <a:avLst/>
          </a:prstGeom>
          <a:solidFill>
            <a:srgbClr val="87C9DD"/>
          </a:solidFill>
          <a:ln w="3175">
            <a:noFill/>
          </a:ln>
          <a:effectLst/>
        </p:spPr>
        <p:style>
          <a:lnRef idx="1">
            <a:schemeClr val="accent1"/>
          </a:lnRef>
          <a:fillRef idx="0">
            <a:schemeClr val="accent1"/>
          </a:fillRef>
          <a:effectRef idx="0">
            <a:schemeClr val="accent1"/>
          </a:effectRef>
          <a:fontRef idx="minor">
            <a:schemeClr val="tx1"/>
          </a:fontRef>
        </p:style>
      </p:cxnSp>
      <p:grpSp>
        <p:nvGrpSpPr>
          <p:cNvPr id="15" name="그룹 14"/>
          <p:cNvGrpSpPr>
            <a:grpSpLocks/>
          </p:cNvGrpSpPr>
          <p:nvPr/>
        </p:nvGrpSpPr>
        <p:grpSpPr bwMode="auto">
          <a:xfrm>
            <a:off x="2210006" y="2303120"/>
            <a:ext cx="4680000" cy="45719"/>
            <a:chOff x="0" y="666750"/>
            <a:chExt cx="9144000" cy="36000"/>
          </a:xfrm>
          <a:solidFill>
            <a:srgbClr val="7030A0"/>
          </a:solidFill>
        </p:grpSpPr>
        <p:sp>
          <p:nvSpPr>
            <p:cNvPr id="16" name="직사각형 15"/>
            <p:cNvSpPr/>
            <p:nvPr/>
          </p:nvSpPr>
          <p:spPr>
            <a:xfrm>
              <a:off x="0" y="666750"/>
              <a:ext cx="9144000" cy="36000"/>
            </a:xfrm>
            <a:prstGeom prst="rect">
              <a:avLst/>
            </a:prstGeom>
            <a:grp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algn="ctr" rtl="0" fontAlgn="base" latinLnBrk="1">
                <a:spcBef>
                  <a:spcPct val="0"/>
                </a:spcBef>
                <a:spcAft>
                  <a:spcPct val="0"/>
                </a:spcAft>
                <a:defRPr kumimoji="1" sz="1000" kern="1200">
                  <a:solidFill>
                    <a:schemeClr val="lt1"/>
                  </a:solidFill>
                  <a:latin typeface="+mn-lt"/>
                  <a:ea typeface="+mn-ea"/>
                  <a:cs typeface="+mn-cs"/>
                </a:defRPr>
              </a:lvl1pPr>
              <a:lvl2pPr marL="457200" algn="ctr" rtl="0" fontAlgn="base" latinLnBrk="1">
                <a:spcBef>
                  <a:spcPct val="0"/>
                </a:spcBef>
                <a:spcAft>
                  <a:spcPct val="0"/>
                </a:spcAft>
                <a:defRPr kumimoji="1" sz="1000" kern="1200">
                  <a:solidFill>
                    <a:schemeClr val="lt1"/>
                  </a:solidFill>
                  <a:latin typeface="+mn-lt"/>
                  <a:ea typeface="+mn-ea"/>
                  <a:cs typeface="+mn-cs"/>
                </a:defRPr>
              </a:lvl2pPr>
              <a:lvl3pPr marL="914400" algn="ctr" rtl="0" fontAlgn="base" latinLnBrk="1">
                <a:spcBef>
                  <a:spcPct val="0"/>
                </a:spcBef>
                <a:spcAft>
                  <a:spcPct val="0"/>
                </a:spcAft>
                <a:defRPr kumimoji="1" sz="1000" kern="1200">
                  <a:solidFill>
                    <a:schemeClr val="lt1"/>
                  </a:solidFill>
                  <a:latin typeface="+mn-lt"/>
                  <a:ea typeface="+mn-ea"/>
                  <a:cs typeface="+mn-cs"/>
                </a:defRPr>
              </a:lvl3pPr>
              <a:lvl4pPr marL="1371600" algn="ctr" rtl="0" fontAlgn="base" latinLnBrk="1">
                <a:spcBef>
                  <a:spcPct val="0"/>
                </a:spcBef>
                <a:spcAft>
                  <a:spcPct val="0"/>
                </a:spcAft>
                <a:defRPr kumimoji="1" sz="1000" kern="1200">
                  <a:solidFill>
                    <a:schemeClr val="lt1"/>
                  </a:solidFill>
                  <a:latin typeface="+mn-lt"/>
                  <a:ea typeface="+mn-ea"/>
                  <a:cs typeface="+mn-cs"/>
                </a:defRPr>
              </a:lvl4pPr>
              <a:lvl5pPr marL="1828800" algn="ctr" rtl="0" fontAlgn="base" latinLnBrk="1">
                <a:spcBef>
                  <a:spcPct val="0"/>
                </a:spcBef>
                <a:spcAft>
                  <a:spcPct val="0"/>
                </a:spcAft>
                <a:defRPr kumimoji="1" sz="1000" kern="1200">
                  <a:solidFill>
                    <a:schemeClr val="lt1"/>
                  </a:solidFill>
                  <a:latin typeface="+mn-lt"/>
                  <a:ea typeface="+mn-ea"/>
                  <a:cs typeface="+mn-cs"/>
                </a:defRPr>
              </a:lvl5pPr>
              <a:lvl6pPr marL="2286000" algn="l" defTabSz="914400" rtl="0" eaLnBrk="1" latinLnBrk="1" hangingPunct="1">
                <a:defRPr kumimoji="1" sz="1000" kern="1200">
                  <a:solidFill>
                    <a:schemeClr val="lt1"/>
                  </a:solidFill>
                  <a:latin typeface="+mn-lt"/>
                  <a:ea typeface="+mn-ea"/>
                  <a:cs typeface="+mn-cs"/>
                </a:defRPr>
              </a:lvl6pPr>
              <a:lvl7pPr marL="2743200" algn="l" defTabSz="914400" rtl="0" eaLnBrk="1" latinLnBrk="1" hangingPunct="1">
                <a:defRPr kumimoji="1" sz="1000" kern="1200">
                  <a:solidFill>
                    <a:schemeClr val="lt1"/>
                  </a:solidFill>
                  <a:latin typeface="+mn-lt"/>
                  <a:ea typeface="+mn-ea"/>
                  <a:cs typeface="+mn-cs"/>
                </a:defRPr>
              </a:lvl7pPr>
              <a:lvl8pPr marL="3200400" algn="l" defTabSz="914400" rtl="0" eaLnBrk="1" latinLnBrk="1" hangingPunct="1">
                <a:defRPr kumimoji="1" sz="1000" kern="1200">
                  <a:solidFill>
                    <a:schemeClr val="lt1"/>
                  </a:solidFill>
                  <a:latin typeface="+mn-lt"/>
                  <a:ea typeface="+mn-ea"/>
                  <a:cs typeface="+mn-cs"/>
                </a:defRPr>
              </a:lvl8pPr>
              <a:lvl9pPr marL="3657600" algn="l" defTabSz="914400" rtl="0" eaLnBrk="1" latinLnBrk="1" hangingPunct="1">
                <a:defRPr kumimoji="1" sz="1000" kern="1200">
                  <a:solidFill>
                    <a:schemeClr val="lt1"/>
                  </a:solidFill>
                  <a:latin typeface="+mn-lt"/>
                  <a:ea typeface="+mn-ea"/>
                  <a:cs typeface="+mn-cs"/>
                </a:defRPr>
              </a:lvl9pPr>
            </a:lstStyle>
            <a:p>
              <a:pPr algn="ctr" fontAlgn="auto">
                <a:spcBef>
                  <a:spcPts val="0"/>
                </a:spcBef>
                <a:spcAft>
                  <a:spcPts val="0"/>
                </a:spcAft>
                <a:defRPr/>
              </a:pPr>
              <a:endParaRPr kumimoji="0" lang="ko-KR" altLang="en-US" dirty="0">
                <a:solidFill>
                  <a:srgbClr val="38A4C6"/>
                </a:solidFill>
                <a:latin typeface="맑은 고딕" pitchFamily="50" charset="-127"/>
                <a:ea typeface="맑은 고딕" pitchFamily="50" charset="-127"/>
              </a:endParaRPr>
            </a:p>
          </p:txBody>
        </p:sp>
        <p:cxnSp>
          <p:nvCxnSpPr>
            <p:cNvPr id="17" name="직선 연결선 16"/>
            <p:cNvCxnSpPr/>
            <p:nvPr/>
          </p:nvCxnSpPr>
          <p:spPr>
            <a:xfrm rot="10800000" flipV="1">
              <a:off x="0" y="666750"/>
              <a:ext cx="9144000" cy="0"/>
            </a:xfrm>
            <a:prstGeom prst="line">
              <a:avLst/>
            </a:prstGeom>
            <a:grpFill/>
            <a:ln w="3175">
              <a:noFill/>
            </a:ln>
            <a:effectLst>
              <a:outerShdw blurRad="190500" dist="228600" dir="2700000" algn="ctr">
                <a:srgbClr val="000000">
                  <a:alpha val="30000"/>
                </a:srgbClr>
              </a:outerShdw>
            </a:effectLst>
          </p:spPr>
          <p:style>
            <a:lnRef idx="1">
              <a:schemeClr val="accent1"/>
            </a:lnRef>
            <a:fillRef idx="0">
              <a:schemeClr val="accent1"/>
            </a:fillRef>
            <a:effectRef idx="0">
              <a:schemeClr val="accent1"/>
            </a:effectRef>
            <a:fontRef idx="minor">
              <a:schemeClr val="tx1"/>
            </a:fontRef>
          </p:style>
        </p:cxnSp>
      </p:grpSp>
      <p:pic>
        <p:nvPicPr>
          <p:cNvPr id="24" name="Picture 2"/>
          <p:cNvPicPr>
            <a:picLocks noChangeAspect="1" noChangeArrowheads="1"/>
          </p:cNvPicPr>
          <p:nvPr/>
        </p:nvPicPr>
        <p:blipFill>
          <a:blip r:embed="rId2" cstate="print"/>
          <a:srcRect/>
          <a:stretch>
            <a:fillRect/>
          </a:stretch>
        </p:blipFill>
        <p:spPr bwMode="auto">
          <a:xfrm>
            <a:off x="0" y="2768392"/>
            <a:ext cx="2105681" cy="3392486"/>
          </a:xfrm>
          <a:prstGeom prst="rect">
            <a:avLst/>
          </a:prstGeom>
          <a:noFill/>
          <a:ln w="9525">
            <a:noFill/>
            <a:miter lim="800000"/>
            <a:headEnd/>
            <a:tailEnd/>
          </a:ln>
        </p:spPr>
      </p:pic>
      <p:cxnSp>
        <p:nvCxnSpPr>
          <p:cNvPr id="20" name="직선 연결선 19"/>
          <p:cNvCxnSpPr/>
          <p:nvPr/>
        </p:nvCxnSpPr>
        <p:spPr>
          <a:xfrm>
            <a:off x="247138" y="725206"/>
            <a:ext cx="8603213" cy="0"/>
          </a:xfrm>
          <a:prstGeom prst="line">
            <a:avLst/>
          </a:prstGeom>
          <a:ln w="25400">
            <a:solidFill>
              <a:srgbClr val="CC99FF"/>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a:off x="235987" y="6157210"/>
            <a:ext cx="8672026" cy="0"/>
          </a:xfrm>
          <a:prstGeom prst="line">
            <a:avLst/>
          </a:prstGeom>
          <a:ln w="25400">
            <a:solidFill>
              <a:srgbClr val="CCCCFF"/>
            </a:solidFill>
          </a:ln>
        </p:spPr>
        <p:style>
          <a:lnRef idx="1">
            <a:schemeClr val="accent1"/>
          </a:lnRef>
          <a:fillRef idx="0">
            <a:schemeClr val="accent1"/>
          </a:fillRef>
          <a:effectRef idx="0">
            <a:schemeClr val="accent1"/>
          </a:effectRef>
          <a:fontRef idx="minor">
            <a:schemeClr val="tx1"/>
          </a:fontRef>
        </p:style>
      </p:cxnSp>
      <p:sp>
        <p:nvSpPr>
          <p:cNvPr id="2" name="슬라이드 번호 개체 틀 1"/>
          <p:cNvSpPr>
            <a:spLocks noGrp="1"/>
          </p:cNvSpPr>
          <p:nvPr>
            <p:ph type="sldNum" sz="quarter" idx="12"/>
          </p:nvPr>
        </p:nvSpPr>
        <p:spPr/>
        <p:txBody>
          <a:bodyPr/>
          <a:lstStyle/>
          <a:p>
            <a:fld id="{55DF3BF5-F5C4-49A3-8D2C-141262B023B6}" type="slidenum">
              <a:rPr lang="ko-KR" altLang="en-US" smtClean="0"/>
              <a:pPr/>
              <a:t>2</a:t>
            </a:fld>
            <a:endParaRPr lang="ko-KR" altLang="en-US" dirty="0"/>
          </a:p>
        </p:txBody>
      </p:sp>
    </p:spTree>
    <p:extLst>
      <p:ext uri="{BB962C8B-B14F-4D97-AF65-F5344CB8AC3E}">
        <p14:creationId xmlns:p14="http://schemas.microsoft.com/office/powerpoint/2010/main" val="20176735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2" cstate="print"/>
          <a:srcRect/>
          <a:stretch>
            <a:fillRect/>
          </a:stretch>
        </p:blipFill>
        <p:spPr bwMode="auto">
          <a:xfrm>
            <a:off x="0" y="2768392"/>
            <a:ext cx="2105681" cy="3392486"/>
          </a:xfrm>
          <a:prstGeom prst="rect">
            <a:avLst/>
          </a:prstGeom>
          <a:noFill/>
          <a:ln w="9525">
            <a:noFill/>
            <a:miter lim="800000"/>
            <a:headEnd/>
            <a:tailEnd/>
          </a:ln>
        </p:spPr>
      </p:pic>
      <p:cxnSp>
        <p:nvCxnSpPr>
          <p:cNvPr id="14" name="직선 연결선 13"/>
          <p:cNvCxnSpPr/>
          <p:nvPr/>
        </p:nvCxnSpPr>
        <p:spPr bwMode="auto">
          <a:xfrm flipH="1">
            <a:off x="4468982" y="1845808"/>
            <a:ext cx="2017092" cy="135612"/>
          </a:xfrm>
          <a:prstGeom prst="line">
            <a:avLst/>
          </a:prstGeom>
          <a:solidFill>
            <a:srgbClr val="87C9DD"/>
          </a:solidFill>
          <a:ln w="3175">
            <a:noFill/>
          </a:ln>
          <a:effectLst/>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247138" y="725206"/>
            <a:ext cx="8603213" cy="0"/>
          </a:xfrm>
          <a:prstGeom prst="line">
            <a:avLst/>
          </a:prstGeom>
          <a:ln w="25400">
            <a:solidFill>
              <a:srgbClr val="CC99FF"/>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235987" y="6157210"/>
            <a:ext cx="8672026" cy="0"/>
          </a:xfrm>
          <a:prstGeom prst="line">
            <a:avLst/>
          </a:prstGeom>
          <a:ln w="25400">
            <a:solidFill>
              <a:srgbClr val="CCCCFF"/>
            </a:solidFill>
          </a:ln>
        </p:spPr>
        <p:style>
          <a:lnRef idx="1">
            <a:schemeClr val="accent1"/>
          </a:lnRef>
          <a:fillRef idx="0">
            <a:schemeClr val="accent1"/>
          </a:fillRef>
          <a:effectRef idx="0">
            <a:schemeClr val="accent1"/>
          </a:effectRef>
          <a:fontRef idx="minor">
            <a:schemeClr val="tx1"/>
          </a:fontRef>
        </p:style>
      </p:cxnSp>
      <p:sp>
        <p:nvSpPr>
          <p:cNvPr id="23" name="직사각형 22"/>
          <p:cNvSpPr/>
          <p:nvPr/>
        </p:nvSpPr>
        <p:spPr>
          <a:xfrm>
            <a:off x="3270201" y="2848914"/>
            <a:ext cx="2603598" cy="646331"/>
          </a:xfrm>
          <a:prstGeom prst="rect">
            <a:avLst/>
          </a:prstGeom>
          <a:noFill/>
        </p:spPr>
        <p:txBody>
          <a:bodyPr wrap="none">
            <a:spAutoFit/>
          </a:bodyPr>
          <a:lstStyle/>
          <a:p>
            <a:pPr algn="ctr">
              <a:defRPr/>
            </a:pPr>
            <a:r>
              <a:rPr lang="ko-KR" altLang="en-US" sz="3600" b="1" dirty="0" err="1" smtClean="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rPr>
              <a:t>제안사</a:t>
            </a:r>
            <a:r>
              <a:rPr lang="ko-KR" altLang="en-US" sz="3600" b="1" dirty="0" smtClean="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rPr>
              <a:t> 소개</a:t>
            </a:r>
            <a:endParaRPr lang="ko-KR" altLang="en-US" sz="3600" b="1" dirty="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endParaRPr>
          </a:p>
        </p:txBody>
      </p:sp>
      <p:sp>
        <p:nvSpPr>
          <p:cNvPr id="26" name="직사각형 25"/>
          <p:cNvSpPr/>
          <p:nvPr/>
        </p:nvSpPr>
        <p:spPr>
          <a:xfrm>
            <a:off x="252353" y="828998"/>
            <a:ext cx="8589866" cy="967382"/>
          </a:xfrm>
          <a:prstGeom prst="rect">
            <a:avLst/>
          </a:prstGeom>
          <a:gradFill>
            <a:gsLst>
              <a:gs pos="0">
                <a:schemeClr val="bg2"/>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pPr/>
              <a:t>3</a:t>
            </a:fld>
            <a:endParaRPr lang="ko-KR" altLang="en-US" dirty="0"/>
          </a:p>
        </p:txBody>
      </p:sp>
    </p:spTree>
    <p:extLst>
      <p:ext uri="{BB962C8B-B14F-4D97-AF65-F5344CB8AC3E}">
        <p14:creationId xmlns:p14="http://schemas.microsoft.com/office/powerpoint/2010/main" val="18504253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236845" y="775288"/>
            <a:ext cx="8629362" cy="5336143"/>
          </a:xfrm>
          <a:prstGeom prst="rect">
            <a:avLst/>
          </a:prstGeom>
          <a:solidFill>
            <a:schemeClr val="bg1"/>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1" name="TextBox 70"/>
          <p:cNvSpPr txBox="1"/>
          <p:nvPr/>
        </p:nvSpPr>
        <p:spPr>
          <a:xfrm>
            <a:off x="309459" y="220436"/>
            <a:ext cx="3498073"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1. </a:t>
            </a:r>
            <a:r>
              <a:rPr lang="ko-KR" altLang="en-US" sz="24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제안사</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 소개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회사 일반</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graphicFrame>
        <p:nvGraphicFramePr>
          <p:cNvPr id="72" name="Group 2"/>
          <p:cNvGraphicFramePr>
            <a:graphicFrameLocks noGrp="1"/>
          </p:cNvGraphicFramePr>
          <p:nvPr>
            <p:extLst>
              <p:ext uri="{D42A27DB-BD31-4B8C-83A1-F6EECF244321}">
                <p14:modId xmlns:p14="http://schemas.microsoft.com/office/powerpoint/2010/main" val="804130263"/>
              </p:ext>
            </p:extLst>
          </p:nvPr>
        </p:nvGraphicFramePr>
        <p:xfrm>
          <a:off x="2624400" y="918856"/>
          <a:ext cx="6189128" cy="5192574"/>
        </p:xfrm>
        <a:graphic>
          <a:graphicData uri="http://schemas.openxmlformats.org/drawingml/2006/table">
            <a:tbl>
              <a:tblPr>
                <a:tableStyleId>{93296810-A885-4BE3-A3E7-6D5BEEA58F35}</a:tableStyleId>
              </a:tblPr>
              <a:tblGrid>
                <a:gridCol w="971391"/>
                <a:gridCol w="5217737"/>
              </a:tblGrid>
              <a:tr h="355778">
                <a:tc>
                  <a:txBody>
                    <a:bodyPr/>
                    <a:lstStyle/>
                    <a:p>
                      <a:pPr marL="0" marR="0" lvl="0" indent="0" algn="r" defTabSz="914400" rtl="0" eaLnBrk="1" fontAlgn="base" latinLnBrk="1" hangingPunct="1">
                        <a:lnSpc>
                          <a:spcPct val="100000"/>
                        </a:lnSpc>
                        <a:spcBef>
                          <a:spcPct val="20000"/>
                        </a:spcBef>
                        <a:spcAft>
                          <a:spcPct val="0"/>
                        </a:spcAft>
                        <a:buClrTx/>
                        <a:buSzTx/>
                        <a:buFontTx/>
                        <a:buNone/>
                        <a:tabLst/>
                      </a:pPr>
                      <a:r>
                        <a:rPr kumimoji="1" lang="ko-KR" altLang="en-US" sz="1200" b="1"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rPr>
                        <a:t>업  체  명</a:t>
                      </a:r>
                      <a:endParaRPr kumimoji="1" lang="ko-KR" altLang="en-US" sz="1200" b="1" i="0"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endParaRPr>
                    </a:p>
                  </a:txBody>
                  <a:tcPr marL="90014" marR="90014" marT="46800" marB="46800" anchor="ctr" horzOverflow="overflow">
                    <a:solidFill>
                      <a:schemeClr val="accent1">
                        <a:lumMod val="50000"/>
                      </a:schemeClr>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ko-KR" altLang="en-US" sz="1400" b="1" u="none" strike="noStrike" cap="none" normalizeH="0" baseline="0" dirty="0" err="1" smtClean="0">
                          <a:ln>
                            <a:noFill/>
                          </a:ln>
                          <a:solidFill>
                            <a:schemeClr val="bg2">
                              <a:lumMod val="25000"/>
                            </a:schemeClr>
                          </a:solidFill>
                          <a:effectLst/>
                          <a:latin typeface="+mj-ea"/>
                          <a:ea typeface="+mj-ea"/>
                        </a:rPr>
                        <a:t>웨어밸리</a:t>
                      </a:r>
                      <a:r>
                        <a:rPr kumimoji="0" lang="ko-KR" altLang="en-US" sz="1400" b="1" u="none" strike="noStrike" cap="none" normalizeH="0" baseline="0" dirty="0" smtClean="0">
                          <a:ln>
                            <a:noFill/>
                          </a:ln>
                          <a:solidFill>
                            <a:schemeClr val="bg2">
                              <a:lumMod val="25000"/>
                            </a:schemeClr>
                          </a:solidFill>
                          <a:effectLst/>
                          <a:latin typeface="+mj-ea"/>
                          <a:ea typeface="+mj-ea"/>
                        </a:rPr>
                        <a:t> </a:t>
                      </a:r>
                      <a:r>
                        <a:rPr kumimoji="0" lang="en-US" altLang="ko-KR" sz="1400" b="1" u="none" strike="noStrike" cap="none" normalizeH="0" baseline="0" dirty="0" smtClean="0">
                          <a:ln>
                            <a:noFill/>
                          </a:ln>
                          <a:solidFill>
                            <a:schemeClr val="bg2">
                              <a:lumMod val="25000"/>
                            </a:schemeClr>
                          </a:solidFill>
                          <a:effectLst/>
                          <a:latin typeface="+mj-ea"/>
                          <a:ea typeface="+mj-ea"/>
                        </a:rPr>
                        <a:t>- WAREVALLEY</a:t>
                      </a:r>
                      <a:endParaRPr kumimoji="0" lang="ko-KR" altLang="en-US" sz="1000" b="1" i="0" u="none" strike="noStrike" cap="none" normalizeH="0" baseline="0" dirty="0" smtClean="0">
                        <a:ln>
                          <a:noFill/>
                        </a:ln>
                        <a:solidFill>
                          <a:schemeClr val="bg2">
                            <a:lumMod val="25000"/>
                          </a:schemeClr>
                        </a:solidFill>
                        <a:effectLst/>
                        <a:latin typeface="+mj-ea"/>
                        <a:ea typeface="+mj-ea"/>
                      </a:endParaRPr>
                    </a:p>
                  </a:txBody>
                  <a:tcPr marL="90014" marR="90014" marT="46800" marB="46800" anchor="ctr" horzOverflow="overflow">
                    <a:solidFill>
                      <a:schemeClr val="bg1"/>
                    </a:solidFill>
                  </a:tcPr>
                </a:tc>
              </a:tr>
              <a:tr h="320449">
                <a:tc>
                  <a:txBody>
                    <a:bodyPr/>
                    <a:lstStyle/>
                    <a:p>
                      <a:pPr marL="0" marR="0" lvl="0" indent="0" algn="r" defTabSz="914400" rtl="0" eaLnBrk="1" fontAlgn="base" latinLnBrk="1" hangingPunct="1">
                        <a:lnSpc>
                          <a:spcPct val="100000"/>
                        </a:lnSpc>
                        <a:spcBef>
                          <a:spcPct val="20000"/>
                        </a:spcBef>
                        <a:spcAft>
                          <a:spcPct val="0"/>
                        </a:spcAft>
                        <a:buClrTx/>
                        <a:buSzTx/>
                        <a:buFontTx/>
                        <a:buNone/>
                        <a:tabLst/>
                      </a:pPr>
                      <a:r>
                        <a:rPr kumimoji="1" lang="ko-KR" altLang="en-US" sz="1200" b="1"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rPr>
                        <a:t>대  표  자</a:t>
                      </a:r>
                      <a:endParaRPr kumimoji="1" lang="ko-KR" altLang="en-US" sz="1200" b="1" i="0"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endParaRPr>
                    </a:p>
                  </a:txBody>
                  <a:tcPr marL="90014" marR="90014" marT="46800" marB="46800" anchor="ctr" horzOverflow="overflow">
                    <a:solidFill>
                      <a:schemeClr val="accent1">
                        <a:lumMod val="50000"/>
                      </a:schemeClr>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ko-KR" altLang="en-US" sz="1200" u="none" strike="noStrike" cap="none" normalizeH="0" baseline="0" dirty="0" smtClean="0">
                          <a:ln>
                            <a:noFill/>
                          </a:ln>
                          <a:effectLst/>
                          <a:latin typeface="+mj-ea"/>
                          <a:ea typeface="+mj-ea"/>
                        </a:rPr>
                        <a:t>손 삼 수</a:t>
                      </a:r>
                      <a:endParaRPr kumimoji="0" lang="ko-KR" altLang="en-US" sz="1200" b="0" i="0" u="none" strike="noStrike" cap="none" normalizeH="0" baseline="0" dirty="0" smtClean="0">
                        <a:ln>
                          <a:noFill/>
                        </a:ln>
                        <a:solidFill>
                          <a:srgbClr val="4B4B4B"/>
                        </a:solidFill>
                        <a:effectLst/>
                        <a:latin typeface="+mj-ea"/>
                        <a:ea typeface="+mj-ea"/>
                      </a:endParaRPr>
                    </a:p>
                  </a:txBody>
                  <a:tcPr marL="90014" marR="90014" marT="46800" marB="46800" anchor="ctr" horzOverflow="overflow">
                    <a:solidFill>
                      <a:schemeClr val="bg1"/>
                    </a:solidFill>
                  </a:tcPr>
                </a:tc>
              </a:tr>
              <a:tr h="320449">
                <a:tc>
                  <a:txBody>
                    <a:bodyPr/>
                    <a:lstStyle/>
                    <a:p>
                      <a:pPr marL="0" marR="0" lvl="0" indent="0" algn="r" defTabSz="914400" rtl="0" eaLnBrk="1" fontAlgn="base" latinLnBrk="1" hangingPunct="1">
                        <a:lnSpc>
                          <a:spcPct val="100000"/>
                        </a:lnSpc>
                        <a:spcBef>
                          <a:spcPct val="20000"/>
                        </a:spcBef>
                        <a:spcAft>
                          <a:spcPct val="0"/>
                        </a:spcAft>
                        <a:buClrTx/>
                        <a:buSzTx/>
                        <a:buFontTx/>
                        <a:buNone/>
                        <a:tabLst/>
                      </a:pPr>
                      <a:r>
                        <a:rPr kumimoji="1" lang="ko-KR" altLang="en-US" sz="1200" b="1"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rPr>
                        <a:t>설  </a:t>
                      </a:r>
                      <a:r>
                        <a:rPr kumimoji="1" lang="ko-KR" altLang="en-US" sz="1200" b="1" u="none" strike="noStrike" cap="none" normalizeH="0" baseline="0" dirty="0" err="1" smtClean="0">
                          <a:ln>
                            <a:noFill/>
                          </a:ln>
                          <a:solidFill>
                            <a:schemeClr val="bg1"/>
                          </a:solidFill>
                          <a:effectLst/>
                          <a:latin typeface="맑은 고딕" panose="020B0503020000020004" pitchFamily="50" charset="-127"/>
                          <a:ea typeface="맑은 고딕" panose="020B0503020000020004" pitchFamily="50" charset="-127"/>
                        </a:rPr>
                        <a:t>립</a:t>
                      </a:r>
                      <a:r>
                        <a:rPr kumimoji="1" lang="ko-KR" altLang="en-US" sz="1200" b="1"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rPr>
                        <a:t>  일</a:t>
                      </a:r>
                      <a:endParaRPr kumimoji="1" lang="ko-KR" altLang="en-US" sz="1200" b="1" i="0"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endParaRPr>
                    </a:p>
                  </a:txBody>
                  <a:tcPr marL="90014" marR="90014" marT="46800" marB="46800" anchor="ctr" horzOverflow="overflow">
                    <a:solidFill>
                      <a:schemeClr val="accent1">
                        <a:lumMod val="50000"/>
                      </a:schemeClr>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ko-KR" sz="1200" u="none" strike="noStrike" cap="none" normalizeH="0" baseline="0" dirty="0" smtClean="0">
                          <a:ln>
                            <a:noFill/>
                          </a:ln>
                          <a:effectLst/>
                          <a:latin typeface="+mj-ea"/>
                          <a:ea typeface="+mj-ea"/>
                        </a:rPr>
                        <a:t>2001</a:t>
                      </a:r>
                      <a:r>
                        <a:rPr kumimoji="0" lang="ko-KR" altLang="en-US" sz="1200" u="none" strike="noStrike" cap="none" normalizeH="0" baseline="0" dirty="0" smtClean="0">
                          <a:ln>
                            <a:noFill/>
                          </a:ln>
                          <a:effectLst/>
                          <a:latin typeface="+mj-ea"/>
                          <a:ea typeface="+mj-ea"/>
                        </a:rPr>
                        <a:t>년  </a:t>
                      </a:r>
                      <a:r>
                        <a:rPr kumimoji="0" lang="en-US" altLang="ko-KR" sz="1200" u="none" strike="noStrike" cap="none" normalizeH="0" baseline="0" dirty="0" smtClean="0">
                          <a:ln>
                            <a:noFill/>
                          </a:ln>
                          <a:effectLst/>
                          <a:latin typeface="+mj-ea"/>
                          <a:ea typeface="+mj-ea"/>
                        </a:rPr>
                        <a:t>2</a:t>
                      </a:r>
                      <a:r>
                        <a:rPr kumimoji="0" lang="ko-KR" altLang="en-US" sz="1200" u="none" strike="noStrike" cap="none" normalizeH="0" baseline="0" dirty="0" smtClean="0">
                          <a:ln>
                            <a:noFill/>
                          </a:ln>
                          <a:effectLst/>
                          <a:latin typeface="+mj-ea"/>
                          <a:ea typeface="+mj-ea"/>
                        </a:rPr>
                        <a:t>월  </a:t>
                      </a:r>
                      <a:r>
                        <a:rPr kumimoji="0" lang="en-US" altLang="ko-KR" sz="1200" u="none" strike="noStrike" cap="none" normalizeH="0" baseline="0" dirty="0" smtClean="0">
                          <a:ln>
                            <a:noFill/>
                          </a:ln>
                          <a:effectLst/>
                          <a:latin typeface="+mj-ea"/>
                          <a:ea typeface="+mj-ea"/>
                        </a:rPr>
                        <a:t>1</a:t>
                      </a:r>
                      <a:r>
                        <a:rPr kumimoji="0" lang="ko-KR" altLang="en-US" sz="1200" u="none" strike="noStrike" cap="none" normalizeH="0" baseline="0" dirty="0" smtClean="0">
                          <a:ln>
                            <a:noFill/>
                          </a:ln>
                          <a:effectLst/>
                          <a:latin typeface="+mj-ea"/>
                          <a:ea typeface="+mj-ea"/>
                        </a:rPr>
                        <a:t>일</a:t>
                      </a:r>
                      <a:endParaRPr kumimoji="0" lang="ko-KR" altLang="en-US" sz="1200" b="0" i="0" u="none" strike="noStrike" cap="none" normalizeH="0" baseline="0" dirty="0" smtClean="0">
                        <a:ln>
                          <a:noFill/>
                        </a:ln>
                        <a:solidFill>
                          <a:srgbClr val="4B4B4B"/>
                        </a:solidFill>
                        <a:effectLst/>
                        <a:latin typeface="+mj-ea"/>
                        <a:ea typeface="+mj-ea"/>
                      </a:endParaRPr>
                    </a:p>
                  </a:txBody>
                  <a:tcPr marL="90014" marR="90014" marT="46800" marB="46800" anchor="ctr" horzOverflow="overflow">
                    <a:solidFill>
                      <a:schemeClr val="bg1"/>
                    </a:solidFill>
                  </a:tcPr>
                </a:tc>
              </a:tr>
              <a:tr h="320449">
                <a:tc>
                  <a:txBody>
                    <a:bodyPr/>
                    <a:lstStyle/>
                    <a:p>
                      <a:pPr marL="0" marR="0" lvl="0" indent="0" algn="r" defTabSz="914400" rtl="0" eaLnBrk="1" fontAlgn="base" latinLnBrk="1" hangingPunct="1">
                        <a:lnSpc>
                          <a:spcPct val="100000"/>
                        </a:lnSpc>
                        <a:spcBef>
                          <a:spcPct val="20000"/>
                        </a:spcBef>
                        <a:spcAft>
                          <a:spcPct val="0"/>
                        </a:spcAft>
                        <a:buClrTx/>
                        <a:buSzTx/>
                        <a:buFontTx/>
                        <a:buNone/>
                        <a:tabLst/>
                      </a:pPr>
                      <a:r>
                        <a:rPr kumimoji="1" lang="ko-KR" altLang="en-US" sz="1200" b="1"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rPr>
                        <a:t>종업원 수</a:t>
                      </a:r>
                      <a:endParaRPr kumimoji="1" lang="ko-KR" altLang="en-US" sz="1200" b="1" i="0"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endParaRPr>
                    </a:p>
                  </a:txBody>
                  <a:tcPr marL="90014" marR="90014" marT="46800" marB="46800" anchor="ctr" horzOverflow="overflow">
                    <a:solidFill>
                      <a:schemeClr val="accent1">
                        <a:lumMod val="50000"/>
                      </a:schemeClr>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ko-KR" sz="1200" u="none" strike="noStrike" cap="none" normalizeH="0" baseline="0" dirty="0" smtClean="0">
                          <a:ln>
                            <a:noFill/>
                          </a:ln>
                          <a:effectLst/>
                          <a:latin typeface="+mj-ea"/>
                          <a:ea typeface="+mj-ea"/>
                        </a:rPr>
                        <a:t>72</a:t>
                      </a:r>
                      <a:r>
                        <a:rPr kumimoji="0" lang="ko-KR" altLang="en-US" sz="1200" u="none" strike="noStrike" cap="none" normalizeH="0" baseline="0" dirty="0" smtClean="0">
                          <a:ln>
                            <a:noFill/>
                          </a:ln>
                          <a:effectLst/>
                          <a:latin typeface="+mj-ea"/>
                          <a:ea typeface="+mj-ea"/>
                        </a:rPr>
                        <a:t>명 </a:t>
                      </a:r>
                      <a:r>
                        <a:rPr kumimoji="0" lang="en-US" altLang="ko-KR" sz="1200" u="none" strike="noStrike" cap="none" normalizeH="0" baseline="0" dirty="0" smtClean="0">
                          <a:ln>
                            <a:noFill/>
                          </a:ln>
                          <a:effectLst/>
                          <a:latin typeface="+mj-ea"/>
                          <a:ea typeface="+mj-ea"/>
                        </a:rPr>
                        <a:t>(2014</a:t>
                      </a:r>
                      <a:r>
                        <a:rPr kumimoji="0" lang="ko-KR" altLang="en-US" sz="1200" u="none" strike="noStrike" cap="none" normalizeH="0" baseline="0" dirty="0" smtClean="0">
                          <a:ln>
                            <a:noFill/>
                          </a:ln>
                          <a:effectLst/>
                          <a:latin typeface="+mj-ea"/>
                          <a:ea typeface="+mj-ea"/>
                        </a:rPr>
                        <a:t>년 </a:t>
                      </a:r>
                      <a:r>
                        <a:rPr kumimoji="0" lang="en-US" altLang="ko-KR" sz="1200" u="none" strike="noStrike" cap="none" normalizeH="0" baseline="0" dirty="0" smtClean="0">
                          <a:ln>
                            <a:noFill/>
                          </a:ln>
                          <a:effectLst/>
                          <a:latin typeface="+mj-ea"/>
                          <a:ea typeface="+mj-ea"/>
                        </a:rPr>
                        <a:t>6</a:t>
                      </a:r>
                      <a:r>
                        <a:rPr kumimoji="0" lang="ko-KR" altLang="en-US" sz="1200" u="none" strike="noStrike" cap="none" normalizeH="0" baseline="0" dirty="0" smtClean="0">
                          <a:ln>
                            <a:noFill/>
                          </a:ln>
                          <a:effectLst/>
                          <a:latin typeface="+mj-ea"/>
                          <a:ea typeface="+mj-ea"/>
                        </a:rPr>
                        <a:t>월 기준</a:t>
                      </a:r>
                      <a:r>
                        <a:rPr kumimoji="0" lang="en-US" altLang="ko-KR" sz="1200" u="none" strike="noStrike" cap="none" normalizeH="0" baseline="0" dirty="0" smtClean="0">
                          <a:ln>
                            <a:noFill/>
                          </a:ln>
                          <a:effectLst/>
                          <a:latin typeface="+mj-ea"/>
                          <a:ea typeface="+mj-ea"/>
                        </a:rPr>
                        <a:t>)</a:t>
                      </a:r>
                      <a:endParaRPr kumimoji="0" lang="en-US" altLang="ko-KR" sz="1200" b="0" i="0" u="none" strike="noStrike" cap="none" normalizeH="0" baseline="0" dirty="0" smtClean="0">
                        <a:ln>
                          <a:noFill/>
                        </a:ln>
                        <a:solidFill>
                          <a:srgbClr val="4B4B4B"/>
                        </a:solidFill>
                        <a:effectLst/>
                        <a:latin typeface="+mj-ea"/>
                        <a:ea typeface="+mj-ea"/>
                      </a:endParaRPr>
                    </a:p>
                  </a:txBody>
                  <a:tcPr marL="90014" marR="90014" marT="46800" marB="46800" anchor="ctr" horzOverflow="overflow">
                    <a:solidFill>
                      <a:schemeClr val="bg1"/>
                    </a:solidFill>
                  </a:tcPr>
                </a:tc>
              </a:tr>
              <a:tr h="320449">
                <a:tc>
                  <a:txBody>
                    <a:bodyPr/>
                    <a:lstStyle/>
                    <a:p>
                      <a:pPr marL="0" marR="0" lvl="0" indent="0" algn="r" defTabSz="914400" rtl="0" eaLnBrk="1" fontAlgn="base" latinLnBrk="1" hangingPunct="1">
                        <a:lnSpc>
                          <a:spcPct val="100000"/>
                        </a:lnSpc>
                        <a:spcBef>
                          <a:spcPct val="20000"/>
                        </a:spcBef>
                        <a:spcAft>
                          <a:spcPct val="0"/>
                        </a:spcAft>
                        <a:buClrTx/>
                        <a:buSzTx/>
                        <a:buFontTx/>
                        <a:buNone/>
                        <a:tabLst/>
                      </a:pPr>
                      <a:r>
                        <a:rPr kumimoji="1" lang="en-US" altLang="ko-KR" sz="1200" b="1"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rPr>
                        <a:t> </a:t>
                      </a:r>
                      <a:r>
                        <a:rPr kumimoji="1" lang="ko-KR" altLang="en-US" sz="1200" b="1"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rPr>
                        <a:t>주       소</a:t>
                      </a:r>
                      <a:endParaRPr kumimoji="1" lang="ko-KR" altLang="en-US" sz="1200" b="1" i="0"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endParaRPr>
                    </a:p>
                  </a:txBody>
                  <a:tcPr marL="90014" marR="90014" marT="46800" marB="46800" anchor="ctr" horzOverflow="overflow">
                    <a:solidFill>
                      <a:schemeClr val="accent1">
                        <a:lumMod val="50000"/>
                      </a:schemeClr>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ko-KR" altLang="en-US" sz="1200" u="none" strike="noStrike" cap="none" normalizeH="0" baseline="0" dirty="0" smtClean="0">
                          <a:ln>
                            <a:noFill/>
                          </a:ln>
                          <a:effectLst/>
                          <a:latin typeface="+mj-ea"/>
                          <a:ea typeface="+mj-ea"/>
                        </a:rPr>
                        <a:t>서울시 마포구 상암동 </a:t>
                      </a:r>
                      <a:r>
                        <a:rPr kumimoji="0" lang="en-US" altLang="ko-KR" sz="1200" u="none" strike="noStrike" cap="none" normalizeH="0" baseline="0" dirty="0" smtClean="0">
                          <a:ln>
                            <a:noFill/>
                          </a:ln>
                          <a:effectLst/>
                          <a:latin typeface="+mj-ea"/>
                          <a:ea typeface="+mj-ea"/>
                        </a:rPr>
                        <a:t>1605  </a:t>
                      </a:r>
                      <a:r>
                        <a:rPr kumimoji="0" lang="ko-KR" altLang="en-US" sz="1200" u="none" strike="noStrike" cap="none" normalizeH="0" baseline="0" dirty="0" err="1" smtClean="0">
                          <a:ln>
                            <a:noFill/>
                          </a:ln>
                          <a:effectLst/>
                          <a:latin typeface="+mj-ea"/>
                          <a:ea typeface="+mj-ea"/>
                        </a:rPr>
                        <a:t>누리꿈스퀘어</a:t>
                      </a:r>
                      <a:r>
                        <a:rPr kumimoji="0" lang="ko-KR" altLang="en-US" sz="1200" u="none" strike="noStrike" cap="none" normalizeH="0" baseline="0" dirty="0" smtClean="0">
                          <a:ln>
                            <a:noFill/>
                          </a:ln>
                          <a:effectLst/>
                          <a:latin typeface="+mj-ea"/>
                          <a:ea typeface="+mj-ea"/>
                        </a:rPr>
                        <a:t> </a:t>
                      </a:r>
                      <a:r>
                        <a:rPr kumimoji="0" lang="ko-KR" altLang="en-US" sz="1200" u="none" strike="noStrike" cap="none" normalizeH="0" baseline="0" dirty="0" err="1" smtClean="0">
                          <a:ln>
                            <a:noFill/>
                          </a:ln>
                          <a:effectLst/>
                          <a:latin typeface="+mj-ea"/>
                          <a:ea typeface="+mj-ea"/>
                        </a:rPr>
                        <a:t>비지니스타워</a:t>
                      </a:r>
                      <a:r>
                        <a:rPr kumimoji="0" lang="ko-KR" altLang="en-US" sz="1200" u="none" strike="noStrike" cap="none" normalizeH="0" baseline="0" dirty="0" smtClean="0">
                          <a:ln>
                            <a:noFill/>
                          </a:ln>
                          <a:effectLst/>
                          <a:latin typeface="+mj-ea"/>
                          <a:ea typeface="+mj-ea"/>
                        </a:rPr>
                        <a:t> </a:t>
                      </a:r>
                      <a:r>
                        <a:rPr kumimoji="0" lang="en-US" altLang="ko-KR" sz="1200" u="none" strike="noStrike" cap="none" normalizeH="0" baseline="0" dirty="0" smtClean="0">
                          <a:ln>
                            <a:noFill/>
                          </a:ln>
                          <a:effectLst/>
                          <a:latin typeface="+mj-ea"/>
                          <a:ea typeface="+mj-ea"/>
                        </a:rPr>
                        <a:t>22</a:t>
                      </a:r>
                      <a:r>
                        <a:rPr kumimoji="0" lang="ko-KR" altLang="en-US" sz="1200" u="none" strike="noStrike" cap="none" normalizeH="0" baseline="0" dirty="0" smtClean="0">
                          <a:ln>
                            <a:noFill/>
                          </a:ln>
                          <a:effectLst/>
                          <a:latin typeface="+mj-ea"/>
                          <a:ea typeface="+mj-ea"/>
                        </a:rPr>
                        <a:t>층</a:t>
                      </a:r>
                      <a:endParaRPr kumimoji="0" lang="ko-KR" altLang="en-US" sz="1200" b="0" i="0" u="none" strike="noStrike" cap="none" normalizeH="0" baseline="0" dirty="0" smtClean="0">
                        <a:ln>
                          <a:noFill/>
                        </a:ln>
                        <a:solidFill>
                          <a:srgbClr val="4B4B4B"/>
                        </a:solidFill>
                        <a:effectLst/>
                        <a:latin typeface="+mj-ea"/>
                        <a:ea typeface="+mj-ea"/>
                      </a:endParaRPr>
                    </a:p>
                  </a:txBody>
                  <a:tcPr marL="90014" marR="90014" marT="46800" marB="46800" anchor="ctr" horzOverflow="overflow">
                    <a:solidFill>
                      <a:schemeClr val="bg1"/>
                    </a:solidFill>
                  </a:tcPr>
                </a:tc>
              </a:tr>
              <a:tr h="320449">
                <a:tc>
                  <a:txBody>
                    <a:bodyPr/>
                    <a:lstStyle/>
                    <a:p>
                      <a:pPr marL="0" marR="0" lvl="0" indent="0" algn="r" defTabSz="914400" rtl="0" eaLnBrk="1" fontAlgn="base" latinLnBrk="1" hangingPunct="1">
                        <a:lnSpc>
                          <a:spcPct val="100000"/>
                        </a:lnSpc>
                        <a:spcBef>
                          <a:spcPct val="20000"/>
                        </a:spcBef>
                        <a:spcAft>
                          <a:spcPct val="0"/>
                        </a:spcAft>
                        <a:buClrTx/>
                        <a:buSzTx/>
                        <a:buFontTx/>
                        <a:buNone/>
                        <a:tabLst/>
                      </a:pPr>
                      <a:r>
                        <a:rPr kumimoji="1" lang="ko-KR" altLang="en-US" sz="1200" b="1"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rPr>
                        <a:t>연  </a:t>
                      </a:r>
                      <a:r>
                        <a:rPr kumimoji="1" lang="ko-KR" altLang="en-US" sz="1200" b="1" u="none" strike="noStrike" cap="none" normalizeH="0" baseline="0" dirty="0" err="1" smtClean="0">
                          <a:ln>
                            <a:noFill/>
                          </a:ln>
                          <a:solidFill>
                            <a:schemeClr val="bg1"/>
                          </a:solidFill>
                          <a:effectLst/>
                          <a:latin typeface="맑은 고딕" panose="020B0503020000020004" pitchFamily="50" charset="-127"/>
                          <a:ea typeface="맑은 고딕" panose="020B0503020000020004" pitchFamily="50" charset="-127"/>
                        </a:rPr>
                        <a:t>락</a:t>
                      </a:r>
                      <a:r>
                        <a:rPr kumimoji="1" lang="ko-KR" altLang="en-US" sz="1200" b="1"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rPr>
                        <a:t>  처</a:t>
                      </a:r>
                      <a:endParaRPr kumimoji="1" lang="ko-KR" altLang="en-US" sz="1200" b="1" i="0"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endParaRPr>
                    </a:p>
                  </a:txBody>
                  <a:tcPr marL="90014" marR="90014" marT="46800" marB="46800" anchor="ctr" horzOverflow="overflow">
                    <a:solidFill>
                      <a:schemeClr val="accent1">
                        <a:lumMod val="50000"/>
                      </a:schemeClr>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ko-KR" sz="1200" u="none" strike="noStrike" cap="none" normalizeH="0" baseline="0" dirty="0" smtClean="0">
                          <a:ln>
                            <a:noFill/>
                          </a:ln>
                          <a:effectLst/>
                          <a:latin typeface="+mj-ea"/>
                          <a:ea typeface="+mj-ea"/>
                        </a:rPr>
                        <a:t>Tel : 02-743-4910,   Fax : 02-743-4912</a:t>
                      </a:r>
                      <a:endParaRPr kumimoji="0" lang="en-US" altLang="ko-KR" sz="1200" b="0" i="0" u="none" strike="noStrike" cap="none" normalizeH="0" baseline="0" dirty="0" smtClean="0">
                        <a:ln>
                          <a:noFill/>
                        </a:ln>
                        <a:solidFill>
                          <a:srgbClr val="4B4B4B"/>
                        </a:solidFill>
                        <a:effectLst/>
                        <a:latin typeface="+mj-ea"/>
                        <a:ea typeface="+mj-ea"/>
                      </a:endParaRPr>
                    </a:p>
                  </a:txBody>
                  <a:tcPr marL="90014" marR="90014" marT="46800" marB="46800" anchor="ctr" horzOverflow="overflow">
                    <a:solidFill>
                      <a:schemeClr val="bg1"/>
                    </a:solidFill>
                  </a:tcPr>
                </a:tc>
              </a:tr>
              <a:tr h="372419">
                <a:tc>
                  <a:txBody>
                    <a:bodyPr/>
                    <a:lstStyle/>
                    <a:p>
                      <a:pPr marL="0" marR="0" lvl="0" indent="0" algn="r" defTabSz="914400" rtl="0" eaLnBrk="1" fontAlgn="base" latinLnBrk="1" hangingPunct="1">
                        <a:lnSpc>
                          <a:spcPct val="100000"/>
                        </a:lnSpc>
                        <a:spcBef>
                          <a:spcPct val="20000"/>
                        </a:spcBef>
                        <a:spcAft>
                          <a:spcPct val="0"/>
                        </a:spcAft>
                        <a:buClrTx/>
                        <a:buSzTx/>
                        <a:buFontTx/>
                        <a:buNone/>
                        <a:tabLst/>
                      </a:pPr>
                      <a:r>
                        <a:rPr kumimoji="1" lang="ko-KR" altLang="en-US" sz="1200" b="1"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rPr>
                        <a:t>업종</a:t>
                      </a:r>
                      <a:r>
                        <a:rPr kumimoji="1" lang="en-US" altLang="ko-KR" sz="1200" b="1"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rPr>
                        <a:t>/</a:t>
                      </a:r>
                      <a:r>
                        <a:rPr kumimoji="1" lang="ko-KR" altLang="en-US" sz="1200" b="1"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rPr>
                        <a:t>업태</a:t>
                      </a:r>
                      <a:endParaRPr kumimoji="1" lang="ko-KR" altLang="en-US" sz="1200" b="1" i="0"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endParaRPr>
                    </a:p>
                  </a:txBody>
                  <a:tcPr marL="90014" marR="90014" marT="46800" marB="46800" anchor="ctr" horzOverflow="overflow">
                    <a:solidFill>
                      <a:schemeClr val="accent1">
                        <a:lumMod val="50000"/>
                      </a:schemeClr>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ko-KR" altLang="en-US" sz="1200" b="1" u="none" strike="noStrike" cap="none" normalizeH="0" baseline="0" dirty="0" smtClean="0">
                          <a:ln>
                            <a:noFill/>
                          </a:ln>
                          <a:solidFill>
                            <a:schemeClr val="accent1">
                              <a:lumMod val="50000"/>
                            </a:schemeClr>
                          </a:solidFill>
                          <a:effectLst/>
                          <a:latin typeface="+mj-ea"/>
                          <a:ea typeface="+mj-ea"/>
                        </a:rPr>
                        <a:t>데이터베이스</a:t>
                      </a:r>
                      <a:r>
                        <a:rPr kumimoji="0" lang="en-US" altLang="ko-KR" sz="1200" b="1" u="none" strike="noStrike" cap="none" normalizeH="0" baseline="0" dirty="0" smtClean="0">
                          <a:ln>
                            <a:noFill/>
                          </a:ln>
                          <a:solidFill>
                            <a:schemeClr val="accent1">
                              <a:lumMod val="50000"/>
                            </a:schemeClr>
                          </a:solidFill>
                          <a:effectLst/>
                          <a:latin typeface="+mj-ea"/>
                          <a:ea typeface="+mj-ea"/>
                        </a:rPr>
                        <a:t> </a:t>
                      </a:r>
                      <a:r>
                        <a:rPr kumimoji="0" lang="ko-KR" altLang="en-US" sz="1200" b="1" u="none" strike="noStrike" cap="none" normalizeH="0" baseline="0" dirty="0" smtClean="0">
                          <a:ln>
                            <a:noFill/>
                          </a:ln>
                          <a:solidFill>
                            <a:schemeClr val="accent1">
                              <a:lumMod val="50000"/>
                            </a:schemeClr>
                          </a:solidFill>
                          <a:effectLst/>
                          <a:latin typeface="+mj-ea"/>
                          <a:ea typeface="+mj-ea"/>
                        </a:rPr>
                        <a:t>관리 및 보안 </a:t>
                      </a:r>
                      <a:r>
                        <a:rPr kumimoji="0" lang="en-US" altLang="ko-KR" sz="1200" b="1" u="none" strike="noStrike" cap="none" normalizeH="0" baseline="0" dirty="0" smtClean="0">
                          <a:ln>
                            <a:noFill/>
                          </a:ln>
                          <a:solidFill>
                            <a:schemeClr val="accent1">
                              <a:lumMod val="50000"/>
                            </a:schemeClr>
                          </a:solidFill>
                          <a:effectLst/>
                          <a:latin typeface="+mj-ea"/>
                          <a:ea typeface="+mj-ea"/>
                        </a:rPr>
                        <a:t>(</a:t>
                      </a:r>
                      <a:r>
                        <a:rPr kumimoji="0" lang="ko-KR" altLang="en-US" sz="1200" b="1" u="none" strike="noStrike" cap="none" normalizeH="0" baseline="0" dirty="0" smtClean="0">
                          <a:ln>
                            <a:noFill/>
                          </a:ln>
                          <a:solidFill>
                            <a:schemeClr val="accent1">
                              <a:lumMod val="50000"/>
                            </a:schemeClr>
                          </a:solidFill>
                          <a:effectLst/>
                          <a:latin typeface="+mj-ea"/>
                          <a:ea typeface="+mj-ea"/>
                        </a:rPr>
                        <a:t>접근통제</a:t>
                      </a:r>
                      <a:r>
                        <a:rPr kumimoji="0" lang="en-US" altLang="ko-KR" sz="1200" b="1" u="none" strike="noStrike" cap="none" normalizeH="0" baseline="0" dirty="0" smtClean="0">
                          <a:ln>
                            <a:noFill/>
                          </a:ln>
                          <a:solidFill>
                            <a:schemeClr val="accent1">
                              <a:lumMod val="50000"/>
                            </a:schemeClr>
                          </a:solidFill>
                          <a:effectLst/>
                          <a:latin typeface="+mj-ea"/>
                          <a:ea typeface="+mj-ea"/>
                        </a:rPr>
                        <a:t>, </a:t>
                      </a:r>
                      <a:r>
                        <a:rPr kumimoji="0" lang="ko-KR" altLang="en-US" sz="1200" b="1" u="none" strike="noStrike" cap="none" normalizeH="0" baseline="0" dirty="0" smtClean="0">
                          <a:ln>
                            <a:noFill/>
                          </a:ln>
                          <a:solidFill>
                            <a:schemeClr val="accent1">
                              <a:lumMod val="50000"/>
                            </a:schemeClr>
                          </a:solidFill>
                          <a:effectLst/>
                          <a:latin typeface="+mj-ea"/>
                          <a:ea typeface="+mj-ea"/>
                        </a:rPr>
                        <a:t>암호화</a:t>
                      </a:r>
                      <a:r>
                        <a:rPr kumimoji="0" lang="en-US" altLang="ko-KR" sz="1200" b="1" u="none" strike="noStrike" cap="none" normalizeH="0" baseline="0" dirty="0" smtClean="0">
                          <a:ln>
                            <a:noFill/>
                          </a:ln>
                          <a:solidFill>
                            <a:schemeClr val="accent1">
                              <a:lumMod val="50000"/>
                            </a:schemeClr>
                          </a:solidFill>
                          <a:effectLst/>
                          <a:latin typeface="+mj-ea"/>
                          <a:ea typeface="+mj-ea"/>
                        </a:rPr>
                        <a:t>,</a:t>
                      </a:r>
                      <a:r>
                        <a:rPr kumimoji="0" lang="ko-KR" altLang="en-US" sz="1200" b="1" u="none" strike="noStrike" cap="none" normalizeH="0" baseline="0" dirty="0" smtClean="0">
                          <a:ln>
                            <a:noFill/>
                          </a:ln>
                          <a:solidFill>
                            <a:schemeClr val="accent1">
                              <a:lumMod val="50000"/>
                            </a:schemeClr>
                          </a:solidFill>
                          <a:effectLst/>
                          <a:latin typeface="+mj-ea"/>
                          <a:ea typeface="+mj-ea"/>
                        </a:rPr>
                        <a:t>작업결재</a:t>
                      </a:r>
                      <a:r>
                        <a:rPr kumimoji="0" lang="en-US" altLang="ko-KR" sz="1200" b="1" u="none" strike="noStrike" cap="none" normalizeH="0" baseline="0" dirty="0" smtClean="0">
                          <a:ln>
                            <a:noFill/>
                          </a:ln>
                          <a:solidFill>
                            <a:schemeClr val="accent1">
                              <a:lumMod val="50000"/>
                            </a:schemeClr>
                          </a:solidFill>
                          <a:effectLst/>
                          <a:latin typeface="+mj-ea"/>
                          <a:ea typeface="+mj-ea"/>
                        </a:rPr>
                        <a:t>,</a:t>
                      </a:r>
                      <a:r>
                        <a:rPr kumimoji="0" lang="ko-KR" altLang="en-US" sz="1200" b="1" u="none" strike="noStrike" cap="none" normalizeH="0" baseline="0" dirty="0" smtClean="0">
                          <a:ln>
                            <a:noFill/>
                          </a:ln>
                          <a:solidFill>
                            <a:schemeClr val="accent1">
                              <a:lumMod val="50000"/>
                            </a:schemeClr>
                          </a:solidFill>
                          <a:effectLst/>
                          <a:latin typeface="+mj-ea"/>
                          <a:ea typeface="+mj-ea"/>
                        </a:rPr>
                        <a:t>취약점분석</a:t>
                      </a:r>
                      <a:r>
                        <a:rPr kumimoji="0" lang="en-US" altLang="ko-KR" sz="1200" b="1" u="none" strike="noStrike" cap="none" normalizeH="0" baseline="0" dirty="0" smtClean="0">
                          <a:ln>
                            <a:noFill/>
                          </a:ln>
                          <a:solidFill>
                            <a:schemeClr val="accent1">
                              <a:lumMod val="50000"/>
                            </a:schemeClr>
                          </a:solidFill>
                          <a:effectLst/>
                          <a:latin typeface="+mj-ea"/>
                          <a:ea typeface="+mj-ea"/>
                        </a:rPr>
                        <a:t>)</a:t>
                      </a:r>
                      <a:endParaRPr kumimoji="0" lang="ko-KR" altLang="en-US" sz="1200" b="1" i="0" u="none" strike="noStrike" cap="none" normalizeH="0" baseline="0" dirty="0" smtClean="0">
                        <a:ln>
                          <a:noFill/>
                        </a:ln>
                        <a:solidFill>
                          <a:schemeClr val="accent1">
                            <a:lumMod val="50000"/>
                          </a:schemeClr>
                        </a:solidFill>
                        <a:effectLst/>
                        <a:latin typeface="+mj-ea"/>
                        <a:ea typeface="+mj-ea"/>
                      </a:endParaRPr>
                    </a:p>
                  </a:txBody>
                  <a:tcPr marL="90014" marR="90014" marT="46800" marB="46800" anchor="ctr" horzOverflow="overflow">
                    <a:solidFill>
                      <a:schemeClr val="bg1"/>
                    </a:solidFill>
                  </a:tcPr>
                </a:tc>
              </a:tr>
              <a:tr h="928983">
                <a:tc>
                  <a:txBody>
                    <a:bodyPr/>
                    <a:lstStyle/>
                    <a:p>
                      <a:pPr marL="0" marR="0" lvl="0" indent="0" algn="r" defTabSz="914400" rtl="0" eaLnBrk="1" fontAlgn="base" latinLnBrk="1" hangingPunct="1">
                        <a:lnSpc>
                          <a:spcPct val="100000"/>
                        </a:lnSpc>
                        <a:spcBef>
                          <a:spcPct val="20000"/>
                        </a:spcBef>
                        <a:spcAft>
                          <a:spcPct val="0"/>
                        </a:spcAft>
                        <a:buClrTx/>
                        <a:buSzTx/>
                        <a:buFontTx/>
                        <a:buNone/>
                        <a:tabLst/>
                      </a:pPr>
                      <a:r>
                        <a:rPr kumimoji="1" lang="ko-KR" altLang="en-US" sz="1200" b="1"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rPr>
                        <a:t>주요 제품</a:t>
                      </a:r>
                      <a:endParaRPr kumimoji="1" lang="ko-KR" altLang="en-US" sz="1200" b="1" i="0" u="none" strike="noStrike" cap="none" normalizeH="0" baseline="0" dirty="0" smtClean="0">
                        <a:ln>
                          <a:noFill/>
                        </a:ln>
                        <a:solidFill>
                          <a:schemeClr val="bg1"/>
                        </a:solidFill>
                        <a:effectLst/>
                        <a:latin typeface="맑은 고딕" panose="020B0503020000020004" pitchFamily="50" charset="-127"/>
                        <a:ea typeface="맑은 고딕" panose="020B0503020000020004" pitchFamily="50" charset="-127"/>
                      </a:endParaRPr>
                    </a:p>
                  </a:txBody>
                  <a:tcPr marL="90014" marR="90014" marT="46800" marB="46800" anchor="ctr" horzOverflow="overflow">
                    <a:solidFill>
                      <a:schemeClr val="accent1">
                        <a:lumMod val="50000"/>
                      </a:schemeClr>
                    </a:solidFill>
                  </a:tcPr>
                </a:tc>
                <a:tc>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ko-KR" sz="1000" u="none" strike="noStrike" cap="none" normalizeH="0" baseline="0" dirty="0" smtClean="0">
                          <a:ln>
                            <a:noFill/>
                          </a:ln>
                          <a:effectLst/>
                          <a:latin typeface="+mj-ea"/>
                          <a:ea typeface="+mj-ea"/>
                        </a:rPr>
                        <a:t>  </a:t>
                      </a:r>
                      <a:endParaRPr kumimoji="0" lang="da-DK" altLang="ko-KR" sz="1000" b="0" i="0" u="none" strike="noStrike" cap="none" normalizeH="0" baseline="0" dirty="0" smtClean="0">
                        <a:ln>
                          <a:noFill/>
                        </a:ln>
                        <a:solidFill>
                          <a:srgbClr val="4B4B4B"/>
                        </a:solidFill>
                        <a:effectLst/>
                        <a:latin typeface="+mj-ea"/>
                        <a:ea typeface="+mj-ea"/>
                      </a:endParaRPr>
                    </a:p>
                  </a:txBody>
                  <a:tcPr marL="90014" marR="90014" marT="46800" marB="46800" anchor="ctr" horzOverflow="overflow">
                    <a:solidFill>
                      <a:schemeClr val="bg1"/>
                    </a:solidFill>
                  </a:tcPr>
                </a:tc>
              </a:tr>
              <a:tr h="1933149">
                <a:tc gridSpan="2">
                  <a:txBody>
                    <a:bodyPr/>
                    <a:lstStyle/>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ko-KR" sz="1100" b="1" dirty="0" smtClean="0">
                          <a:solidFill>
                            <a:schemeClr val="tx1">
                              <a:lumMod val="75000"/>
                              <a:lumOff val="25000"/>
                            </a:schemeClr>
                          </a:solidFill>
                          <a:latin typeface="+mn-ea"/>
                          <a:ea typeface="+mn-ea"/>
                          <a:cs typeface="+mn-cs"/>
                        </a:rPr>
                        <a:t>Chakra Max - GS</a:t>
                      </a:r>
                      <a:r>
                        <a:rPr kumimoji="0" lang="ko-KR" altLang="en-US" sz="1100" b="1" dirty="0" smtClean="0">
                          <a:solidFill>
                            <a:schemeClr val="tx1">
                              <a:lumMod val="75000"/>
                              <a:lumOff val="25000"/>
                            </a:schemeClr>
                          </a:solidFill>
                          <a:latin typeface="+mn-ea"/>
                          <a:ea typeface="+mn-ea"/>
                          <a:cs typeface="+mn-cs"/>
                        </a:rPr>
                        <a:t>품질인증 획득 </a:t>
                      </a:r>
                      <a:r>
                        <a:rPr kumimoji="0" lang="en-US" altLang="ko-KR" sz="1100" b="1" dirty="0" smtClean="0">
                          <a:solidFill>
                            <a:schemeClr val="tx1">
                              <a:lumMod val="75000"/>
                              <a:lumOff val="25000"/>
                            </a:schemeClr>
                          </a:solidFill>
                          <a:latin typeface="+mn-ea"/>
                          <a:ea typeface="+mn-ea"/>
                          <a:cs typeface="+mn-cs"/>
                        </a:rPr>
                        <a:t>(</a:t>
                      </a:r>
                      <a:r>
                        <a:rPr kumimoji="0" lang="ko-KR" altLang="en-US" sz="1100" b="1" dirty="0" smtClean="0">
                          <a:solidFill>
                            <a:schemeClr val="tx1">
                              <a:lumMod val="75000"/>
                              <a:lumOff val="25000"/>
                            </a:schemeClr>
                          </a:solidFill>
                          <a:latin typeface="+mn-ea"/>
                          <a:ea typeface="+mn-ea"/>
                          <a:cs typeface="+mn-cs"/>
                        </a:rPr>
                        <a:t>한국정보통신기술협회</a:t>
                      </a:r>
                      <a:r>
                        <a:rPr kumimoji="0" lang="en-US" altLang="ko-KR" sz="1100" b="1" dirty="0" smtClean="0">
                          <a:solidFill>
                            <a:schemeClr val="tx1">
                              <a:lumMod val="75000"/>
                              <a:lumOff val="25000"/>
                            </a:schemeClr>
                          </a:solidFill>
                          <a:latin typeface="+mn-ea"/>
                          <a:ea typeface="+mn-ea"/>
                          <a:cs typeface="+mn-cs"/>
                        </a:rPr>
                        <a:t>) </a:t>
                      </a:r>
                    </a:p>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ko-KR" sz="1100" b="1" dirty="0" smtClean="0">
                          <a:solidFill>
                            <a:schemeClr val="tx1">
                              <a:lumMod val="75000"/>
                              <a:lumOff val="25000"/>
                            </a:schemeClr>
                          </a:solidFill>
                          <a:latin typeface="+mn-ea"/>
                          <a:ea typeface="+mn-ea"/>
                          <a:cs typeface="+mn-cs"/>
                        </a:rPr>
                        <a:t>Chakra Max - </a:t>
                      </a:r>
                      <a:r>
                        <a:rPr kumimoji="0" lang="ko-KR" altLang="en-US" sz="1100" b="1" dirty="0" smtClean="0">
                          <a:solidFill>
                            <a:schemeClr val="tx1">
                              <a:lumMod val="75000"/>
                              <a:lumOff val="25000"/>
                            </a:schemeClr>
                          </a:solidFill>
                          <a:latin typeface="+mn-ea"/>
                          <a:ea typeface="+mn-ea"/>
                          <a:cs typeface="+mn-cs"/>
                        </a:rPr>
                        <a:t>국제 </a:t>
                      </a:r>
                      <a:r>
                        <a:rPr kumimoji="0" lang="en-US" altLang="ko-KR" sz="1100" b="1" dirty="0" smtClean="0">
                          <a:solidFill>
                            <a:schemeClr val="tx1">
                              <a:lumMod val="75000"/>
                              <a:lumOff val="25000"/>
                            </a:schemeClr>
                          </a:solidFill>
                          <a:latin typeface="+mn-ea"/>
                          <a:ea typeface="+mn-ea"/>
                          <a:cs typeface="+mn-cs"/>
                        </a:rPr>
                        <a:t>CC</a:t>
                      </a:r>
                      <a:r>
                        <a:rPr kumimoji="0" lang="ko-KR" altLang="en-US" sz="1100" b="1" dirty="0" smtClean="0">
                          <a:solidFill>
                            <a:schemeClr val="tx1">
                              <a:lumMod val="75000"/>
                              <a:lumOff val="25000"/>
                            </a:schemeClr>
                          </a:solidFill>
                          <a:latin typeface="+mn-ea"/>
                          <a:ea typeface="+mn-ea"/>
                          <a:cs typeface="+mn-cs"/>
                        </a:rPr>
                        <a:t>인증 </a:t>
                      </a:r>
                      <a:r>
                        <a:rPr kumimoji="0" lang="en-US" altLang="ko-KR" sz="1100" b="1" dirty="0" smtClean="0">
                          <a:solidFill>
                            <a:schemeClr val="tx1">
                              <a:lumMod val="75000"/>
                              <a:lumOff val="25000"/>
                            </a:schemeClr>
                          </a:solidFill>
                          <a:latin typeface="+mn-ea"/>
                          <a:ea typeface="+mn-ea"/>
                          <a:cs typeface="+mn-cs"/>
                        </a:rPr>
                        <a:t>EAL4</a:t>
                      </a:r>
                      <a:r>
                        <a:rPr kumimoji="0" lang="ko-KR" altLang="en-US" sz="1100" b="1" dirty="0" smtClean="0">
                          <a:solidFill>
                            <a:schemeClr val="tx1">
                              <a:lumMod val="75000"/>
                              <a:lumOff val="25000"/>
                            </a:schemeClr>
                          </a:solidFill>
                          <a:latin typeface="+mn-ea"/>
                          <a:ea typeface="+mn-ea"/>
                          <a:cs typeface="+mn-cs"/>
                        </a:rPr>
                        <a:t>등급 획득 </a:t>
                      </a:r>
                      <a:r>
                        <a:rPr kumimoji="0" lang="en-US" altLang="ko-KR" sz="1100" b="1" dirty="0" smtClean="0">
                          <a:solidFill>
                            <a:schemeClr val="tx1">
                              <a:lumMod val="75000"/>
                              <a:lumOff val="25000"/>
                            </a:schemeClr>
                          </a:solidFill>
                          <a:latin typeface="+mn-ea"/>
                          <a:ea typeface="+mn-ea"/>
                          <a:cs typeface="+mn-cs"/>
                        </a:rPr>
                        <a:t>(IT</a:t>
                      </a:r>
                      <a:r>
                        <a:rPr kumimoji="0" lang="ko-KR" altLang="en-US" sz="1100" b="1" dirty="0" smtClean="0">
                          <a:solidFill>
                            <a:schemeClr val="tx1">
                              <a:lumMod val="75000"/>
                              <a:lumOff val="25000"/>
                            </a:schemeClr>
                          </a:solidFill>
                          <a:latin typeface="+mn-ea"/>
                          <a:ea typeface="+mn-ea"/>
                          <a:cs typeface="+mn-cs"/>
                        </a:rPr>
                        <a:t>보안인증사무국</a:t>
                      </a:r>
                      <a:r>
                        <a:rPr kumimoji="0" lang="en-US" altLang="ko-KR" sz="1100" b="1" dirty="0" smtClean="0">
                          <a:solidFill>
                            <a:schemeClr val="tx1">
                              <a:lumMod val="75000"/>
                              <a:lumOff val="25000"/>
                            </a:schemeClr>
                          </a:solidFill>
                          <a:latin typeface="+mn-ea"/>
                          <a:ea typeface="+mn-ea"/>
                          <a:cs typeface="+mn-cs"/>
                        </a:rPr>
                        <a:t>) </a:t>
                      </a:r>
                    </a:p>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ko-KR" sz="1100" b="1" dirty="0" smtClean="0">
                          <a:solidFill>
                            <a:schemeClr val="tx1">
                              <a:lumMod val="75000"/>
                              <a:lumOff val="25000"/>
                            </a:schemeClr>
                          </a:solidFill>
                          <a:latin typeface="+mn-ea"/>
                          <a:ea typeface="+mn-ea"/>
                          <a:cs typeface="+mn-cs"/>
                        </a:rPr>
                        <a:t>Chakra Max - 2011 TTA </a:t>
                      </a:r>
                      <a:r>
                        <a:rPr kumimoji="0" lang="ko-KR" altLang="en-US" sz="1100" b="1" dirty="0" smtClean="0">
                          <a:solidFill>
                            <a:schemeClr val="tx1">
                              <a:lumMod val="75000"/>
                              <a:lumOff val="25000"/>
                            </a:schemeClr>
                          </a:solidFill>
                          <a:latin typeface="+mn-ea"/>
                          <a:ea typeface="+mn-ea"/>
                          <a:cs typeface="+mn-cs"/>
                        </a:rPr>
                        <a:t>시험인증대상 선정 </a:t>
                      </a:r>
                      <a:r>
                        <a:rPr kumimoji="0" lang="en-US" altLang="ko-KR" sz="1100" b="1" dirty="0" smtClean="0">
                          <a:solidFill>
                            <a:schemeClr val="tx1">
                              <a:lumMod val="75000"/>
                              <a:lumOff val="25000"/>
                            </a:schemeClr>
                          </a:solidFill>
                          <a:latin typeface="+mn-ea"/>
                          <a:ea typeface="+mn-ea"/>
                          <a:cs typeface="+mn-cs"/>
                        </a:rPr>
                        <a:t>- </a:t>
                      </a:r>
                      <a:r>
                        <a:rPr kumimoji="0" lang="ko-KR" altLang="en-US" sz="1100" b="1" dirty="0" smtClean="0">
                          <a:solidFill>
                            <a:schemeClr val="tx1">
                              <a:lumMod val="75000"/>
                              <a:lumOff val="25000"/>
                            </a:schemeClr>
                          </a:solidFill>
                          <a:latin typeface="+mn-ea"/>
                          <a:ea typeface="+mn-ea"/>
                          <a:cs typeface="+mn-cs"/>
                        </a:rPr>
                        <a:t>우수상 </a:t>
                      </a:r>
                      <a:r>
                        <a:rPr kumimoji="0" lang="en-US" altLang="ko-KR" sz="1100" b="1" dirty="0" smtClean="0">
                          <a:solidFill>
                            <a:schemeClr val="tx1">
                              <a:lumMod val="75000"/>
                              <a:lumOff val="25000"/>
                            </a:schemeClr>
                          </a:solidFill>
                          <a:latin typeface="+mn-ea"/>
                          <a:ea typeface="+mn-ea"/>
                          <a:cs typeface="+mn-cs"/>
                        </a:rPr>
                        <a:t>(</a:t>
                      </a:r>
                      <a:r>
                        <a:rPr kumimoji="0" lang="ko-KR" altLang="en-US" sz="1100" b="1" dirty="0" smtClean="0">
                          <a:solidFill>
                            <a:schemeClr val="tx1">
                              <a:lumMod val="75000"/>
                              <a:lumOff val="25000"/>
                            </a:schemeClr>
                          </a:solidFill>
                          <a:latin typeface="+mn-ea"/>
                          <a:ea typeface="+mn-ea"/>
                          <a:cs typeface="+mn-cs"/>
                        </a:rPr>
                        <a:t>한국정보통신기술협회</a:t>
                      </a:r>
                      <a:r>
                        <a:rPr kumimoji="0" lang="en-US" altLang="ko-KR" sz="1100" b="1" dirty="0" smtClean="0">
                          <a:solidFill>
                            <a:schemeClr val="tx1">
                              <a:lumMod val="75000"/>
                              <a:lumOff val="25000"/>
                            </a:schemeClr>
                          </a:solidFill>
                          <a:latin typeface="+mn-ea"/>
                          <a:ea typeface="+mn-ea"/>
                          <a:cs typeface="+mn-cs"/>
                        </a:rPr>
                        <a:t>)</a:t>
                      </a:r>
                    </a:p>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ko-KR" sz="1100" b="1" dirty="0" smtClean="0">
                          <a:solidFill>
                            <a:schemeClr val="tx1">
                              <a:lumMod val="75000"/>
                              <a:lumOff val="25000"/>
                            </a:schemeClr>
                          </a:solidFill>
                          <a:latin typeface="+mn-ea"/>
                          <a:ea typeface="+mn-ea"/>
                          <a:cs typeface="+mn-cs"/>
                        </a:rPr>
                        <a:t>Chakra Max – 2012~2014</a:t>
                      </a:r>
                      <a:r>
                        <a:rPr kumimoji="0" lang="en-US" altLang="ko-KR" sz="1100" b="1" baseline="0" dirty="0" smtClean="0">
                          <a:solidFill>
                            <a:schemeClr val="tx1">
                              <a:lumMod val="75000"/>
                              <a:lumOff val="25000"/>
                            </a:schemeClr>
                          </a:solidFill>
                          <a:latin typeface="+mn-ea"/>
                          <a:ea typeface="+mn-ea"/>
                          <a:cs typeface="+mn-cs"/>
                        </a:rPr>
                        <a:t> </a:t>
                      </a:r>
                      <a:r>
                        <a:rPr kumimoji="0" lang="ko-KR" altLang="en-US" sz="1100" b="1" dirty="0" smtClean="0">
                          <a:solidFill>
                            <a:schemeClr val="tx1">
                              <a:lumMod val="75000"/>
                              <a:lumOff val="25000"/>
                            </a:schemeClr>
                          </a:solidFill>
                          <a:latin typeface="+mn-ea"/>
                          <a:ea typeface="+mn-ea"/>
                          <a:cs typeface="+mn-cs"/>
                        </a:rPr>
                        <a:t>히트상품 </a:t>
                      </a:r>
                      <a:r>
                        <a:rPr kumimoji="0" lang="en-US" altLang="ko-KR" sz="1100" b="1" dirty="0" smtClean="0">
                          <a:solidFill>
                            <a:schemeClr val="tx1">
                              <a:lumMod val="75000"/>
                              <a:lumOff val="25000"/>
                            </a:schemeClr>
                          </a:solidFill>
                          <a:latin typeface="+mn-ea"/>
                          <a:ea typeface="+mn-ea"/>
                          <a:cs typeface="+mn-cs"/>
                        </a:rPr>
                        <a:t>(</a:t>
                      </a:r>
                      <a:r>
                        <a:rPr kumimoji="0" lang="ko-KR" altLang="en-US" sz="1100" b="1" dirty="0" err="1" smtClean="0">
                          <a:solidFill>
                            <a:schemeClr val="tx1">
                              <a:lumMod val="75000"/>
                              <a:lumOff val="25000"/>
                            </a:schemeClr>
                          </a:solidFill>
                          <a:latin typeface="+mn-ea"/>
                          <a:ea typeface="+mn-ea"/>
                          <a:cs typeface="+mn-cs"/>
                        </a:rPr>
                        <a:t>디지털타임즈</a:t>
                      </a:r>
                      <a:r>
                        <a:rPr kumimoji="0" lang="en-US" altLang="ko-KR" sz="1100" b="1" dirty="0" smtClean="0">
                          <a:solidFill>
                            <a:schemeClr val="tx1">
                              <a:lumMod val="75000"/>
                              <a:lumOff val="25000"/>
                            </a:schemeClr>
                          </a:solidFill>
                          <a:latin typeface="+mn-ea"/>
                          <a:ea typeface="+mn-ea"/>
                          <a:cs typeface="+mn-cs"/>
                        </a:rPr>
                        <a:t>)</a:t>
                      </a:r>
                    </a:p>
                    <a:p>
                      <a:pPr marL="0" marR="0" lvl="0" indent="0" algn="l" defTabSz="914400" rtl="0" eaLnBrk="1" fontAlgn="base" latinLnBrk="1" hangingPunct="1">
                        <a:lnSpc>
                          <a:spcPct val="100000"/>
                        </a:lnSpc>
                        <a:spcBef>
                          <a:spcPct val="20000"/>
                        </a:spcBef>
                        <a:spcAft>
                          <a:spcPct val="0"/>
                        </a:spcAft>
                        <a:buClrTx/>
                        <a:buSzTx/>
                        <a:buFontTx/>
                        <a:buNone/>
                        <a:tabLst/>
                      </a:pPr>
                      <a:r>
                        <a:rPr kumimoji="0" lang="en-US" altLang="ko-KR" sz="1100" b="1" dirty="0" smtClean="0">
                          <a:solidFill>
                            <a:schemeClr val="tx1">
                              <a:lumMod val="75000"/>
                              <a:lumOff val="25000"/>
                            </a:schemeClr>
                          </a:solidFill>
                          <a:latin typeface="+mn-ea"/>
                          <a:ea typeface="+mn-ea"/>
                          <a:cs typeface="+mn-cs"/>
                        </a:rPr>
                        <a:t>Chakra Max - </a:t>
                      </a:r>
                      <a:r>
                        <a:rPr kumimoji="0" lang="ko-KR" altLang="en-US" sz="1100" b="1" dirty="0" smtClean="0">
                          <a:solidFill>
                            <a:schemeClr val="tx1">
                              <a:lumMod val="75000"/>
                              <a:lumOff val="25000"/>
                            </a:schemeClr>
                          </a:solidFill>
                          <a:latin typeface="+mn-ea"/>
                          <a:ea typeface="+mn-ea"/>
                          <a:cs typeface="+mn-cs"/>
                        </a:rPr>
                        <a:t>조달청 우수제품</a:t>
                      </a:r>
                      <a:endParaRPr kumimoji="0" lang="en-US" altLang="ko-KR" sz="1100" b="1" dirty="0" smtClean="0">
                        <a:solidFill>
                          <a:schemeClr val="tx1">
                            <a:lumMod val="75000"/>
                            <a:lumOff val="25000"/>
                          </a:schemeClr>
                        </a:solidFill>
                        <a:latin typeface="+mn-ea"/>
                        <a:ea typeface="+mn-ea"/>
                        <a:cs typeface="+mn-cs"/>
                      </a:endParaRPr>
                    </a:p>
                    <a:p>
                      <a:pPr marL="0" marR="0" lvl="0" indent="0" algn="l" defTabSz="914400" rtl="0" eaLnBrk="1" fontAlgn="base" latinLnBrk="1" hangingPunct="1">
                        <a:lnSpc>
                          <a:spcPct val="100000"/>
                        </a:lnSpc>
                        <a:spcBef>
                          <a:spcPct val="20000"/>
                        </a:spcBef>
                        <a:spcAft>
                          <a:spcPct val="0"/>
                        </a:spcAft>
                        <a:buClrTx/>
                        <a:buSzTx/>
                        <a:buFontTx/>
                        <a:buNone/>
                        <a:tabLst/>
                      </a:pPr>
                      <a:endParaRPr kumimoji="0" lang="ko-KR" altLang="en-US" sz="1100" b="1" dirty="0" smtClean="0">
                        <a:solidFill>
                          <a:schemeClr val="tx1">
                            <a:lumMod val="75000"/>
                            <a:lumOff val="25000"/>
                          </a:schemeClr>
                        </a:solidFill>
                        <a:latin typeface="+mn-ea"/>
                        <a:ea typeface="+mn-ea"/>
                        <a:cs typeface="+mn-cs"/>
                      </a:endParaRPr>
                    </a:p>
                    <a:p>
                      <a:pPr marL="0" marR="0" lvl="0" indent="0" algn="l" defTabSz="914400" rtl="0" eaLnBrk="1" fontAlgn="base" latinLnBrk="1" hangingPunct="1">
                        <a:lnSpc>
                          <a:spcPct val="100000"/>
                        </a:lnSpc>
                        <a:spcBef>
                          <a:spcPct val="20000"/>
                        </a:spcBef>
                        <a:spcAft>
                          <a:spcPct val="0"/>
                        </a:spcAft>
                        <a:buClrTx/>
                        <a:buSzTx/>
                        <a:buFontTx/>
                        <a:buNone/>
                        <a:tabLst/>
                      </a:pPr>
                      <a:r>
                        <a:rPr kumimoji="0" lang="ko-KR" altLang="en-US" sz="1100" b="1" dirty="0" smtClean="0">
                          <a:solidFill>
                            <a:schemeClr val="tx1">
                              <a:lumMod val="75000"/>
                              <a:lumOff val="25000"/>
                            </a:schemeClr>
                          </a:solidFill>
                          <a:latin typeface="+mn-ea"/>
                          <a:ea typeface="+mn-ea"/>
                          <a:cs typeface="+mn-cs"/>
                        </a:rPr>
                        <a:t>신제품 인증 </a:t>
                      </a:r>
                      <a:r>
                        <a:rPr kumimoji="0" lang="en-US" altLang="ko-KR" sz="1100" b="1" dirty="0" smtClean="0">
                          <a:solidFill>
                            <a:schemeClr val="tx1">
                              <a:lumMod val="75000"/>
                              <a:lumOff val="25000"/>
                            </a:schemeClr>
                          </a:solidFill>
                          <a:latin typeface="+mn-ea"/>
                          <a:ea typeface="+mn-ea"/>
                          <a:cs typeface="+mn-cs"/>
                        </a:rPr>
                        <a:t>(KT) , </a:t>
                      </a:r>
                      <a:r>
                        <a:rPr kumimoji="0" lang="ko-KR" altLang="en-US" sz="1100" b="1" dirty="0" smtClean="0">
                          <a:solidFill>
                            <a:schemeClr val="tx1">
                              <a:lumMod val="75000"/>
                              <a:lumOff val="25000"/>
                            </a:schemeClr>
                          </a:solidFill>
                          <a:latin typeface="+mn-ea"/>
                          <a:ea typeface="+mn-ea"/>
                          <a:cs typeface="+mn-cs"/>
                        </a:rPr>
                        <a:t>신 소프트웨어 상품대상</a:t>
                      </a:r>
                      <a:r>
                        <a:rPr kumimoji="0" lang="en-US" altLang="ko-KR" sz="1100" b="1" dirty="0" smtClean="0">
                          <a:solidFill>
                            <a:schemeClr val="tx1">
                              <a:lumMod val="75000"/>
                              <a:lumOff val="25000"/>
                            </a:schemeClr>
                          </a:solidFill>
                          <a:latin typeface="+mn-ea"/>
                          <a:ea typeface="+mn-ea"/>
                          <a:cs typeface="+mn-cs"/>
                        </a:rPr>
                        <a:t>, </a:t>
                      </a:r>
                      <a:r>
                        <a:rPr kumimoji="0" lang="ko-KR" altLang="en-US" sz="1100" b="1" dirty="0" smtClean="0">
                          <a:solidFill>
                            <a:schemeClr val="tx1">
                              <a:lumMod val="75000"/>
                              <a:lumOff val="25000"/>
                            </a:schemeClr>
                          </a:solidFill>
                          <a:latin typeface="+mn-ea"/>
                          <a:ea typeface="+mn-ea"/>
                          <a:cs typeface="+mn-cs"/>
                        </a:rPr>
                        <a:t>다산기술상 수상</a:t>
                      </a:r>
                    </a:p>
                    <a:p>
                      <a:pPr marL="0" marR="0" lvl="0" indent="0" algn="l" defTabSz="914400" rtl="0" eaLnBrk="1" fontAlgn="base" latinLnBrk="1" hangingPunct="1">
                        <a:lnSpc>
                          <a:spcPct val="100000"/>
                        </a:lnSpc>
                        <a:spcBef>
                          <a:spcPct val="20000"/>
                        </a:spcBef>
                        <a:spcAft>
                          <a:spcPct val="0"/>
                        </a:spcAft>
                        <a:buClrTx/>
                        <a:buSzTx/>
                        <a:buFontTx/>
                        <a:buNone/>
                        <a:tabLst/>
                      </a:pPr>
                      <a:r>
                        <a:rPr kumimoji="0" lang="ko-KR" altLang="en-US" sz="1100" b="1" dirty="0" smtClean="0">
                          <a:solidFill>
                            <a:schemeClr val="tx1">
                              <a:lumMod val="75000"/>
                              <a:lumOff val="25000"/>
                            </a:schemeClr>
                          </a:solidFill>
                          <a:latin typeface="+mn-ea"/>
                          <a:ea typeface="+mn-ea"/>
                          <a:cs typeface="+mn-cs"/>
                        </a:rPr>
                        <a:t>신기술혁신 국무총리상 수상 </a:t>
                      </a:r>
                      <a:r>
                        <a:rPr kumimoji="0" lang="en-US" altLang="ko-KR" sz="1100" b="1" dirty="0" smtClean="0">
                          <a:solidFill>
                            <a:schemeClr val="tx1">
                              <a:lumMod val="75000"/>
                              <a:lumOff val="25000"/>
                            </a:schemeClr>
                          </a:solidFill>
                          <a:latin typeface="+mn-ea"/>
                          <a:ea typeface="+mn-ea"/>
                          <a:cs typeface="+mn-cs"/>
                        </a:rPr>
                        <a:t>/ </a:t>
                      </a:r>
                      <a:r>
                        <a:rPr kumimoji="0" lang="ko-KR" altLang="en-US" sz="1100" b="1" dirty="0" smtClean="0">
                          <a:solidFill>
                            <a:schemeClr val="tx1">
                              <a:lumMod val="75000"/>
                              <a:lumOff val="25000"/>
                            </a:schemeClr>
                          </a:solidFill>
                          <a:latin typeface="+mn-ea"/>
                          <a:ea typeface="+mn-ea"/>
                          <a:cs typeface="+mn-cs"/>
                        </a:rPr>
                        <a:t>장영실 상 수상 </a:t>
                      </a:r>
                      <a:r>
                        <a:rPr kumimoji="0" lang="en-US" altLang="ko-KR" sz="1100" b="1" dirty="0" smtClean="0">
                          <a:solidFill>
                            <a:schemeClr val="tx1">
                              <a:lumMod val="75000"/>
                              <a:lumOff val="25000"/>
                            </a:schemeClr>
                          </a:solidFill>
                          <a:latin typeface="+mn-ea"/>
                          <a:ea typeface="+mn-ea"/>
                          <a:cs typeface="+mn-cs"/>
                        </a:rPr>
                        <a:t>/ </a:t>
                      </a:r>
                      <a:r>
                        <a:rPr kumimoji="0" lang="ko-KR" altLang="en-US" sz="1100" b="1" dirty="0" smtClean="0">
                          <a:solidFill>
                            <a:schemeClr val="tx1">
                              <a:lumMod val="75000"/>
                              <a:lumOff val="25000"/>
                            </a:schemeClr>
                          </a:solidFill>
                          <a:latin typeface="+mn-ea"/>
                          <a:ea typeface="+mn-ea"/>
                          <a:cs typeface="+mn-cs"/>
                        </a:rPr>
                        <a:t>특허취득 </a:t>
                      </a:r>
                      <a:r>
                        <a:rPr kumimoji="0" lang="en-US" altLang="ko-KR" sz="1100" b="1" dirty="0" smtClean="0">
                          <a:solidFill>
                            <a:schemeClr val="tx1">
                              <a:lumMod val="75000"/>
                              <a:lumOff val="25000"/>
                            </a:schemeClr>
                          </a:solidFill>
                          <a:latin typeface="+mn-ea"/>
                          <a:ea typeface="+mn-ea"/>
                          <a:cs typeface="+mn-cs"/>
                        </a:rPr>
                        <a:t>(</a:t>
                      </a:r>
                      <a:r>
                        <a:rPr kumimoji="0" lang="ko-KR" altLang="en-US" sz="1100" b="1" dirty="0" smtClean="0">
                          <a:solidFill>
                            <a:schemeClr val="tx1">
                              <a:lumMod val="75000"/>
                              <a:lumOff val="25000"/>
                            </a:schemeClr>
                          </a:solidFill>
                          <a:latin typeface="+mn-ea"/>
                          <a:ea typeface="+mn-ea"/>
                          <a:cs typeface="+mn-cs"/>
                        </a:rPr>
                        <a:t>제 </a:t>
                      </a:r>
                      <a:r>
                        <a:rPr kumimoji="0" lang="en-US" altLang="ko-KR" sz="1100" b="1" dirty="0" smtClean="0">
                          <a:solidFill>
                            <a:schemeClr val="tx1">
                              <a:lumMod val="75000"/>
                              <a:lumOff val="25000"/>
                            </a:schemeClr>
                          </a:solidFill>
                          <a:latin typeface="+mn-ea"/>
                          <a:ea typeface="+mn-ea"/>
                          <a:cs typeface="+mn-cs"/>
                        </a:rPr>
                        <a:t>0481130</a:t>
                      </a:r>
                      <a:r>
                        <a:rPr kumimoji="0" lang="ko-KR" altLang="en-US" sz="1100" b="1" dirty="0" smtClean="0">
                          <a:solidFill>
                            <a:schemeClr val="tx1">
                              <a:lumMod val="75000"/>
                              <a:lumOff val="25000"/>
                            </a:schemeClr>
                          </a:solidFill>
                          <a:latin typeface="+mn-ea"/>
                          <a:ea typeface="+mn-ea"/>
                          <a:cs typeface="+mn-cs"/>
                        </a:rPr>
                        <a:t>호</a:t>
                      </a:r>
                      <a:r>
                        <a:rPr kumimoji="0" lang="en-US" altLang="ko-KR" sz="1100" b="1" dirty="0" smtClean="0">
                          <a:solidFill>
                            <a:schemeClr val="tx1">
                              <a:lumMod val="75000"/>
                              <a:lumOff val="25000"/>
                            </a:schemeClr>
                          </a:solidFill>
                          <a:latin typeface="+mn-ea"/>
                          <a:ea typeface="+mn-ea"/>
                          <a:cs typeface="+mn-cs"/>
                        </a:rPr>
                        <a:t>, </a:t>
                      </a:r>
                      <a:r>
                        <a:rPr kumimoji="0" lang="ko-KR" altLang="en-US" sz="1100" b="1" dirty="0" smtClean="0">
                          <a:solidFill>
                            <a:schemeClr val="tx1">
                              <a:lumMod val="75000"/>
                              <a:lumOff val="25000"/>
                            </a:schemeClr>
                          </a:solidFill>
                          <a:latin typeface="+mn-ea"/>
                          <a:ea typeface="+mn-ea"/>
                          <a:cs typeface="+mn-cs"/>
                        </a:rPr>
                        <a:t>제 </a:t>
                      </a:r>
                      <a:r>
                        <a:rPr kumimoji="0" lang="en-US" altLang="ko-KR" sz="1100" b="1" dirty="0" smtClean="0">
                          <a:solidFill>
                            <a:schemeClr val="tx1">
                              <a:lumMod val="75000"/>
                              <a:lumOff val="25000"/>
                            </a:schemeClr>
                          </a:solidFill>
                          <a:latin typeface="+mn-ea"/>
                          <a:ea typeface="+mn-ea"/>
                          <a:cs typeface="+mn-cs"/>
                        </a:rPr>
                        <a:t>1140615</a:t>
                      </a:r>
                      <a:r>
                        <a:rPr kumimoji="0" lang="ko-KR" altLang="en-US" sz="1100" b="1" dirty="0" smtClean="0">
                          <a:solidFill>
                            <a:schemeClr val="tx1">
                              <a:lumMod val="75000"/>
                              <a:lumOff val="25000"/>
                            </a:schemeClr>
                          </a:solidFill>
                          <a:latin typeface="+mn-ea"/>
                          <a:ea typeface="+mn-ea"/>
                          <a:cs typeface="+mn-cs"/>
                        </a:rPr>
                        <a:t>호</a:t>
                      </a:r>
                      <a:r>
                        <a:rPr kumimoji="0" lang="en-US" altLang="ko-KR" sz="1100" b="1" dirty="0" smtClean="0">
                          <a:solidFill>
                            <a:schemeClr val="tx1">
                              <a:lumMod val="75000"/>
                              <a:lumOff val="25000"/>
                            </a:schemeClr>
                          </a:solidFill>
                          <a:latin typeface="+mn-ea"/>
                          <a:ea typeface="+mn-ea"/>
                          <a:cs typeface="+mn-cs"/>
                        </a:rPr>
                        <a:t>)</a:t>
                      </a:r>
                    </a:p>
                  </a:txBody>
                  <a:tcPr marL="90014" marR="90014" marT="46800" marB="46800" anchor="ctr" horzOverflow="overflow">
                    <a:solidFill>
                      <a:schemeClr val="bg1"/>
                    </a:solidFill>
                  </a:tcPr>
                </a:tc>
                <a:tc hMerge="1">
                  <a:txBody>
                    <a:bodyPr/>
                    <a:lstStyle/>
                    <a:p>
                      <a:pPr algn="l">
                        <a:lnSpc>
                          <a:spcPct val="100000"/>
                        </a:lnSpc>
                      </a:pPr>
                      <a:endParaRPr kumimoji="0" lang="en-US" altLang="ko-KR" sz="1000" u="none" strike="noStrike" cap="none" normalizeH="0" baseline="0" dirty="0" smtClean="0">
                        <a:ln>
                          <a:noFill/>
                        </a:ln>
                        <a:solidFill>
                          <a:schemeClr val="dk1"/>
                        </a:solidFill>
                        <a:effectLst/>
                        <a:latin typeface="+mn-ea"/>
                        <a:ea typeface="+mn-ea"/>
                        <a:cs typeface="+mn-cs"/>
                      </a:endParaRPr>
                    </a:p>
                  </a:txBody>
                  <a:tcPr marL="90014" marR="90014" marT="46800" marB="46800" anchor="ctr" horzOverflow="overflow">
                    <a:solidFill>
                      <a:schemeClr val="bg1"/>
                    </a:solidFill>
                  </a:tcPr>
                </a:tc>
              </a:tr>
            </a:tbl>
          </a:graphicData>
        </a:graphic>
      </p:graphicFrame>
      <p:pic>
        <p:nvPicPr>
          <p:cNvPr id="3" name="그림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9575" y="912246"/>
            <a:ext cx="2219903" cy="5029412"/>
          </a:xfrm>
          <a:prstGeom prst="rect">
            <a:avLst/>
          </a:prstGeom>
          <a:ln>
            <a:noFill/>
          </a:ln>
          <a:effectLst>
            <a:softEdge rad="112500"/>
          </a:effectLst>
        </p:spPr>
      </p:pic>
      <p:sp>
        <p:nvSpPr>
          <p:cNvPr id="7" name="슬라이드 번호 개체 틀 6"/>
          <p:cNvSpPr>
            <a:spLocks noGrp="1"/>
          </p:cNvSpPr>
          <p:nvPr>
            <p:ph type="sldNum" sz="quarter" idx="12"/>
          </p:nvPr>
        </p:nvSpPr>
        <p:spPr/>
        <p:txBody>
          <a:bodyPr/>
          <a:lstStyle/>
          <a:p>
            <a:fld id="{55DF3BF5-F5C4-49A3-8D2C-141262B023B6}" type="slidenum">
              <a:rPr lang="ko-KR" altLang="en-US" smtClean="0"/>
              <a:t>4</a:t>
            </a:fld>
            <a:endParaRPr lang="ko-KR" altLang="en-US"/>
          </a:p>
        </p:txBody>
      </p:sp>
      <p:grpSp>
        <p:nvGrpSpPr>
          <p:cNvPr id="5" name="그룹 4"/>
          <p:cNvGrpSpPr/>
          <p:nvPr/>
        </p:nvGrpSpPr>
        <p:grpSpPr>
          <a:xfrm>
            <a:off x="3684807" y="3393920"/>
            <a:ext cx="5339364" cy="630100"/>
            <a:chOff x="3684806" y="3443358"/>
            <a:chExt cx="5423569" cy="640037"/>
          </a:xfrm>
        </p:grpSpPr>
        <p:sp>
          <p:nvSpPr>
            <p:cNvPr id="75" name="AutoShape 30"/>
            <p:cNvSpPr>
              <a:spLocks noChangeArrowheads="1"/>
            </p:cNvSpPr>
            <p:nvPr/>
          </p:nvSpPr>
          <p:spPr bwMode="auto">
            <a:xfrm>
              <a:off x="3684806" y="3453295"/>
              <a:ext cx="747011" cy="630100"/>
            </a:xfrm>
            <a:prstGeom prst="roundRect">
              <a:avLst>
                <a:gd name="adj" fmla="val 16667"/>
              </a:avLst>
            </a:prstGeom>
            <a:noFill/>
            <a:ln w="19050" algn="ctr">
              <a:solidFill>
                <a:schemeClr val="tx2">
                  <a:lumMod val="60000"/>
                  <a:lumOff val="40000"/>
                </a:schemeClr>
              </a:solidFill>
              <a:prstDash val="sysDot"/>
              <a:round/>
              <a:headEnd/>
              <a:tailEnd/>
            </a:ln>
          </p:spPr>
          <p:txBody>
            <a:bodyPr wrap="square" anchor="ctr">
              <a:spAutoFit/>
            </a:bodyPr>
            <a:lstStyle/>
            <a:p>
              <a:endParaRPr lang="ko-KR" altLang="en-US" sz="3500" dirty="0">
                <a:latin typeface="+mj-ea"/>
                <a:ea typeface="+mj-ea"/>
              </a:endParaRPr>
            </a:p>
          </p:txBody>
        </p:sp>
        <p:pic>
          <p:nvPicPr>
            <p:cNvPr id="76"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21694" y="3632121"/>
              <a:ext cx="675217" cy="266954"/>
            </a:xfrm>
            <a:prstGeom prst="rect">
              <a:avLst/>
            </a:prstGeom>
            <a:noFill/>
            <a:ln w="9525" algn="ctr">
              <a:noFill/>
              <a:miter lim="800000"/>
              <a:headEnd/>
              <a:tailEnd/>
            </a:ln>
            <a:effectLst>
              <a:prstShdw prst="shdw17">
                <a:srgbClr val="737373"/>
              </a:prstShdw>
            </a:effectLst>
          </p:spPr>
        </p:pic>
        <p:sp>
          <p:nvSpPr>
            <p:cNvPr id="77" name="AutoShape 30"/>
            <p:cNvSpPr>
              <a:spLocks noChangeArrowheads="1"/>
            </p:cNvSpPr>
            <p:nvPr/>
          </p:nvSpPr>
          <p:spPr bwMode="auto">
            <a:xfrm>
              <a:off x="6802510" y="3453295"/>
              <a:ext cx="747011" cy="630100"/>
            </a:xfrm>
            <a:prstGeom prst="roundRect">
              <a:avLst>
                <a:gd name="adj" fmla="val 16667"/>
              </a:avLst>
            </a:prstGeom>
            <a:noFill/>
            <a:ln w="19050" algn="ctr">
              <a:solidFill>
                <a:schemeClr val="tx2">
                  <a:lumMod val="60000"/>
                  <a:lumOff val="40000"/>
                </a:schemeClr>
              </a:solidFill>
              <a:prstDash val="sysDot"/>
              <a:round/>
              <a:headEnd/>
              <a:tailEnd/>
            </a:ln>
          </p:spPr>
          <p:txBody>
            <a:bodyPr wrap="square" anchor="ctr">
              <a:spAutoFit/>
            </a:bodyPr>
            <a:lstStyle/>
            <a:p>
              <a:endParaRPr lang="ko-KR" altLang="en-US" sz="3500" dirty="0">
                <a:latin typeface="+mj-ea"/>
                <a:ea typeface="+mj-ea"/>
              </a:endParaRPr>
            </a:p>
          </p:txBody>
        </p:sp>
        <p:pic>
          <p:nvPicPr>
            <p:cNvPr id="78" name="Picture 1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69780" y="3653969"/>
              <a:ext cx="640019" cy="223259"/>
            </a:xfrm>
            <a:prstGeom prst="rect">
              <a:avLst/>
            </a:prstGeom>
            <a:noFill/>
            <a:ln w="9525" algn="ctr">
              <a:noFill/>
              <a:miter lim="800000"/>
              <a:headEnd/>
              <a:tailEnd/>
            </a:ln>
          </p:spPr>
        </p:pic>
        <p:sp>
          <p:nvSpPr>
            <p:cNvPr id="79" name="AutoShape 30"/>
            <p:cNvSpPr>
              <a:spLocks noChangeArrowheads="1"/>
            </p:cNvSpPr>
            <p:nvPr/>
          </p:nvSpPr>
          <p:spPr bwMode="auto">
            <a:xfrm>
              <a:off x="5243658" y="3453295"/>
              <a:ext cx="747011" cy="630100"/>
            </a:xfrm>
            <a:prstGeom prst="roundRect">
              <a:avLst>
                <a:gd name="adj" fmla="val 16667"/>
              </a:avLst>
            </a:prstGeom>
            <a:noFill/>
            <a:ln w="19050" algn="ctr">
              <a:solidFill>
                <a:schemeClr val="tx2">
                  <a:lumMod val="60000"/>
                  <a:lumOff val="40000"/>
                </a:schemeClr>
              </a:solidFill>
              <a:prstDash val="sysDot"/>
              <a:round/>
              <a:headEnd/>
              <a:tailEnd/>
            </a:ln>
          </p:spPr>
          <p:txBody>
            <a:bodyPr wrap="square" anchor="ctr">
              <a:spAutoFit/>
            </a:bodyPr>
            <a:lstStyle/>
            <a:p>
              <a:endParaRPr lang="ko-KR" altLang="en-US" sz="3500" dirty="0">
                <a:latin typeface="+mj-ea"/>
                <a:ea typeface="+mj-ea"/>
              </a:endParaRPr>
            </a:p>
          </p:txBody>
        </p:sp>
        <p:pic>
          <p:nvPicPr>
            <p:cNvPr id="80" name="Picture 7"/>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257586" y="3617368"/>
              <a:ext cx="720287" cy="296461"/>
            </a:xfrm>
            <a:prstGeom prst="rect">
              <a:avLst/>
            </a:prstGeom>
            <a:noFill/>
            <a:ln w="9525">
              <a:noFill/>
              <a:miter lim="800000"/>
              <a:headEnd/>
              <a:tailEnd/>
            </a:ln>
          </p:spPr>
        </p:pic>
        <p:sp>
          <p:nvSpPr>
            <p:cNvPr id="82" name="AutoShape 30"/>
            <p:cNvSpPr>
              <a:spLocks noChangeArrowheads="1"/>
            </p:cNvSpPr>
            <p:nvPr/>
          </p:nvSpPr>
          <p:spPr bwMode="auto">
            <a:xfrm>
              <a:off x="6023084" y="3453295"/>
              <a:ext cx="747011" cy="630100"/>
            </a:xfrm>
            <a:prstGeom prst="roundRect">
              <a:avLst>
                <a:gd name="adj" fmla="val 16667"/>
              </a:avLst>
            </a:prstGeom>
            <a:noFill/>
            <a:ln w="19050" algn="ctr">
              <a:solidFill>
                <a:schemeClr val="tx2">
                  <a:lumMod val="60000"/>
                  <a:lumOff val="40000"/>
                </a:schemeClr>
              </a:solidFill>
              <a:prstDash val="sysDot"/>
              <a:round/>
              <a:headEnd/>
              <a:tailEnd/>
            </a:ln>
          </p:spPr>
          <p:txBody>
            <a:bodyPr wrap="square" anchor="ctr">
              <a:spAutoFit/>
            </a:bodyPr>
            <a:lstStyle/>
            <a:p>
              <a:endParaRPr lang="ko-KR" altLang="en-US" sz="3500" dirty="0">
                <a:latin typeface="+mj-ea"/>
                <a:ea typeface="+mj-ea"/>
              </a:endParaRPr>
            </a:p>
          </p:txBody>
        </p:sp>
        <p:sp>
          <p:nvSpPr>
            <p:cNvPr id="84" name="AutoShape 30"/>
            <p:cNvSpPr>
              <a:spLocks noChangeArrowheads="1"/>
            </p:cNvSpPr>
            <p:nvPr/>
          </p:nvSpPr>
          <p:spPr bwMode="auto">
            <a:xfrm>
              <a:off x="4464232" y="3453295"/>
              <a:ext cx="747011" cy="630100"/>
            </a:xfrm>
            <a:prstGeom prst="roundRect">
              <a:avLst>
                <a:gd name="adj" fmla="val 16667"/>
              </a:avLst>
            </a:prstGeom>
            <a:noFill/>
            <a:ln w="19050" algn="ctr">
              <a:solidFill>
                <a:schemeClr val="tx2">
                  <a:lumMod val="60000"/>
                  <a:lumOff val="40000"/>
                </a:schemeClr>
              </a:solidFill>
              <a:prstDash val="sysDot"/>
              <a:round/>
              <a:headEnd/>
              <a:tailEnd/>
            </a:ln>
          </p:spPr>
          <p:txBody>
            <a:bodyPr wrap="square" anchor="ctr">
              <a:spAutoFit/>
            </a:bodyPr>
            <a:lstStyle/>
            <a:p>
              <a:endParaRPr lang="ko-KR" altLang="en-US" sz="3500" dirty="0">
                <a:latin typeface="+mj-ea"/>
                <a:ea typeface="+mj-ea"/>
              </a:endParaRPr>
            </a:p>
          </p:txBody>
        </p:sp>
        <p:pic>
          <p:nvPicPr>
            <p:cNvPr id="85" name="Picture 6"/>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491740" y="3645322"/>
              <a:ext cx="714971" cy="240553"/>
            </a:xfrm>
            <a:prstGeom prst="rect">
              <a:avLst/>
            </a:prstGeom>
            <a:noFill/>
            <a:ln w="9525">
              <a:noFill/>
              <a:miter lim="800000"/>
              <a:headEnd/>
              <a:tailEnd/>
            </a:ln>
          </p:spPr>
        </p:pic>
        <p:sp>
          <p:nvSpPr>
            <p:cNvPr id="86" name="AutoShape 30"/>
            <p:cNvSpPr>
              <a:spLocks noChangeArrowheads="1"/>
            </p:cNvSpPr>
            <p:nvPr/>
          </p:nvSpPr>
          <p:spPr bwMode="auto">
            <a:xfrm>
              <a:off x="7581936" y="3443358"/>
              <a:ext cx="747011" cy="630100"/>
            </a:xfrm>
            <a:prstGeom prst="roundRect">
              <a:avLst>
                <a:gd name="adj" fmla="val 16667"/>
              </a:avLst>
            </a:prstGeom>
            <a:noFill/>
            <a:ln w="19050" algn="ctr">
              <a:solidFill>
                <a:schemeClr val="tx2">
                  <a:lumMod val="60000"/>
                  <a:lumOff val="40000"/>
                </a:schemeClr>
              </a:solidFill>
              <a:prstDash val="sysDot"/>
              <a:round/>
              <a:headEnd/>
              <a:tailEnd/>
            </a:ln>
          </p:spPr>
          <p:txBody>
            <a:bodyPr wrap="square" anchor="ctr">
              <a:spAutoFit/>
            </a:bodyPr>
            <a:lstStyle/>
            <a:p>
              <a:endParaRPr lang="ko-KR" altLang="en-US" sz="3500" dirty="0">
                <a:latin typeface="+mj-ea"/>
                <a:ea typeface="+mj-ea"/>
              </a:endParaRPr>
            </a:p>
          </p:txBody>
        </p:sp>
        <p:pic>
          <p:nvPicPr>
            <p:cNvPr id="3385" name="Picture 313" descr="D:\01. 영업자료\14. LOGO\솔루션로고모음\Galea.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644205" y="3672038"/>
              <a:ext cx="649175" cy="187120"/>
            </a:xfrm>
            <a:prstGeom prst="rect">
              <a:avLst/>
            </a:prstGeom>
            <a:noFill/>
            <a:extLst>
              <a:ext uri="{909E8E84-426E-40DD-AFC4-6F175D3DCCD1}">
                <a14:hiddenFill xmlns:a14="http://schemas.microsoft.com/office/drawing/2010/main">
                  <a:solidFill>
                    <a:srgbClr val="FFFFFF"/>
                  </a:solidFill>
                </a14:hiddenFill>
              </a:ext>
            </a:extLst>
          </p:spPr>
        </p:pic>
        <p:pic>
          <p:nvPicPr>
            <p:cNvPr id="3386" name="Picture 314" descr="D:\01. 영업자료\14. LOGO\솔루션로고모음\Orange.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071341" y="3643981"/>
              <a:ext cx="673027" cy="243234"/>
            </a:xfrm>
            <a:prstGeom prst="rect">
              <a:avLst/>
            </a:prstGeom>
            <a:noFill/>
            <a:extLst>
              <a:ext uri="{909E8E84-426E-40DD-AFC4-6F175D3DCCD1}">
                <a14:hiddenFill xmlns:a14="http://schemas.microsoft.com/office/drawing/2010/main">
                  <a:solidFill>
                    <a:srgbClr val="FFFFFF"/>
                  </a:solidFill>
                </a14:hiddenFill>
              </a:ext>
            </a:extLst>
          </p:spPr>
        </p:pic>
        <p:sp>
          <p:nvSpPr>
            <p:cNvPr id="20" name="AutoShape 30"/>
            <p:cNvSpPr>
              <a:spLocks noChangeArrowheads="1"/>
            </p:cNvSpPr>
            <p:nvPr/>
          </p:nvSpPr>
          <p:spPr bwMode="auto">
            <a:xfrm>
              <a:off x="8361364" y="3443358"/>
              <a:ext cx="747011" cy="630100"/>
            </a:xfrm>
            <a:prstGeom prst="roundRect">
              <a:avLst>
                <a:gd name="adj" fmla="val 16667"/>
              </a:avLst>
            </a:prstGeom>
            <a:noFill/>
            <a:ln w="19050" algn="ctr">
              <a:solidFill>
                <a:schemeClr val="tx2">
                  <a:lumMod val="60000"/>
                  <a:lumOff val="40000"/>
                </a:schemeClr>
              </a:solidFill>
              <a:prstDash val="sysDot"/>
              <a:round/>
              <a:headEnd/>
              <a:tailEnd/>
            </a:ln>
          </p:spPr>
          <p:txBody>
            <a:bodyPr wrap="square" anchor="ctr">
              <a:spAutoFit/>
            </a:bodyPr>
            <a:lstStyle/>
            <a:p>
              <a:endParaRPr lang="ko-KR" altLang="en-US" sz="3500" dirty="0">
                <a:latin typeface="+mj-ea"/>
                <a:ea typeface="+mj-ea"/>
              </a:endParaRPr>
            </a:p>
          </p:txBody>
        </p:sp>
        <p:pic>
          <p:nvPicPr>
            <p:cNvPr id="21" name="Picture 7"/>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433659" y="3708043"/>
              <a:ext cx="602419" cy="144277"/>
            </a:xfrm>
            <a:prstGeom prst="rect">
              <a:avLst/>
            </a:prstGeom>
            <a:noFill/>
            <a:ln>
              <a:noFill/>
            </a:ln>
            <a:extLs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3952741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표 13"/>
          <p:cNvGraphicFramePr>
            <a:graphicFrameLocks noGrp="1"/>
          </p:cNvGraphicFramePr>
          <p:nvPr>
            <p:extLst>
              <p:ext uri="{D42A27DB-BD31-4B8C-83A1-F6EECF244321}">
                <p14:modId xmlns:p14="http://schemas.microsoft.com/office/powerpoint/2010/main" val="2621837512"/>
              </p:ext>
            </p:extLst>
          </p:nvPr>
        </p:nvGraphicFramePr>
        <p:xfrm>
          <a:off x="467544" y="863747"/>
          <a:ext cx="8149826" cy="4027352"/>
        </p:xfrm>
        <a:graphic>
          <a:graphicData uri="http://schemas.openxmlformats.org/drawingml/2006/table">
            <a:tbl>
              <a:tblPr firstRow="1" bandRow="1">
                <a:tableStyleId>{5C22544A-7EE6-4342-B048-85BDC9FD1C3A}</a:tableStyleId>
              </a:tblPr>
              <a:tblGrid>
                <a:gridCol w="1670428"/>
                <a:gridCol w="1657497"/>
                <a:gridCol w="4821901"/>
              </a:tblGrid>
              <a:tr h="264548">
                <a:tc>
                  <a:txBody>
                    <a:bodyPr/>
                    <a:lstStyle/>
                    <a:p>
                      <a:pPr algn="ctr" latinLnBrk="1"/>
                      <a:r>
                        <a:rPr lang="en-US" altLang="ko-KR" sz="1200" dirty="0" smtClean="0">
                          <a:solidFill>
                            <a:schemeClr val="tx1"/>
                          </a:solidFill>
                          <a:latin typeface="맑은 고딕" panose="020B0503020000020004" pitchFamily="50" charset="-127"/>
                          <a:ea typeface="맑은 고딕" panose="020B0503020000020004" pitchFamily="50" charset="-127"/>
                        </a:rPr>
                        <a:t>DB </a:t>
                      </a:r>
                      <a:r>
                        <a:rPr lang="ko-KR" altLang="en-US" sz="1200" dirty="0" smtClean="0">
                          <a:solidFill>
                            <a:schemeClr val="tx1"/>
                          </a:solidFill>
                          <a:latin typeface="맑은 고딕" panose="020B0503020000020004" pitchFamily="50" charset="-127"/>
                          <a:ea typeface="맑은 고딕" panose="020B0503020000020004" pitchFamily="50" charset="-127"/>
                        </a:rPr>
                        <a:t>솔루션</a:t>
                      </a:r>
                      <a:endParaRPr lang="ko-KR" altLang="en-US" sz="1200"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no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latinLnBrk="1"/>
                      <a:r>
                        <a:rPr lang="ko-KR" altLang="en-US" sz="1200" dirty="0" smtClean="0">
                          <a:solidFill>
                            <a:schemeClr val="tx1"/>
                          </a:solidFill>
                          <a:latin typeface="맑은 고딕" panose="020B0503020000020004" pitchFamily="50" charset="-127"/>
                          <a:ea typeface="맑은 고딕" panose="020B0503020000020004" pitchFamily="50" charset="-127"/>
                        </a:rPr>
                        <a:t>제품명</a:t>
                      </a:r>
                      <a:endParaRPr lang="ko-KR" altLang="en-US" sz="1200"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latinLnBrk="1"/>
                      <a:r>
                        <a:rPr lang="ko-KR" altLang="en-US" sz="1200" dirty="0" smtClean="0">
                          <a:solidFill>
                            <a:schemeClr val="tx1"/>
                          </a:solidFill>
                          <a:latin typeface="맑은 고딕" panose="020B0503020000020004" pitchFamily="50" charset="-127"/>
                          <a:ea typeface="맑은 고딕" panose="020B0503020000020004" pitchFamily="50" charset="-127"/>
                        </a:rPr>
                        <a:t>설명</a:t>
                      </a:r>
                      <a:endParaRPr lang="ko-KR" altLang="en-US" sz="1200"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469129">
                <a:tc rowSpan="2">
                  <a:txBody>
                    <a:bodyPr/>
                    <a:lstStyle/>
                    <a:p>
                      <a:pPr algn="ctr" latinLnBrk="1"/>
                      <a:r>
                        <a:rPr lang="en-US" altLang="ko-KR" sz="1200" b="1" dirty="0" smtClean="0">
                          <a:solidFill>
                            <a:schemeClr val="tx1"/>
                          </a:solidFill>
                          <a:latin typeface="맑은 고딕" panose="020B0503020000020004" pitchFamily="50" charset="-127"/>
                          <a:ea typeface="맑은 고딕" panose="020B0503020000020004" pitchFamily="50" charset="-127"/>
                        </a:rPr>
                        <a:t>DB </a:t>
                      </a:r>
                      <a:r>
                        <a:rPr lang="ko-KR" altLang="en-US" sz="1200" b="1" dirty="0" smtClean="0">
                          <a:solidFill>
                            <a:schemeClr val="tx1"/>
                          </a:solidFill>
                          <a:latin typeface="맑은 고딕" panose="020B0503020000020004" pitchFamily="50" charset="-127"/>
                          <a:ea typeface="맑은 고딕" panose="020B0503020000020004" pitchFamily="50" charset="-127"/>
                        </a:rPr>
                        <a:t>접근통제</a:t>
                      </a:r>
                      <a:endParaRPr lang="ko-KR" altLang="en-US" sz="1200" b="1"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no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latinLnBrk="1"/>
                      <a:endParaRPr lang="ko-KR" altLang="en-US" sz="1200" b="1" dirty="0">
                        <a:solidFill>
                          <a:schemeClr val="tx1"/>
                        </a:solidFill>
                        <a:effectLst/>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r>
                        <a:rPr lang="en-US" altLang="ko-KR" sz="1200" b="0" dirty="0" smtClean="0">
                          <a:solidFill>
                            <a:schemeClr val="tx1"/>
                          </a:solidFill>
                          <a:latin typeface="맑은 고딕" panose="020B0503020000020004" pitchFamily="50" charset="-127"/>
                          <a:ea typeface="맑은 고딕" panose="020B0503020000020004" pitchFamily="50" charset="-127"/>
                        </a:rPr>
                        <a:t>Enterprise</a:t>
                      </a:r>
                      <a:r>
                        <a:rPr lang="ko-KR" altLang="en-US" sz="1200" b="0" dirty="0" smtClean="0">
                          <a:solidFill>
                            <a:schemeClr val="tx1"/>
                          </a:solidFill>
                          <a:latin typeface="맑은 고딕" panose="020B0503020000020004" pitchFamily="50" charset="-127"/>
                          <a:ea typeface="맑은 고딕" panose="020B0503020000020004" pitchFamily="50" charset="-127"/>
                        </a:rPr>
                        <a:t>급 규모의 </a:t>
                      </a:r>
                      <a:r>
                        <a:rPr lang="en-US" altLang="ko-KR" sz="1200" b="0" dirty="0" smtClean="0">
                          <a:solidFill>
                            <a:schemeClr val="tx1"/>
                          </a:solidFill>
                          <a:latin typeface="맑은 고딕" panose="020B0503020000020004" pitchFamily="50" charset="-127"/>
                          <a:ea typeface="맑은 고딕" panose="020B0503020000020004" pitchFamily="50" charset="-127"/>
                        </a:rPr>
                        <a:t>DB </a:t>
                      </a:r>
                      <a:r>
                        <a:rPr lang="ko-KR" altLang="en-US" sz="1200" b="0" dirty="0" smtClean="0">
                          <a:solidFill>
                            <a:schemeClr val="tx1"/>
                          </a:solidFill>
                          <a:latin typeface="맑은 고딕" panose="020B0503020000020004" pitchFamily="50" charset="-127"/>
                          <a:ea typeface="맑은 고딕" panose="020B0503020000020004" pitchFamily="50" charset="-127"/>
                        </a:rPr>
                        <a:t>및 </a:t>
                      </a:r>
                      <a:r>
                        <a:rPr lang="en-US" altLang="ko-KR" sz="1200" b="0" dirty="0" smtClean="0">
                          <a:solidFill>
                            <a:schemeClr val="tx1"/>
                          </a:solidFill>
                          <a:latin typeface="맑은 고딕" panose="020B0503020000020004" pitchFamily="50" charset="-127"/>
                          <a:ea typeface="맑은 고딕" panose="020B0503020000020004" pitchFamily="50" charset="-127"/>
                        </a:rPr>
                        <a:t>Server </a:t>
                      </a:r>
                      <a:r>
                        <a:rPr lang="ko-KR" altLang="en-US" sz="1200" b="0" dirty="0" smtClean="0">
                          <a:solidFill>
                            <a:schemeClr val="tx1"/>
                          </a:solidFill>
                          <a:latin typeface="맑은 고딕" panose="020B0503020000020004" pitchFamily="50" charset="-127"/>
                          <a:ea typeface="맑은 고딕" panose="020B0503020000020004" pitchFamily="50" charset="-127"/>
                        </a:rPr>
                        <a:t>접근 통제</a:t>
                      </a:r>
                      <a:r>
                        <a:rPr lang="en-US" altLang="ko-KR" sz="1200" b="0" dirty="0" smtClean="0">
                          <a:solidFill>
                            <a:schemeClr val="tx1"/>
                          </a:solidFill>
                          <a:latin typeface="맑은 고딕" panose="020B0503020000020004" pitchFamily="50" charset="-127"/>
                          <a:ea typeface="맑은 고딕" panose="020B0503020000020004" pitchFamily="50" charset="-127"/>
                        </a:rPr>
                        <a:t>/</a:t>
                      </a:r>
                      <a:r>
                        <a:rPr lang="ko-KR" altLang="en-US" sz="1200" b="0" dirty="0" smtClean="0">
                          <a:solidFill>
                            <a:schemeClr val="tx1"/>
                          </a:solidFill>
                          <a:latin typeface="맑은 고딕" panose="020B0503020000020004" pitchFamily="50" charset="-127"/>
                          <a:ea typeface="맑은 고딕" panose="020B0503020000020004" pitchFamily="50" charset="-127"/>
                        </a:rPr>
                        <a:t>감사</a:t>
                      </a:r>
                      <a:endParaRPr lang="ko-KR" altLang="en-US" sz="1200" b="0"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69129">
                <a:tc vMerge="1">
                  <a:txBody>
                    <a:bodyPr/>
                    <a:lstStyle/>
                    <a:p>
                      <a:pPr latinLnBrk="1"/>
                      <a:endParaRPr lang="ko-KR" altLang="en-US" dirty="0"/>
                    </a:p>
                  </a:txBody>
                  <a:tcPr/>
                </a:tc>
                <a:tc>
                  <a:txBody>
                    <a:bodyPr/>
                    <a:lstStyle/>
                    <a:p>
                      <a:pPr algn="ctr" latinLnBrk="1"/>
                      <a:endParaRPr lang="ko-KR" altLang="en-US" sz="1200" b="1" dirty="0">
                        <a:solidFill>
                          <a:schemeClr val="tx1"/>
                        </a:solidFill>
                        <a:effectLst/>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r>
                        <a:rPr lang="en-US" altLang="ko-KR" sz="1200" b="0" dirty="0" smtClean="0">
                          <a:solidFill>
                            <a:schemeClr val="tx1"/>
                          </a:solidFill>
                          <a:latin typeface="맑은 고딕" panose="020B0503020000020004" pitchFamily="50" charset="-127"/>
                          <a:ea typeface="맑은 고딕" panose="020B0503020000020004" pitchFamily="50" charset="-127"/>
                        </a:rPr>
                        <a:t>SMB</a:t>
                      </a:r>
                      <a:r>
                        <a:rPr lang="ko-KR" altLang="en-US" sz="1200" b="0" baseline="0" dirty="0" smtClean="0">
                          <a:solidFill>
                            <a:schemeClr val="tx1"/>
                          </a:solidFill>
                          <a:latin typeface="맑은 고딕" panose="020B0503020000020004" pitchFamily="50" charset="-127"/>
                          <a:ea typeface="맑은 고딕" panose="020B0503020000020004" pitchFamily="50" charset="-127"/>
                        </a:rPr>
                        <a:t>급 규모의 </a:t>
                      </a:r>
                      <a:r>
                        <a:rPr lang="en-US" altLang="ko-KR" sz="1200" b="0" baseline="0" dirty="0" smtClean="0">
                          <a:solidFill>
                            <a:schemeClr val="tx1"/>
                          </a:solidFill>
                          <a:latin typeface="맑은 고딕" panose="020B0503020000020004" pitchFamily="50" charset="-127"/>
                          <a:ea typeface="맑은 고딕" panose="020B0503020000020004" pitchFamily="50" charset="-127"/>
                        </a:rPr>
                        <a:t>DB </a:t>
                      </a:r>
                      <a:r>
                        <a:rPr lang="ko-KR" altLang="en-US" sz="1200" b="0" baseline="0" dirty="0" smtClean="0">
                          <a:solidFill>
                            <a:schemeClr val="tx1"/>
                          </a:solidFill>
                          <a:latin typeface="맑은 고딕" panose="020B0503020000020004" pitchFamily="50" charset="-127"/>
                          <a:ea typeface="맑은 고딕" panose="020B0503020000020004" pitchFamily="50" charset="-127"/>
                        </a:rPr>
                        <a:t>및 </a:t>
                      </a:r>
                      <a:r>
                        <a:rPr lang="en-US" altLang="ko-KR" sz="1200" b="0" baseline="0" dirty="0" smtClean="0">
                          <a:solidFill>
                            <a:schemeClr val="tx1"/>
                          </a:solidFill>
                          <a:latin typeface="맑은 고딕" panose="020B0503020000020004" pitchFamily="50" charset="-127"/>
                          <a:ea typeface="맑은 고딕" panose="020B0503020000020004" pitchFamily="50" charset="-127"/>
                        </a:rPr>
                        <a:t>Server </a:t>
                      </a:r>
                      <a:r>
                        <a:rPr lang="ko-KR" altLang="en-US" sz="1200" b="0" baseline="0" dirty="0" smtClean="0">
                          <a:solidFill>
                            <a:schemeClr val="tx1"/>
                          </a:solidFill>
                          <a:latin typeface="맑은 고딕" panose="020B0503020000020004" pitchFamily="50" charset="-127"/>
                          <a:ea typeface="맑은 고딕" panose="020B0503020000020004" pitchFamily="50" charset="-127"/>
                        </a:rPr>
                        <a:t>접근통제</a:t>
                      </a:r>
                      <a:r>
                        <a:rPr lang="en-US" altLang="ko-KR" sz="1200" b="0" baseline="0" dirty="0" smtClean="0">
                          <a:solidFill>
                            <a:schemeClr val="tx1"/>
                          </a:solidFill>
                          <a:latin typeface="맑은 고딕" panose="020B0503020000020004" pitchFamily="50" charset="-127"/>
                          <a:ea typeface="맑은 고딕" panose="020B0503020000020004" pitchFamily="50" charset="-127"/>
                        </a:rPr>
                        <a:t>/</a:t>
                      </a:r>
                      <a:r>
                        <a:rPr lang="ko-KR" altLang="en-US" sz="1200" b="0" baseline="0" dirty="0" smtClean="0">
                          <a:solidFill>
                            <a:schemeClr val="tx1"/>
                          </a:solidFill>
                          <a:latin typeface="맑은 고딕" panose="020B0503020000020004" pitchFamily="50" charset="-127"/>
                          <a:ea typeface="맑은 고딕" panose="020B0503020000020004" pitchFamily="50" charset="-127"/>
                        </a:rPr>
                        <a:t>감사</a:t>
                      </a:r>
                      <a:endParaRPr lang="ko-KR" altLang="en-US" sz="1200" b="0"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69129">
                <a:tc>
                  <a:txBody>
                    <a:bodyPr/>
                    <a:lstStyle/>
                    <a:p>
                      <a:pPr algn="ctr" latinLnBrk="1"/>
                      <a:r>
                        <a:rPr lang="en-US" altLang="ko-KR" sz="1200" b="1" dirty="0" smtClean="0">
                          <a:solidFill>
                            <a:schemeClr val="tx1"/>
                          </a:solidFill>
                          <a:latin typeface="맑은 고딕" panose="020B0503020000020004" pitchFamily="50" charset="-127"/>
                          <a:ea typeface="맑은 고딕" panose="020B0503020000020004" pitchFamily="50" charset="-127"/>
                        </a:rPr>
                        <a:t>DB </a:t>
                      </a:r>
                      <a:r>
                        <a:rPr lang="ko-KR" altLang="en-US" sz="1200" b="1" dirty="0" smtClean="0">
                          <a:solidFill>
                            <a:schemeClr val="tx1"/>
                          </a:solidFill>
                          <a:latin typeface="맑은 고딕" panose="020B0503020000020004" pitchFamily="50" charset="-127"/>
                          <a:ea typeface="맑은 고딕" panose="020B0503020000020004" pitchFamily="50" charset="-127"/>
                        </a:rPr>
                        <a:t>암호화</a:t>
                      </a:r>
                      <a:endParaRPr lang="ko-KR" altLang="en-US" sz="1200" b="1"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no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latinLnBrk="1"/>
                      <a:endParaRPr lang="ko-KR" altLang="en-US" sz="1200" b="1" dirty="0">
                        <a:solidFill>
                          <a:schemeClr val="tx1"/>
                        </a:solidFill>
                        <a:effectLst/>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r>
                        <a:rPr lang="en-US" altLang="ko-KR" sz="1200" b="0" dirty="0" smtClean="0">
                          <a:solidFill>
                            <a:schemeClr val="tx1"/>
                          </a:solidFill>
                          <a:latin typeface="맑은 고딕" panose="020B0503020000020004" pitchFamily="50" charset="-127"/>
                          <a:ea typeface="맑은 고딕" panose="020B0503020000020004" pitchFamily="50" charset="-127"/>
                        </a:rPr>
                        <a:t>Column-Level</a:t>
                      </a:r>
                      <a:r>
                        <a:rPr lang="en-US" altLang="ko-KR" sz="1200" b="0" baseline="0" dirty="0" smtClean="0">
                          <a:solidFill>
                            <a:schemeClr val="tx1"/>
                          </a:solidFill>
                          <a:latin typeface="맑은 고딕" panose="020B0503020000020004" pitchFamily="50" charset="-127"/>
                          <a:ea typeface="맑은 고딕" panose="020B0503020000020004" pitchFamily="50" charset="-127"/>
                        </a:rPr>
                        <a:t> (Plug-in, API) </a:t>
                      </a:r>
                      <a:r>
                        <a:rPr lang="ko-KR" altLang="en-US" sz="1200" b="0" baseline="0" dirty="0" smtClean="0">
                          <a:solidFill>
                            <a:schemeClr val="tx1"/>
                          </a:solidFill>
                          <a:latin typeface="맑은 고딕" panose="020B0503020000020004" pitchFamily="50" charset="-127"/>
                          <a:ea typeface="맑은 고딕" panose="020B0503020000020004" pitchFamily="50" charset="-127"/>
                        </a:rPr>
                        <a:t>방식의 </a:t>
                      </a:r>
                      <a:r>
                        <a:rPr lang="en-US" altLang="ko-KR" sz="1200" b="0" baseline="0" dirty="0" smtClean="0">
                          <a:solidFill>
                            <a:schemeClr val="tx1"/>
                          </a:solidFill>
                          <a:latin typeface="맑은 고딕" panose="020B0503020000020004" pitchFamily="50" charset="-127"/>
                          <a:ea typeface="맑은 고딕" panose="020B0503020000020004" pitchFamily="50" charset="-127"/>
                        </a:rPr>
                        <a:t>DB </a:t>
                      </a:r>
                      <a:r>
                        <a:rPr lang="ko-KR" altLang="en-US" sz="1200" b="0" baseline="0" dirty="0" smtClean="0">
                          <a:solidFill>
                            <a:schemeClr val="tx1"/>
                          </a:solidFill>
                          <a:latin typeface="맑은 고딕" panose="020B0503020000020004" pitchFamily="50" charset="-127"/>
                          <a:ea typeface="맑은 고딕" panose="020B0503020000020004" pitchFamily="50" charset="-127"/>
                        </a:rPr>
                        <a:t>암호화</a:t>
                      </a:r>
                      <a:endParaRPr lang="ko-KR" altLang="en-US" sz="1200" b="0"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69129">
                <a:tc rowSpan="2">
                  <a:txBody>
                    <a:bodyPr/>
                    <a:lstStyle/>
                    <a:p>
                      <a:pPr algn="ctr" latinLnBrk="1"/>
                      <a:r>
                        <a:rPr lang="en-US" altLang="ko-KR" sz="1200" b="1" dirty="0" smtClean="0">
                          <a:solidFill>
                            <a:schemeClr val="tx1"/>
                          </a:solidFill>
                          <a:latin typeface="맑은 고딕" panose="020B0503020000020004" pitchFamily="50" charset="-127"/>
                          <a:ea typeface="맑은 고딕" panose="020B0503020000020004" pitchFamily="50" charset="-127"/>
                        </a:rPr>
                        <a:t>DB </a:t>
                      </a:r>
                      <a:r>
                        <a:rPr lang="ko-KR" altLang="en-US" sz="1200" b="1" dirty="0" smtClean="0">
                          <a:solidFill>
                            <a:schemeClr val="tx1"/>
                          </a:solidFill>
                          <a:latin typeface="맑은 고딕" panose="020B0503020000020004" pitchFamily="50" charset="-127"/>
                          <a:ea typeface="맑은 고딕" panose="020B0503020000020004" pitchFamily="50" charset="-127"/>
                        </a:rPr>
                        <a:t>작업결재</a:t>
                      </a:r>
                      <a:endParaRPr lang="ko-KR" altLang="en-US" sz="1200" b="1"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no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latinLnBrk="1"/>
                      <a:endParaRPr lang="ko-KR" altLang="en-US" sz="1200" b="1" dirty="0">
                        <a:solidFill>
                          <a:schemeClr val="tx1"/>
                        </a:solidFill>
                        <a:effectLst/>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r>
                        <a:rPr lang="en-US" altLang="ko-KR" sz="1200" b="0" dirty="0" smtClean="0">
                          <a:solidFill>
                            <a:schemeClr val="tx1"/>
                          </a:solidFill>
                          <a:latin typeface="맑은 고딕" panose="020B0503020000020004" pitchFamily="50" charset="-127"/>
                          <a:ea typeface="맑은 고딕" panose="020B0503020000020004" pitchFamily="50" charset="-127"/>
                        </a:rPr>
                        <a:t>DB</a:t>
                      </a:r>
                      <a:r>
                        <a:rPr lang="en-US" altLang="ko-KR" sz="1200" b="0" baseline="0" dirty="0" smtClean="0">
                          <a:solidFill>
                            <a:schemeClr val="tx1"/>
                          </a:solidFill>
                          <a:latin typeface="맑은 고딕" panose="020B0503020000020004" pitchFamily="50" charset="-127"/>
                          <a:ea typeface="맑은 고딕" panose="020B0503020000020004" pitchFamily="50" charset="-127"/>
                        </a:rPr>
                        <a:t> Tool, DB </a:t>
                      </a:r>
                      <a:r>
                        <a:rPr lang="ko-KR" altLang="en-US" sz="1200" b="0" baseline="0" dirty="0" smtClean="0">
                          <a:solidFill>
                            <a:schemeClr val="tx1"/>
                          </a:solidFill>
                          <a:latin typeface="맑은 고딕" panose="020B0503020000020004" pitchFamily="50" charset="-127"/>
                          <a:ea typeface="맑은 고딕" panose="020B0503020000020004" pitchFamily="50" charset="-127"/>
                        </a:rPr>
                        <a:t>종류에 상관없는 강력한 </a:t>
                      </a:r>
                      <a:r>
                        <a:rPr lang="en-US" altLang="ko-KR" sz="1200" b="0" baseline="0" dirty="0" smtClean="0">
                          <a:solidFill>
                            <a:schemeClr val="tx1"/>
                          </a:solidFill>
                          <a:latin typeface="맑은 고딕" panose="020B0503020000020004" pitchFamily="50" charset="-127"/>
                          <a:ea typeface="맑은 고딕" panose="020B0503020000020004" pitchFamily="50" charset="-127"/>
                        </a:rPr>
                        <a:t>DB </a:t>
                      </a:r>
                      <a:r>
                        <a:rPr lang="ko-KR" altLang="en-US" sz="1200" b="0" baseline="0" dirty="0" smtClean="0">
                          <a:solidFill>
                            <a:schemeClr val="tx1"/>
                          </a:solidFill>
                          <a:latin typeface="맑은 고딕" panose="020B0503020000020004" pitchFamily="50" charset="-127"/>
                          <a:ea typeface="맑은 고딕" panose="020B0503020000020004" pitchFamily="50" charset="-127"/>
                        </a:rPr>
                        <a:t>작업결재 </a:t>
                      </a:r>
                      <a:endParaRPr lang="ko-KR" altLang="en-US" sz="1200" b="0"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69129">
                <a:tc vMerge="1">
                  <a:txBody>
                    <a:bodyPr/>
                    <a:lstStyle/>
                    <a:p>
                      <a:pPr latinLnBrk="1"/>
                      <a:endParaRPr lang="ko-KR" altLang="en-US" dirty="0"/>
                    </a:p>
                  </a:txBody>
                  <a:tcPr/>
                </a:tc>
                <a:tc>
                  <a:txBody>
                    <a:bodyPr/>
                    <a:lstStyle/>
                    <a:p>
                      <a:pPr algn="ctr" latinLnBrk="1"/>
                      <a:endParaRPr lang="ko-KR" altLang="en-US" sz="1200" b="1" dirty="0">
                        <a:solidFill>
                          <a:schemeClr val="tx1"/>
                        </a:solidFill>
                        <a:effectLst/>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r>
                        <a:rPr lang="en-US" altLang="ko-KR" sz="1200" b="0" dirty="0" smtClean="0">
                          <a:solidFill>
                            <a:schemeClr val="tx1"/>
                          </a:solidFill>
                          <a:latin typeface="맑은 고딕" panose="020B0503020000020004" pitchFamily="50" charset="-127"/>
                          <a:ea typeface="맑은 고딕" panose="020B0503020000020004" pitchFamily="50" charset="-127"/>
                        </a:rPr>
                        <a:t>Oracle - Orange</a:t>
                      </a:r>
                      <a:r>
                        <a:rPr lang="ko-KR" altLang="en-US" sz="1200" b="0" dirty="0" smtClean="0">
                          <a:solidFill>
                            <a:schemeClr val="tx1"/>
                          </a:solidFill>
                          <a:latin typeface="맑은 고딕" panose="020B0503020000020004" pitchFamily="50" charset="-127"/>
                          <a:ea typeface="맑은 고딕" panose="020B0503020000020004" pitchFamily="50" charset="-127"/>
                        </a:rPr>
                        <a:t> 사용자 기반의 강력한 </a:t>
                      </a:r>
                      <a:r>
                        <a:rPr lang="en-US" altLang="ko-KR" sz="1200" b="0" dirty="0" smtClean="0">
                          <a:solidFill>
                            <a:schemeClr val="tx1"/>
                          </a:solidFill>
                          <a:latin typeface="맑은 고딕" panose="020B0503020000020004" pitchFamily="50" charset="-127"/>
                          <a:ea typeface="맑은 고딕" panose="020B0503020000020004" pitchFamily="50" charset="-127"/>
                        </a:rPr>
                        <a:t>DB </a:t>
                      </a:r>
                      <a:r>
                        <a:rPr lang="ko-KR" altLang="en-US" sz="1200" b="0" dirty="0" smtClean="0">
                          <a:solidFill>
                            <a:schemeClr val="tx1"/>
                          </a:solidFill>
                          <a:latin typeface="맑은 고딕" panose="020B0503020000020004" pitchFamily="50" charset="-127"/>
                          <a:ea typeface="맑은 고딕" panose="020B0503020000020004" pitchFamily="50" charset="-127"/>
                        </a:rPr>
                        <a:t>작업결재</a:t>
                      </a:r>
                      <a:endParaRPr lang="ko-KR" altLang="en-US" sz="1200" b="0"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69129">
                <a:tc>
                  <a:txBody>
                    <a:bodyPr/>
                    <a:lstStyle/>
                    <a:p>
                      <a:pPr algn="ctr" latinLnBrk="1"/>
                      <a:r>
                        <a:rPr lang="en-US" altLang="ko-KR" sz="1200" b="1" dirty="0" smtClean="0">
                          <a:solidFill>
                            <a:schemeClr val="tx1"/>
                          </a:solidFill>
                          <a:latin typeface="맑은 고딕" panose="020B0503020000020004" pitchFamily="50" charset="-127"/>
                          <a:ea typeface="맑은 고딕" panose="020B0503020000020004" pitchFamily="50" charset="-127"/>
                        </a:rPr>
                        <a:t>DB </a:t>
                      </a:r>
                      <a:r>
                        <a:rPr lang="ko-KR" altLang="en-US" sz="1200" b="1" dirty="0" smtClean="0">
                          <a:solidFill>
                            <a:schemeClr val="tx1"/>
                          </a:solidFill>
                          <a:latin typeface="맑은 고딕" panose="020B0503020000020004" pitchFamily="50" charset="-127"/>
                          <a:ea typeface="맑은 고딕" panose="020B0503020000020004" pitchFamily="50" charset="-127"/>
                        </a:rPr>
                        <a:t>취약점</a:t>
                      </a:r>
                      <a:r>
                        <a:rPr lang="en-US" altLang="ko-KR" sz="1200" b="1" dirty="0" smtClean="0">
                          <a:solidFill>
                            <a:schemeClr val="tx1"/>
                          </a:solidFill>
                          <a:latin typeface="맑은 고딕" panose="020B0503020000020004" pitchFamily="50" charset="-127"/>
                          <a:ea typeface="맑은 고딕" panose="020B0503020000020004" pitchFamily="50" charset="-127"/>
                        </a:rPr>
                        <a:t> </a:t>
                      </a:r>
                      <a:r>
                        <a:rPr lang="ko-KR" altLang="en-US" sz="1200" b="1" dirty="0" smtClean="0">
                          <a:solidFill>
                            <a:schemeClr val="tx1"/>
                          </a:solidFill>
                          <a:latin typeface="맑은 고딕" panose="020B0503020000020004" pitchFamily="50" charset="-127"/>
                          <a:ea typeface="맑은 고딕" panose="020B0503020000020004" pitchFamily="50" charset="-127"/>
                        </a:rPr>
                        <a:t>분석</a:t>
                      </a:r>
                      <a:endParaRPr lang="ko-KR" altLang="en-US" sz="1200" b="1"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no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latinLnBrk="1"/>
                      <a:endParaRPr lang="ko-KR" altLang="en-US" sz="1200" b="1" dirty="0">
                        <a:solidFill>
                          <a:schemeClr val="tx1"/>
                        </a:solidFill>
                        <a:effectLst/>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r>
                        <a:rPr lang="en-US" altLang="ko-KR" sz="1200" b="0" dirty="0" smtClean="0">
                          <a:solidFill>
                            <a:schemeClr val="tx1"/>
                          </a:solidFill>
                          <a:latin typeface="맑은 고딕" panose="020B0503020000020004" pitchFamily="50" charset="-127"/>
                          <a:ea typeface="맑은 고딕" panose="020B0503020000020004" pitchFamily="50" charset="-127"/>
                        </a:rPr>
                        <a:t>DBMS</a:t>
                      </a:r>
                      <a:r>
                        <a:rPr lang="ko-KR" altLang="en-US" sz="1200" b="0" dirty="0" smtClean="0">
                          <a:solidFill>
                            <a:schemeClr val="tx1"/>
                          </a:solidFill>
                          <a:latin typeface="맑은 고딕" panose="020B0503020000020004" pitchFamily="50" charset="-127"/>
                          <a:ea typeface="맑은 고딕" panose="020B0503020000020004" pitchFamily="50" charset="-127"/>
                        </a:rPr>
                        <a:t>의 취약점 </a:t>
                      </a:r>
                      <a:r>
                        <a:rPr lang="en-US" altLang="ko-KR" sz="1200" b="0" dirty="0" smtClean="0">
                          <a:solidFill>
                            <a:schemeClr val="tx1"/>
                          </a:solidFill>
                          <a:latin typeface="맑은 고딕" panose="020B0503020000020004" pitchFamily="50" charset="-127"/>
                          <a:ea typeface="맑은 고딕" panose="020B0503020000020004" pitchFamily="50" charset="-127"/>
                        </a:rPr>
                        <a:t>Scan (</a:t>
                      </a:r>
                      <a:r>
                        <a:rPr lang="ko-KR" altLang="en-US" sz="1200" b="0" dirty="0" smtClean="0">
                          <a:solidFill>
                            <a:schemeClr val="tx1"/>
                          </a:solidFill>
                          <a:latin typeface="맑은 고딕" panose="020B0503020000020004" pitchFamily="50" charset="-127"/>
                          <a:ea typeface="맑은 고딕" panose="020B0503020000020004" pitchFamily="50" charset="-127"/>
                        </a:rPr>
                        <a:t>모의해킹 및 내부감사</a:t>
                      </a:r>
                      <a:r>
                        <a:rPr lang="en-US" altLang="ko-KR" sz="1200" b="0" dirty="0" smtClean="0">
                          <a:solidFill>
                            <a:schemeClr val="tx1"/>
                          </a:solidFill>
                          <a:latin typeface="맑은 고딕" panose="020B0503020000020004" pitchFamily="50" charset="-127"/>
                          <a:ea typeface="맑은 고딕" panose="020B0503020000020004" pitchFamily="50" charset="-127"/>
                        </a:rPr>
                        <a:t>)</a:t>
                      </a:r>
                      <a:endParaRPr lang="ko-KR" altLang="en-US" sz="1200" b="0"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69129">
                <a:tc>
                  <a:txBody>
                    <a:bodyPr/>
                    <a:lstStyle/>
                    <a:p>
                      <a:pPr algn="ctr" latinLnBrk="1"/>
                      <a:r>
                        <a:rPr lang="en-US" altLang="ko-KR" sz="1200" b="1" dirty="0" smtClean="0">
                          <a:solidFill>
                            <a:schemeClr val="tx1"/>
                          </a:solidFill>
                          <a:latin typeface="맑은 고딕" panose="020B0503020000020004" pitchFamily="50" charset="-127"/>
                          <a:ea typeface="맑은 고딕" panose="020B0503020000020004" pitchFamily="50" charset="-127"/>
                        </a:rPr>
                        <a:t>DB </a:t>
                      </a:r>
                      <a:r>
                        <a:rPr lang="ko-KR" altLang="en-US" sz="1200" b="1" dirty="0" smtClean="0">
                          <a:solidFill>
                            <a:schemeClr val="tx1"/>
                          </a:solidFill>
                          <a:latin typeface="맑은 고딕" panose="020B0503020000020004" pitchFamily="50" charset="-127"/>
                          <a:ea typeface="맑은 고딕" panose="020B0503020000020004" pitchFamily="50" charset="-127"/>
                        </a:rPr>
                        <a:t>관리 및 개발</a:t>
                      </a:r>
                      <a:endParaRPr lang="ko-KR" altLang="en-US" sz="1200" b="1"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no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latinLnBrk="1"/>
                      <a:endParaRPr lang="ko-KR" altLang="en-US" sz="1200" b="1" dirty="0">
                        <a:solidFill>
                          <a:schemeClr val="tx1"/>
                        </a:solidFill>
                        <a:effectLst/>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r>
                        <a:rPr lang="en-US" altLang="ko-KR" sz="1200" b="0" dirty="0" smtClean="0">
                          <a:solidFill>
                            <a:schemeClr val="tx1"/>
                          </a:solidFill>
                          <a:latin typeface="맑은 고딕" panose="020B0503020000020004" pitchFamily="50" charset="-127"/>
                          <a:ea typeface="맑은 고딕" panose="020B0503020000020004" pitchFamily="50" charset="-127"/>
                        </a:rPr>
                        <a:t>DB</a:t>
                      </a:r>
                      <a:r>
                        <a:rPr lang="en-US" altLang="ko-KR" sz="1200" b="0" baseline="0" dirty="0" smtClean="0">
                          <a:solidFill>
                            <a:schemeClr val="tx1"/>
                          </a:solidFill>
                          <a:latin typeface="맑은 고딕" panose="020B0503020000020004" pitchFamily="50" charset="-127"/>
                          <a:ea typeface="맑은 고딕" panose="020B0503020000020004" pitchFamily="50" charset="-127"/>
                        </a:rPr>
                        <a:t> </a:t>
                      </a:r>
                      <a:r>
                        <a:rPr lang="ko-KR" altLang="en-US" sz="1200" b="0" baseline="0" dirty="0" smtClean="0">
                          <a:solidFill>
                            <a:schemeClr val="tx1"/>
                          </a:solidFill>
                          <a:latin typeface="맑은 고딕" panose="020B0503020000020004" pitchFamily="50" charset="-127"/>
                          <a:ea typeface="맑은 고딕" panose="020B0503020000020004" pitchFamily="50" charset="-127"/>
                        </a:rPr>
                        <a:t>성능 모니터링 및 개발 지원 도구</a:t>
                      </a:r>
                      <a:endParaRPr lang="ko-KR" altLang="en-US" sz="1200" b="0"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69129">
                <a:tc>
                  <a:txBody>
                    <a:bodyPr/>
                    <a:lstStyle/>
                    <a:p>
                      <a:pPr algn="ctr" latinLnBrk="1"/>
                      <a:r>
                        <a:rPr lang="en-US" altLang="ko-KR" sz="1200" b="1" dirty="0" smtClean="0">
                          <a:solidFill>
                            <a:schemeClr val="tx1"/>
                          </a:solidFill>
                          <a:latin typeface="맑은 고딕" panose="020B0503020000020004" pitchFamily="50" charset="-127"/>
                          <a:ea typeface="맑은 고딕" panose="020B0503020000020004" pitchFamily="50" charset="-127"/>
                        </a:rPr>
                        <a:t>DBMS</a:t>
                      </a:r>
                      <a:endParaRPr lang="ko-KR" altLang="en-US" sz="1200" b="1"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no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latinLnBrk="1"/>
                      <a:endParaRPr lang="ko-KR" altLang="en-US" sz="1200" b="1" dirty="0">
                        <a:solidFill>
                          <a:schemeClr val="tx1"/>
                        </a:solidFill>
                        <a:effectLst/>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atinLnBrk="1"/>
                      <a:r>
                        <a:rPr lang="ko-KR" altLang="en-US" sz="1200" b="0" dirty="0" smtClean="0">
                          <a:solidFill>
                            <a:schemeClr val="tx1"/>
                          </a:solidFill>
                          <a:latin typeface="맑은 고딕" panose="020B0503020000020004" pitchFamily="50" charset="-127"/>
                          <a:ea typeface="맑은 고딕" panose="020B0503020000020004" pitchFamily="50" charset="-127"/>
                        </a:rPr>
                        <a:t>대용량 </a:t>
                      </a:r>
                      <a:r>
                        <a:rPr lang="en-US" altLang="ko-KR" sz="1200" b="0" dirty="0" smtClean="0">
                          <a:solidFill>
                            <a:schemeClr val="tx1"/>
                          </a:solidFill>
                          <a:latin typeface="맑은 고딕" panose="020B0503020000020004" pitchFamily="50" charset="-127"/>
                          <a:ea typeface="맑은 고딕" panose="020B0503020000020004" pitchFamily="50" charset="-127"/>
                        </a:rPr>
                        <a:t>DW </a:t>
                      </a:r>
                      <a:r>
                        <a:rPr lang="ko-KR" altLang="en-US" sz="1200" b="0" dirty="0" smtClean="0">
                          <a:solidFill>
                            <a:schemeClr val="tx1"/>
                          </a:solidFill>
                          <a:latin typeface="맑은 고딕" panose="020B0503020000020004" pitchFamily="50" charset="-127"/>
                          <a:ea typeface="맑은 고딕" panose="020B0503020000020004" pitchFamily="50" charset="-127"/>
                        </a:rPr>
                        <a:t>구축 및 </a:t>
                      </a:r>
                      <a:r>
                        <a:rPr lang="en-US" altLang="ko-KR" sz="1200" b="0" dirty="0" smtClean="0">
                          <a:solidFill>
                            <a:schemeClr val="tx1"/>
                          </a:solidFill>
                          <a:latin typeface="맑은 고딕" panose="020B0503020000020004" pitchFamily="50" charset="-127"/>
                          <a:ea typeface="맑은 고딕" panose="020B0503020000020004" pitchFamily="50" charset="-127"/>
                        </a:rPr>
                        <a:t>Embedding</a:t>
                      </a:r>
                      <a:r>
                        <a:rPr lang="ko-KR" altLang="en-US" sz="1200" b="0" dirty="0" smtClean="0">
                          <a:solidFill>
                            <a:schemeClr val="tx1"/>
                          </a:solidFill>
                          <a:latin typeface="맑은 고딕" panose="020B0503020000020004" pitchFamily="50" charset="-127"/>
                          <a:ea typeface="맑은 고딕" panose="020B0503020000020004" pitchFamily="50" charset="-127"/>
                        </a:rPr>
                        <a:t> </a:t>
                      </a:r>
                      <a:r>
                        <a:rPr lang="en-US" altLang="ko-KR" sz="1200" b="0" dirty="0" smtClean="0">
                          <a:solidFill>
                            <a:schemeClr val="tx1"/>
                          </a:solidFill>
                          <a:latin typeface="맑은 고딕" panose="020B0503020000020004" pitchFamily="50" charset="-127"/>
                          <a:ea typeface="맑은 고딕" panose="020B0503020000020004" pitchFamily="50" charset="-127"/>
                        </a:rPr>
                        <a:t>DBMS</a:t>
                      </a:r>
                      <a:r>
                        <a:rPr lang="ko-KR" altLang="en-US" sz="1200" b="0" dirty="0" smtClean="0">
                          <a:solidFill>
                            <a:schemeClr val="tx1"/>
                          </a:solidFill>
                          <a:latin typeface="맑은 고딕" panose="020B0503020000020004" pitchFamily="50" charset="-127"/>
                          <a:ea typeface="맑은 고딕" panose="020B0503020000020004" pitchFamily="50" charset="-127"/>
                        </a:rPr>
                        <a:t>로의 활용</a:t>
                      </a:r>
                      <a:endParaRPr lang="ko-KR" altLang="en-US" sz="1200" b="0" dirty="0">
                        <a:solidFill>
                          <a:schemeClr val="tx1"/>
                        </a:solidFill>
                        <a:latin typeface="맑은 고딕" panose="020B0503020000020004" pitchFamily="50" charset="-127"/>
                        <a:ea typeface="맑은 고딕" panose="020B0503020000020004" pitchFamily="50" charset="-127"/>
                      </a:endParaRPr>
                    </a:p>
                  </a:txBody>
                  <a:tcPr anchor="ctr">
                    <a:lnL w="12700" cap="flat" cmpd="sng" algn="ctr">
                      <a:solidFill>
                        <a:schemeClr val="tx1">
                          <a:lumMod val="50000"/>
                          <a:lumOff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grpSp>
        <p:nvGrpSpPr>
          <p:cNvPr id="15" name="그룹 14"/>
          <p:cNvGrpSpPr/>
          <p:nvPr/>
        </p:nvGrpSpPr>
        <p:grpSpPr>
          <a:xfrm>
            <a:off x="2286551" y="1219632"/>
            <a:ext cx="1360522" cy="3572049"/>
            <a:chOff x="2587044" y="1513359"/>
            <a:chExt cx="1360522" cy="3572049"/>
          </a:xfrm>
          <a:noFill/>
        </p:grpSpPr>
        <p:pic>
          <p:nvPicPr>
            <p:cNvPr id="16"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62590" y="3338017"/>
              <a:ext cx="1047528" cy="4044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86479" y="3803889"/>
              <a:ext cx="1161652" cy="403083"/>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pic>
        <p:pic>
          <p:nvPicPr>
            <p:cNvPr id="18"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712780" y="2428536"/>
              <a:ext cx="1147149" cy="356997"/>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pic>
          <p:nvPicPr>
            <p:cNvPr id="19" name="Picture 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587044" y="2924944"/>
              <a:ext cx="1360522" cy="293446"/>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pic>
          <p:nvPicPr>
            <p:cNvPr id="20" name="Picture 6"/>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690200" y="4283159"/>
              <a:ext cx="1173717" cy="404226"/>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pic>
          <p:nvPicPr>
            <p:cNvPr id="21" name="Picture 7"/>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674638" y="4796854"/>
              <a:ext cx="1204839" cy="288554"/>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pic>
          <p:nvPicPr>
            <p:cNvPr id="22" name="Picture 6"/>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703262" y="1938988"/>
              <a:ext cx="1185235" cy="379470"/>
            </a:xfrm>
            <a:prstGeom prst="rect">
              <a:avLst/>
            </a:prstGeom>
            <a:grpFill/>
            <a:ln>
              <a:noFill/>
            </a:ln>
            <a:effectLst>
              <a:prstShdw prst="shdw17">
                <a:srgbClr val="737373"/>
              </a:prstShdw>
            </a:effectLst>
            <a:extLst>
              <a:ext uri="{91240B29-F687-4F45-9708-019B960494DF}">
                <a14:hiddenLine xmlns:a14="http://schemas.microsoft.com/office/drawing/2010/main" w="9525" algn="ctr">
                  <a:solidFill>
                    <a:srgbClr val="000000"/>
                  </a:solidFill>
                  <a:miter lim="800000"/>
                  <a:headEnd/>
                  <a:tailEnd/>
                </a14:hiddenLine>
              </a:ext>
            </a:extLst>
          </p:spPr>
        </p:pic>
        <p:pic>
          <p:nvPicPr>
            <p:cNvPr id="23" name="Picture 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587044" y="1513359"/>
              <a:ext cx="1360522" cy="293446"/>
            </a:xfrm>
            <a:prstGeom prst="rect">
              <a:avLst/>
            </a:prstGeom>
            <a:grpFill/>
            <a:ln>
              <a:noFill/>
            </a:ln>
            <a:extLst>
              <a:ext uri="{91240B29-F687-4F45-9708-019B960494DF}">
                <a14:hiddenLine xmlns:a14="http://schemas.microsoft.com/office/drawing/2010/main" w="9525">
                  <a:solidFill>
                    <a:schemeClr val="tx1"/>
                  </a:solidFill>
                  <a:miter lim="800000"/>
                  <a:headEnd/>
                  <a:tailEnd/>
                </a14:hiddenLine>
              </a:ext>
            </a:extLst>
          </p:spPr>
        </p:pic>
      </p:grpSp>
      <p:sp>
        <p:nvSpPr>
          <p:cNvPr id="24" name="Text Box 6"/>
          <p:cNvSpPr txBox="1">
            <a:spLocks noChangeArrowheads="1"/>
          </p:cNvSpPr>
          <p:nvPr/>
        </p:nvSpPr>
        <p:spPr bwMode="auto">
          <a:xfrm>
            <a:off x="467545" y="4935473"/>
            <a:ext cx="7789785" cy="1192634"/>
          </a:xfrm>
          <a:prstGeom prst="rect">
            <a:avLst/>
          </a:prstGeom>
          <a:noFill/>
          <a:ln w="9525">
            <a:noFill/>
            <a:miter lim="800000"/>
            <a:headEnd/>
            <a:tailEnd/>
          </a:ln>
        </p:spPr>
        <p:txBody>
          <a:bodyPr wrap="square">
            <a:spAutoFit/>
          </a:bodyPr>
          <a:lstStyle>
            <a:defPPr>
              <a:defRPr lang="ko-KR"/>
            </a:defPPr>
            <a:lvl1pPr marL="285750" indent="-285750" fontAlgn="auto">
              <a:spcBef>
                <a:spcPts val="0"/>
              </a:spcBef>
              <a:spcAft>
                <a:spcPts val="0"/>
              </a:spcAft>
              <a:buClr>
                <a:schemeClr val="tx1">
                  <a:lumMod val="50000"/>
                  <a:lumOff val="50000"/>
                </a:schemeClr>
              </a:buClr>
              <a:buFont typeface="Arial" panose="020B0604020202020204" pitchFamily="34" charset="0"/>
              <a:buChar char="•"/>
              <a:defRPr kumimoji="0" sz="1600" b="1">
                <a:solidFill>
                  <a:srgbClr val="C00000"/>
                </a:solidFill>
                <a:latin typeface="+mj-ea"/>
                <a:ea typeface="+mj-ea"/>
                <a:cs typeface="Calibri" pitchFamily="34" charset="0"/>
              </a:defRPr>
            </a:lvl1pPr>
            <a:lvl2pPr marL="742950" lvl="1" indent="-285750" fontAlgn="auto">
              <a:spcBef>
                <a:spcPts val="0"/>
              </a:spcBef>
              <a:spcAft>
                <a:spcPts val="0"/>
              </a:spcAft>
              <a:buClr>
                <a:schemeClr val="tx1">
                  <a:lumMod val="50000"/>
                  <a:lumOff val="50000"/>
                </a:schemeClr>
              </a:buClr>
              <a:buFont typeface="Arial" panose="020B0604020202020204" pitchFamily="34" charset="0"/>
              <a:buChar char="•"/>
              <a:defRPr kumimoji="0" sz="1400">
                <a:solidFill>
                  <a:schemeClr val="tx2">
                    <a:lumMod val="75000"/>
                  </a:schemeClr>
                </a:solidFill>
                <a:latin typeface="+mj-ea"/>
                <a:ea typeface="+mj-ea"/>
                <a:cs typeface="Calibri" pitchFamily="34" charset="0"/>
              </a:defRPr>
            </a:lvl2pPr>
          </a:lstStyle>
          <a:p>
            <a:pPr marL="0" indent="0">
              <a:buNone/>
            </a:pPr>
            <a:r>
              <a:rPr lang="ko-KR" altLang="en-US" sz="1050" dirty="0" smtClean="0">
                <a:solidFill>
                  <a:schemeClr val="tx1"/>
                </a:solidFill>
              </a:rPr>
              <a:t>데이터보안인증</a:t>
            </a:r>
            <a:r>
              <a:rPr lang="en-US" altLang="ko-KR" sz="1050" dirty="0">
                <a:solidFill>
                  <a:schemeClr val="tx1"/>
                </a:solidFill>
              </a:rPr>
              <a:t>(DQC-S)</a:t>
            </a:r>
            <a:r>
              <a:rPr lang="ko-KR" altLang="en-US" sz="1050" dirty="0">
                <a:solidFill>
                  <a:schemeClr val="tx1"/>
                </a:solidFill>
              </a:rPr>
              <a:t>에 </a:t>
            </a:r>
            <a:r>
              <a:rPr lang="ko-KR" altLang="en-US" sz="1050" dirty="0" smtClean="0">
                <a:solidFill>
                  <a:schemeClr val="tx1"/>
                </a:solidFill>
              </a:rPr>
              <a:t>완벽대응</a:t>
            </a:r>
            <a:endParaRPr lang="en-US" altLang="ko-KR" sz="1050" dirty="0" smtClean="0">
              <a:solidFill>
                <a:schemeClr val="tx1"/>
              </a:solidFill>
            </a:endParaRPr>
          </a:p>
          <a:p>
            <a:r>
              <a:rPr lang="ko-KR" altLang="en-US" sz="1000" b="0" dirty="0">
                <a:solidFill>
                  <a:schemeClr val="tx1">
                    <a:lumMod val="85000"/>
                    <a:lumOff val="15000"/>
                  </a:schemeClr>
                </a:solidFill>
              </a:rPr>
              <a:t>접근통제</a:t>
            </a:r>
            <a:r>
              <a:rPr lang="en-US" altLang="ko-KR" sz="1000" b="0" dirty="0">
                <a:solidFill>
                  <a:schemeClr val="tx1">
                    <a:lumMod val="85000"/>
                    <a:lumOff val="15000"/>
                  </a:schemeClr>
                </a:solidFill>
              </a:rPr>
              <a:t>(Level 1)</a:t>
            </a:r>
            <a:r>
              <a:rPr lang="ko-KR" altLang="en-US" sz="1000" b="0" dirty="0">
                <a:solidFill>
                  <a:schemeClr val="tx1">
                    <a:lumMod val="85000"/>
                    <a:lumOff val="15000"/>
                  </a:schemeClr>
                </a:solidFill>
              </a:rPr>
              <a:t> </a:t>
            </a:r>
            <a:r>
              <a:rPr lang="en-US" altLang="ko-KR" sz="1000" b="0" dirty="0">
                <a:solidFill>
                  <a:schemeClr val="tx1">
                    <a:lumMod val="85000"/>
                    <a:lumOff val="15000"/>
                  </a:schemeClr>
                </a:solidFill>
              </a:rPr>
              <a:t>/ </a:t>
            </a:r>
            <a:r>
              <a:rPr lang="ko-KR" altLang="en-US" sz="1000" b="0" dirty="0">
                <a:solidFill>
                  <a:schemeClr val="tx1">
                    <a:lumMod val="85000"/>
                    <a:lumOff val="15000"/>
                  </a:schemeClr>
                </a:solidFill>
              </a:rPr>
              <a:t>암호화</a:t>
            </a:r>
            <a:r>
              <a:rPr lang="en-US" altLang="ko-KR" sz="1000" b="0" dirty="0">
                <a:solidFill>
                  <a:schemeClr val="tx1">
                    <a:lumMod val="85000"/>
                    <a:lumOff val="15000"/>
                  </a:schemeClr>
                </a:solidFill>
              </a:rPr>
              <a:t>(Level 2)</a:t>
            </a:r>
            <a:r>
              <a:rPr lang="ko-KR" altLang="en-US" sz="1000" b="0" dirty="0">
                <a:solidFill>
                  <a:schemeClr val="tx1">
                    <a:lumMod val="85000"/>
                    <a:lumOff val="15000"/>
                  </a:schemeClr>
                </a:solidFill>
              </a:rPr>
              <a:t> </a:t>
            </a:r>
            <a:r>
              <a:rPr lang="en-US" altLang="ko-KR" sz="1000" b="0" dirty="0">
                <a:solidFill>
                  <a:schemeClr val="tx1">
                    <a:lumMod val="85000"/>
                    <a:lumOff val="15000"/>
                  </a:schemeClr>
                </a:solidFill>
              </a:rPr>
              <a:t>/ </a:t>
            </a:r>
            <a:r>
              <a:rPr lang="ko-KR" altLang="en-US" sz="1000" b="0" dirty="0">
                <a:solidFill>
                  <a:schemeClr val="tx1">
                    <a:lumMod val="85000"/>
                    <a:lumOff val="15000"/>
                  </a:schemeClr>
                </a:solidFill>
              </a:rPr>
              <a:t>작업결재</a:t>
            </a:r>
            <a:r>
              <a:rPr lang="en-US" altLang="ko-KR" sz="1000" b="0" dirty="0">
                <a:solidFill>
                  <a:schemeClr val="tx1">
                    <a:lumMod val="85000"/>
                    <a:lumOff val="15000"/>
                  </a:schemeClr>
                </a:solidFill>
              </a:rPr>
              <a:t>(Level 3)</a:t>
            </a:r>
            <a:r>
              <a:rPr lang="ko-KR" altLang="en-US" sz="1000" b="0" dirty="0">
                <a:solidFill>
                  <a:schemeClr val="tx1">
                    <a:lumMod val="85000"/>
                    <a:lumOff val="15000"/>
                  </a:schemeClr>
                </a:solidFill>
              </a:rPr>
              <a:t> </a:t>
            </a:r>
            <a:r>
              <a:rPr lang="en-US" altLang="ko-KR" sz="1000" b="0" dirty="0">
                <a:solidFill>
                  <a:schemeClr val="tx1">
                    <a:lumMod val="85000"/>
                    <a:lumOff val="15000"/>
                  </a:schemeClr>
                </a:solidFill>
              </a:rPr>
              <a:t>/ </a:t>
            </a:r>
            <a:r>
              <a:rPr lang="ko-KR" altLang="en-US" sz="1000" b="0" dirty="0">
                <a:solidFill>
                  <a:schemeClr val="tx1">
                    <a:lumMod val="85000"/>
                    <a:lumOff val="15000"/>
                  </a:schemeClr>
                </a:solidFill>
              </a:rPr>
              <a:t>취약점 분석</a:t>
            </a:r>
            <a:r>
              <a:rPr lang="en-US" altLang="ko-KR" sz="1000" b="0" dirty="0">
                <a:solidFill>
                  <a:schemeClr val="tx1">
                    <a:lumMod val="85000"/>
                    <a:lumOff val="15000"/>
                  </a:schemeClr>
                </a:solidFill>
              </a:rPr>
              <a:t>(Level 4)</a:t>
            </a:r>
          </a:p>
          <a:p>
            <a:r>
              <a:rPr lang="ko-KR" altLang="en-US" sz="1000" b="0" dirty="0">
                <a:solidFill>
                  <a:schemeClr val="tx1">
                    <a:lumMod val="85000"/>
                    <a:lumOff val="15000"/>
                  </a:schemeClr>
                </a:solidFill>
              </a:rPr>
              <a:t>인증기관</a:t>
            </a:r>
            <a:r>
              <a:rPr lang="en-US" altLang="ko-KR" sz="1000" b="0" dirty="0">
                <a:solidFill>
                  <a:schemeClr val="tx1">
                    <a:lumMod val="85000"/>
                    <a:lumOff val="15000"/>
                  </a:schemeClr>
                </a:solidFill>
              </a:rPr>
              <a:t> : </a:t>
            </a:r>
            <a:r>
              <a:rPr lang="ko-KR" altLang="en-US" sz="1000" b="0" dirty="0">
                <a:solidFill>
                  <a:schemeClr val="tx1">
                    <a:lumMod val="85000"/>
                    <a:lumOff val="15000"/>
                  </a:schemeClr>
                </a:solidFill>
              </a:rPr>
              <a:t>한국 데이터베이스 </a:t>
            </a:r>
            <a:r>
              <a:rPr lang="ko-KR" altLang="en-US" sz="1000" b="0" dirty="0" smtClean="0">
                <a:solidFill>
                  <a:schemeClr val="tx1">
                    <a:lumMod val="85000"/>
                    <a:lumOff val="15000"/>
                  </a:schemeClr>
                </a:solidFill>
              </a:rPr>
              <a:t>진흥원</a:t>
            </a:r>
            <a:endParaRPr lang="en-US" altLang="ko-KR" sz="1050" dirty="0">
              <a:solidFill>
                <a:schemeClr val="tx1">
                  <a:lumMod val="85000"/>
                  <a:lumOff val="15000"/>
                </a:schemeClr>
              </a:solidFill>
            </a:endParaRPr>
          </a:p>
          <a:p>
            <a:pPr marL="0" indent="0">
              <a:buNone/>
            </a:pPr>
            <a:endParaRPr lang="en-US" altLang="ko-KR" sz="1050" dirty="0" smtClean="0">
              <a:solidFill>
                <a:schemeClr val="tx1"/>
              </a:solidFill>
            </a:endParaRPr>
          </a:p>
          <a:p>
            <a:pPr marL="0" indent="0">
              <a:buNone/>
            </a:pPr>
            <a:r>
              <a:rPr lang="ko-KR" altLang="en-US" sz="1050" dirty="0" smtClean="0">
                <a:solidFill>
                  <a:schemeClr val="tx1"/>
                </a:solidFill>
              </a:rPr>
              <a:t>데이터보안 </a:t>
            </a:r>
            <a:r>
              <a:rPr lang="ko-KR" altLang="en-US" sz="1050" dirty="0">
                <a:solidFill>
                  <a:schemeClr val="tx1"/>
                </a:solidFill>
              </a:rPr>
              <a:t>진단 </a:t>
            </a:r>
            <a:r>
              <a:rPr lang="ko-KR" altLang="en-US" sz="1050" dirty="0" smtClean="0">
                <a:solidFill>
                  <a:schemeClr val="tx1"/>
                </a:solidFill>
              </a:rPr>
              <a:t>컨설팅</a:t>
            </a:r>
            <a:endParaRPr lang="en-US" altLang="ko-KR" sz="1050" dirty="0" smtClean="0">
              <a:solidFill>
                <a:schemeClr val="tx1"/>
              </a:solidFill>
            </a:endParaRPr>
          </a:p>
          <a:p>
            <a:r>
              <a:rPr lang="ko-KR" altLang="en-US" sz="1000" b="0" dirty="0">
                <a:solidFill>
                  <a:schemeClr val="tx1">
                    <a:lumMod val="85000"/>
                    <a:lumOff val="15000"/>
                  </a:schemeClr>
                </a:solidFill>
              </a:rPr>
              <a:t>한국데이터베이스진흥원의 데이터 품질관리 지침</a:t>
            </a:r>
            <a:r>
              <a:rPr lang="en-US" altLang="ko-KR" sz="1000" b="0" dirty="0">
                <a:solidFill>
                  <a:schemeClr val="tx1">
                    <a:lumMod val="85000"/>
                    <a:lumOff val="15000"/>
                  </a:schemeClr>
                </a:solidFill>
              </a:rPr>
              <a:t>(Ver2.1)</a:t>
            </a:r>
            <a:r>
              <a:rPr lang="ko-KR" altLang="en-US" sz="1000" b="0" dirty="0">
                <a:solidFill>
                  <a:schemeClr val="tx1">
                    <a:lumMod val="85000"/>
                    <a:lumOff val="15000"/>
                  </a:schemeClr>
                </a:solidFill>
              </a:rPr>
              <a:t>과 데이터 품질관리 성숙모형</a:t>
            </a:r>
            <a:r>
              <a:rPr lang="en-US" altLang="ko-KR" sz="1000" b="0" dirty="0">
                <a:solidFill>
                  <a:schemeClr val="tx1">
                    <a:lumMod val="85000"/>
                    <a:lumOff val="15000"/>
                  </a:schemeClr>
                </a:solidFill>
              </a:rPr>
              <a:t>(Ver1.0)</a:t>
            </a:r>
            <a:r>
              <a:rPr lang="ko-KR" altLang="en-US" sz="1000" b="0" dirty="0">
                <a:solidFill>
                  <a:schemeClr val="tx1">
                    <a:lumMod val="85000"/>
                    <a:lumOff val="15000"/>
                  </a:schemeClr>
                </a:solidFill>
              </a:rPr>
              <a:t>을 기준으로   하여 </a:t>
            </a:r>
            <a:r>
              <a:rPr lang="en-US" altLang="ko-KR" sz="1000" b="0" dirty="0">
                <a:solidFill>
                  <a:schemeClr val="tx1">
                    <a:lumMod val="85000"/>
                    <a:lumOff val="15000"/>
                  </a:schemeClr>
                </a:solidFill>
              </a:rPr>
              <a:t>'</a:t>
            </a:r>
            <a:r>
              <a:rPr lang="ko-KR" altLang="en-US" sz="1000" b="0" dirty="0">
                <a:solidFill>
                  <a:schemeClr val="tx1">
                    <a:lumMod val="85000"/>
                    <a:lumOff val="15000"/>
                  </a:schemeClr>
                </a:solidFill>
              </a:rPr>
              <a:t>데이터베이스 품질관리 인증서</a:t>
            </a:r>
            <a:r>
              <a:rPr lang="en-US" altLang="ko-KR" sz="1000" b="0" dirty="0">
                <a:solidFill>
                  <a:schemeClr val="tx1">
                    <a:lumMod val="85000"/>
                    <a:lumOff val="15000"/>
                  </a:schemeClr>
                </a:solidFill>
              </a:rPr>
              <a:t>'</a:t>
            </a:r>
            <a:r>
              <a:rPr lang="ko-KR" altLang="en-US" sz="1000" b="0" dirty="0">
                <a:solidFill>
                  <a:schemeClr val="tx1">
                    <a:lumMod val="85000"/>
                    <a:lumOff val="15000"/>
                  </a:schemeClr>
                </a:solidFill>
              </a:rPr>
              <a:t>를 받을 수 있도록 정확하고 신속하게 컨설팅 지원</a:t>
            </a:r>
            <a:endParaRPr lang="en-US" altLang="ko-KR" sz="1000" b="0" dirty="0">
              <a:solidFill>
                <a:schemeClr val="tx1">
                  <a:lumMod val="85000"/>
                  <a:lumOff val="15000"/>
                </a:schemeClr>
              </a:solidFill>
            </a:endParaRPr>
          </a:p>
        </p:txBody>
      </p:sp>
      <p:sp>
        <p:nvSpPr>
          <p:cNvPr id="48" name="TextBox 47"/>
          <p:cNvSpPr txBox="1"/>
          <p:nvPr/>
        </p:nvSpPr>
        <p:spPr>
          <a:xfrm>
            <a:off x="309459" y="220436"/>
            <a:ext cx="3429144"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1. </a:t>
            </a:r>
            <a:r>
              <a:rPr lang="ko-KR" altLang="en-US" sz="24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제안사</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 소개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사업영역</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t>5</a:t>
            </a:fld>
            <a:endParaRPr lang="ko-KR" altLang="en-US"/>
          </a:p>
        </p:txBody>
      </p:sp>
    </p:spTree>
    <p:extLst>
      <p:ext uri="{BB962C8B-B14F-4D97-AF65-F5344CB8AC3E}">
        <p14:creationId xmlns:p14="http://schemas.microsoft.com/office/powerpoint/2010/main" val="37493306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6"/>
          <p:cNvSpPr txBox="1">
            <a:spLocks noChangeArrowheads="1"/>
          </p:cNvSpPr>
          <p:nvPr/>
        </p:nvSpPr>
        <p:spPr bwMode="auto">
          <a:xfrm>
            <a:off x="1078108" y="928011"/>
            <a:ext cx="7011987" cy="862012"/>
          </a:xfrm>
          <a:prstGeom prst="rect">
            <a:avLst/>
          </a:prstGeom>
          <a:noFill/>
          <a:ln w="9525">
            <a:noFill/>
            <a:miter lim="800000"/>
            <a:headEnd/>
            <a:tailEnd/>
          </a:ln>
        </p:spPr>
        <p:txBody>
          <a:bodyPr>
            <a:spAutoFit/>
          </a:bodyPr>
          <a:lstStyle/>
          <a:p>
            <a:pPr fontAlgn="auto">
              <a:spcBef>
                <a:spcPts val="0"/>
              </a:spcBef>
              <a:spcAft>
                <a:spcPts val="0"/>
              </a:spcAft>
              <a:defRPr/>
            </a:pPr>
            <a:r>
              <a:rPr kumimoji="0" lang="en-US" altLang="ko-KR" sz="3200" b="1" dirty="0" smtClean="0">
                <a:latin typeface="+mj-ea"/>
                <a:ea typeface="+mj-ea"/>
                <a:cs typeface="Calibri" pitchFamily="34" charset="0"/>
              </a:rPr>
              <a:t>3,000</a:t>
            </a:r>
            <a:r>
              <a:rPr kumimoji="0" lang="ko-KR" altLang="en-US" sz="3200" b="1" dirty="0" smtClean="0">
                <a:latin typeface="+mj-ea"/>
                <a:ea typeface="+mj-ea"/>
                <a:cs typeface="Calibri" pitchFamily="34" charset="0"/>
              </a:rPr>
              <a:t>개</a:t>
            </a:r>
            <a:r>
              <a:rPr kumimoji="0" lang="en-US" altLang="ko-KR" sz="3200" b="1" dirty="0" smtClean="0">
                <a:latin typeface="+mj-ea"/>
                <a:ea typeface="+mj-ea"/>
                <a:cs typeface="Calibri" pitchFamily="34" charset="0"/>
              </a:rPr>
              <a:t> </a:t>
            </a:r>
            <a:r>
              <a:rPr kumimoji="0" lang="ko-KR" altLang="en-US" sz="3200" b="1" dirty="0">
                <a:latin typeface="+mj-ea"/>
                <a:ea typeface="+mj-ea"/>
                <a:cs typeface="Calibri" pitchFamily="34" charset="0"/>
              </a:rPr>
              <a:t>고객사</a:t>
            </a:r>
            <a:r>
              <a:rPr kumimoji="0" lang="en-US" altLang="ko-KR" sz="3200" b="1" dirty="0">
                <a:latin typeface="+mj-ea"/>
                <a:ea typeface="+mj-ea"/>
                <a:cs typeface="Calibri" pitchFamily="34" charset="0"/>
              </a:rPr>
              <a:t> + </a:t>
            </a:r>
            <a:r>
              <a:rPr kumimoji="0" lang="en-US" altLang="ko-KR" sz="3200" b="1" dirty="0" smtClean="0">
                <a:latin typeface="+mj-ea"/>
                <a:ea typeface="+mj-ea"/>
                <a:cs typeface="Calibri" pitchFamily="34" charset="0"/>
              </a:rPr>
              <a:t>300,000</a:t>
            </a:r>
            <a:r>
              <a:rPr kumimoji="0" lang="ko-KR" altLang="en-US" sz="3200" b="1" dirty="0">
                <a:latin typeface="+mj-ea"/>
                <a:ea typeface="+mj-ea"/>
                <a:cs typeface="Calibri" pitchFamily="34" charset="0"/>
              </a:rPr>
              <a:t>명 사용자</a:t>
            </a:r>
            <a:endParaRPr kumimoji="0" lang="en-US" altLang="ko-KR" sz="3200" b="1" dirty="0">
              <a:latin typeface="+mj-ea"/>
              <a:ea typeface="+mj-ea"/>
              <a:cs typeface="Calibri" pitchFamily="34" charset="0"/>
            </a:endParaRPr>
          </a:p>
          <a:p>
            <a:pPr fontAlgn="auto">
              <a:spcBef>
                <a:spcPts val="0"/>
              </a:spcBef>
              <a:spcAft>
                <a:spcPts val="0"/>
              </a:spcAft>
              <a:defRPr/>
            </a:pPr>
            <a:r>
              <a:rPr kumimoji="0" lang="ko-KR" altLang="en-US" b="1" dirty="0">
                <a:solidFill>
                  <a:srgbClr val="0070C0"/>
                </a:solidFill>
                <a:latin typeface="+mj-ea"/>
                <a:ea typeface="+mj-ea"/>
                <a:cs typeface="Calibri" pitchFamily="34" charset="0"/>
              </a:rPr>
              <a:t>한국</a:t>
            </a:r>
            <a:r>
              <a:rPr kumimoji="0" lang="en-US" altLang="ko-KR" b="1" dirty="0">
                <a:solidFill>
                  <a:srgbClr val="0070C0"/>
                </a:solidFill>
                <a:latin typeface="+mj-ea"/>
                <a:ea typeface="+mj-ea"/>
                <a:cs typeface="Calibri" pitchFamily="34" charset="0"/>
              </a:rPr>
              <a:t>(40%), </a:t>
            </a:r>
            <a:r>
              <a:rPr kumimoji="0" lang="ko-KR" altLang="en-US" b="1" dirty="0">
                <a:solidFill>
                  <a:srgbClr val="0070C0"/>
                </a:solidFill>
                <a:latin typeface="+mj-ea"/>
                <a:ea typeface="+mj-ea"/>
                <a:cs typeface="Calibri" pitchFamily="34" charset="0"/>
              </a:rPr>
              <a:t>일본</a:t>
            </a:r>
            <a:r>
              <a:rPr kumimoji="0" lang="en-US" altLang="ko-KR" b="1" dirty="0">
                <a:solidFill>
                  <a:srgbClr val="0070C0"/>
                </a:solidFill>
                <a:latin typeface="+mj-ea"/>
                <a:ea typeface="+mj-ea"/>
                <a:cs typeface="Calibri" pitchFamily="34" charset="0"/>
              </a:rPr>
              <a:t>(45%), </a:t>
            </a:r>
            <a:r>
              <a:rPr kumimoji="0" lang="ko-KR" altLang="en-US" b="1" dirty="0">
                <a:solidFill>
                  <a:srgbClr val="0070C0"/>
                </a:solidFill>
                <a:latin typeface="+mj-ea"/>
                <a:ea typeface="+mj-ea"/>
                <a:cs typeface="Calibri" pitchFamily="34" charset="0"/>
              </a:rPr>
              <a:t>대만 </a:t>
            </a:r>
            <a:r>
              <a:rPr kumimoji="0" lang="en-US" altLang="ko-KR" b="1" dirty="0">
                <a:solidFill>
                  <a:srgbClr val="0070C0"/>
                </a:solidFill>
                <a:latin typeface="+mj-ea"/>
                <a:ea typeface="+mj-ea"/>
                <a:cs typeface="Calibri" pitchFamily="34" charset="0"/>
              </a:rPr>
              <a:t>(35%) </a:t>
            </a:r>
            <a:r>
              <a:rPr kumimoji="0" lang="ko-KR" altLang="en-US" b="1" dirty="0">
                <a:solidFill>
                  <a:srgbClr val="0070C0"/>
                </a:solidFill>
                <a:latin typeface="+mj-ea"/>
                <a:ea typeface="+mj-ea"/>
                <a:cs typeface="Calibri" pitchFamily="34" charset="0"/>
              </a:rPr>
              <a:t>아시아 절대적 </a:t>
            </a:r>
            <a:r>
              <a:rPr kumimoji="0" lang="en-US" altLang="ko-KR" b="1" dirty="0">
                <a:solidFill>
                  <a:srgbClr val="0070C0"/>
                </a:solidFill>
                <a:latin typeface="+mj-ea"/>
                <a:ea typeface="+mj-ea"/>
                <a:cs typeface="Calibri" pitchFamily="34" charset="0"/>
              </a:rPr>
              <a:t>DB</a:t>
            </a:r>
            <a:r>
              <a:rPr kumimoji="0" lang="ko-KR" altLang="en-US" b="1" dirty="0">
                <a:solidFill>
                  <a:srgbClr val="0070C0"/>
                </a:solidFill>
                <a:latin typeface="+mj-ea"/>
                <a:ea typeface="+mj-ea"/>
                <a:cs typeface="Calibri" pitchFamily="34" charset="0"/>
              </a:rPr>
              <a:t>보안 </a:t>
            </a:r>
            <a:r>
              <a:rPr kumimoji="0" lang="en-US" altLang="ko-KR" b="1" dirty="0">
                <a:solidFill>
                  <a:srgbClr val="0070C0"/>
                </a:solidFill>
                <a:latin typeface="+mj-ea"/>
                <a:ea typeface="+mj-ea"/>
                <a:cs typeface="Calibri" pitchFamily="34" charset="0"/>
              </a:rPr>
              <a:t>1</a:t>
            </a:r>
            <a:r>
              <a:rPr kumimoji="0" lang="ko-KR" altLang="en-US" b="1" dirty="0">
                <a:solidFill>
                  <a:srgbClr val="0070C0"/>
                </a:solidFill>
                <a:latin typeface="+mj-ea"/>
                <a:ea typeface="+mj-ea"/>
                <a:cs typeface="Calibri" pitchFamily="34" charset="0"/>
              </a:rPr>
              <a:t>위</a:t>
            </a:r>
            <a:endParaRPr kumimoji="0" lang="en-US" altLang="ko-KR" b="1" dirty="0">
              <a:solidFill>
                <a:srgbClr val="0070C0"/>
              </a:solidFill>
              <a:latin typeface="+mj-ea"/>
              <a:ea typeface="+mj-ea"/>
              <a:cs typeface="Calibri" pitchFamily="34" charset="0"/>
            </a:endParaRPr>
          </a:p>
        </p:txBody>
      </p:sp>
      <p:pic>
        <p:nvPicPr>
          <p:cNvPr id="27" name="그림 19" descr="map.png"/>
          <p:cNvPicPr>
            <a:picLocks noChangeAspect="1"/>
          </p:cNvPicPr>
          <p:nvPr/>
        </p:nvPicPr>
        <p:blipFill rotWithShape="1">
          <a:blip r:embed="rId3" cstate="email">
            <a:grayscl/>
            <a:extLst>
              <a:ext uri="{28A0092B-C50C-407E-A947-70E740481C1C}">
                <a14:useLocalDpi xmlns:a14="http://schemas.microsoft.com/office/drawing/2010/main"/>
              </a:ext>
            </a:extLst>
          </a:blip>
          <a:srcRect/>
          <a:stretch/>
        </p:blipFill>
        <p:spPr bwMode="auto">
          <a:xfrm>
            <a:off x="779251" y="2035933"/>
            <a:ext cx="3037785" cy="3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TextBox 46"/>
          <p:cNvSpPr txBox="1"/>
          <p:nvPr/>
        </p:nvSpPr>
        <p:spPr>
          <a:xfrm>
            <a:off x="309459" y="220436"/>
            <a:ext cx="3977371"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1. </a:t>
            </a:r>
            <a:r>
              <a:rPr lang="ko-KR" altLang="en-US" sz="24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제안사</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 소개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국내 외 </a:t>
            </a:r>
            <a:r>
              <a:rPr lang="ko-KR" altLang="en-US"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고객사</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8" name="타원 10"/>
          <p:cNvSpPr>
            <a:spLocks noChangeArrowheads="1"/>
          </p:cNvSpPr>
          <p:nvPr/>
        </p:nvSpPr>
        <p:spPr bwMode="auto">
          <a:xfrm>
            <a:off x="1669556" y="3768343"/>
            <a:ext cx="421791" cy="392438"/>
          </a:xfrm>
          <a:prstGeom prst="ellipse">
            <a:avLst/>
          </a:prstGeom>
          <a:solidFill>
            <a:srgbClr val="FF0000">
              <a:alpha val="40000"/>
            </a:srgbClr>
          </a:solidFill>
          <a:ln w="9525" algn="ctr">
            <a:noFill/>
            <a:round/>
            <a:headEnd/>
            <a:tailEnd/>
          </a:ln>
          <a:effectLst>
            <a:prstShdw prst="shdw17" dist="17961" dir="2700000">
              <a:srgbClr val="5C7A99"/>
            </a:prstShdw>
          </a:effectLst>
        </p:spPr>
        <p:txBody>
          <a:bodyPr wrap="square" anchor="ctr">
            <a:spAutoFit/>
          </a:bodyPr>
          <a:lstStyle/>
          <a:p>
            <a:pPr algn="ctr" fontAlgn="auto" latinLnBrk="0">
              <a:spcBef>
                <a:spcPts val="0"/>
              </a:spcBef>
              <a:spcAft>
                <a:spcPts val="0"/>
              </a:spcAft>
              <a:defRPr/>
            </a:pPr>
            <a:endParaRPr kumimoji="0" lang="ko-KR" altLang="en-US" dirty="0">
              <a:latin typeface="+mj-ea"/>
              <a:ea typeface="+mj-ea"/>
            </a:endParaRPr>
          </a:p>
        </p:txBody>
      </p:sp>
      <p:sp>
        <p:nvSpPr>
          <p:cNvPr id="9" name="타원 10"/>
          <p:cNvSpPr>
            <a:spLocks noChangeArrowheads="1"/>
          </p:cNvSpPr>
          <p:nvPr/>
        </p:nvSpPr>
        <p:spPr bwMode="auto">
          <a:xfrm>
            <a:off x="2485252" y="3522113"/>
            <a:ext cx="268715" cy="245909"/>
          </a:xfrm>
          <a:prstGeom prst="ellipse">
            <a:avLst/>
          </a:prstGeom>
          <a:solidFill>
            <a:srgbClr val="FF0000">
              <a:alpha val="40000"/>
            </a:srgbClr>
          </a:solidFill>
          <a:ln w="9525" algn="ctr">
            <a:noFill/>
            <a:round/>
            <a:headEnd/>
            <a:tailEnd/>
          </a:ln>
          <a:effectLst>
            <a:prstShdw prst="shdw17" dist="17961" dir="2700000">
              <a:srgbClr val="5C7A99"/>
            </a:prstShdw>
          </a:effectLst>
        </p:spPr>
        <p:txBody>
          <a:bodyPr wrap="square" anchor="ctr">
            <a:spAutoFit/>
          </a:bodyPr>
          <a:lstStyle/>
          <a:p>
            <a:pPr algn="ctr" fontAlgn="auto" latinLnBrk="0">
              <a:spcBef>
                <a:spcPts val="0"/>
              </a:spcBef>
              <a:spcAft>
                <a:spcPts val="0"/>
              </a:spcAft>
              <a:defRPr/>
            </a:pPr>
            <a:endParaRPr kumimoji="0" lang="ko-KR" altLang="en-US" dirty="0">
              <a:latin typeface="+mj-ea"/>
              <a:ea typeface="+mj-ea"/>
            </a:endParaRPr>
          </a:p>
        </p:txBody>
      </p:sp>
      <p:sp>
        <p:nvSpPr>
          <p:cNvPr id="10" name="타원 10"/>
          <p:cNvSpPr>
            <a:spLocks noChangeArrowheads="1"/>
          </p:cNvSpPr>
          <p:nvPr/>
        </p:nvSpPr>
        <p:spPr bwMode="auto">
          <a:xfrm>
            <a:off x="2158736" y="3480100"/>
            <a:ext cx="235321" cy="215349"/>
          </a:xfrm>
          <a:prstGeom prst="ellipse">
            <a:avLst/>
          </a:prstGeom>
          <a:solidFill>
            <a:srgbClr val="FF0000">
              <a:alpha val="40000"/>
            </a:srgbClr>
          </a:solidFill>
          <a:ln w="9525" algn="ctr">
            <a:noFill/>
            <a:round/>
            <a:headEnd/>
            <a:tailEnd/>
          </a:ln>
          <a:effectLst>
            <a:prstShdw prst="shdw17" dist="17961" dir="2700000">
              <a:srgbClr val="5C7A99"/>
            </a:prstShdw>
          </a:effectLst>
        </p:spPr>
        <p:txBody>
          <a:bodyPr wrap="square" anchor="ctr">
            <a:spAutoFit/>
          </a:bodyPr>
          <a:lstStyle/>
          <a:p>
            <a:pPr algn="ctr" fontAlgn="auto" latinLnBrk="0">
              <a:spcBef>
                <a:spcPts val="0"/>
              </a:spcBef>
              <a:spcAft>
                <a:spcPts val="0"/>
              </a:spcAft>
              <a:defRPr/>
            </a:pPr>
            <a:endParaRPr kumimoji="0" lang="ko-KR" altLang="en-US" dirty="0">
              <a:latin typeface="+mj-ea"/>
              <a:ea typeface="+mj-ea"/>
            </a:endParaRPr>
          </a:p>
        </p:txBody>
      </p:sp>
      <p:sp>
        <p:nvSpPr>
          <p:cNvPr id="18" name="TextBox 6"/>
          <p:cNvSpPr txBox="1">
            <a:spLocks noChangeArrowheads="1"/>
          </p:cNvSpPr>
          <p:nvPr/>
        </p:nvSpPr>
        <p:spPr bwMode="auto">
          <a:xfrm>
            <a:off x="3553807" y="3549548"/>
            <a:ext cx="3771291" cy="369332"/>
          </a:xfrm>
          <a:prstGeom prst="rect">
            <a:avLst/>
          </a:prstGeom>
          <a:noFill/>
          <a:ln w="9525">
            <a:noFill/>
            <a:miter lim="800000"/>
            <a:headEnd/>
            <a:tailEnd/>
          </a:ln>
        </p:spPr>
        <p:txBody>
          <a:bodyPr wrap="square">
            <a:spAutoFit/>
          </a:bodyPr>
          <a:lstStyle/>
          <a:p>
            <a:pPr algn="ctr" fontAlgn="auto">
              <a:spcBef>
                <a:spcPts val="0"/>
              </a:spcBef>
              <a:spcAft>
                <a:spcPts val="0"/>
              </a:spcAft>
              <a:defRPr/>
            </a:pPr>
            <a:r>
              <a:rPr lang="en-US" altLang="ko-KR" b="1" dirty="0" err="1" smtClean="0">
                <a:solidFill>
                  <a:srgbClr val="C00000"/>
                </a:solidFill>
                <a:effectLst>
                  <a:outerShdw blurRad="38100" dist="38100" dir="2700000" algn="tl">
                    <a:srgbClr val="000000">
                      <a:alpha val="43137"/>
                    </a:srgbClr>
                  </a:outerShdw>
                </a:effectLst>
                <a:latin typeface="+mj-ea"/>
                <a:ea typeface="+mj-ea"/>
              </a:rPr>
              <a:t>W</a:t>
            </a:r>
            <a:r>
              <a:rPr lang="en-US" altLang="ko-KR" b="1" dirty="0" err="1" smtClean="0">
                <a:solidFill>
                  <a:schemeClr val="tx2">
                    <a:lumMod val="75000"/>
                  </a:schemeClr>
                </a:solidFill>
                <a:effectLst>
                  <a:outerShdw blurRad="38100" dist="38100" dir="2700000" algn="tl">
                    <a:srgbClr val="000000">
                      <a:alpha val="43137"/>
                    </a:srgbClr>
                  </a:outerShdw>
                </a:effectLst>
                <a:latin typeface="+mj-ea"/>
                <a:ea typeface="+mj-ea"/>
              </a:rPr>
              <a:t>are</a:t>
            </a:r>
            <a:r>
              <a:rPr lang="en-US" altLang="ko-KR" b="1" dirty="0" err="1" smtClean="0">
                <a:solidFill>
                  <a:srgbClr val="C00000"/>
                </a:solidFill>
                <a:effectLst>
                  <a:outerShdw blurRad="38100" dist="38100" dir="2700000" algn="tl">
                    <a:srgbClr val="000000">
                      <a:alpha val="43137"/>
                    </a:srgbClr>
                  </a:outerShdw>
                </a:effectLst>
                <a:latin typeface="+mj-ea"/>
                <a:ea typeface="+mj-ea"/>
              </a:rPr>
              <a:t>V</a:t>
            </a:r>
            <a:r>
              <a:rPr lang="en-US" altLang="ko-KR" b="1" dirty="0" err="1" smtClean="0">
                <a:solidFill>
                  <a:schemeClr val="tx2">
                    <a:lumMod val="75000"/>
                  </a:schemeClr>
                </a:solidFill>
                <a:effectLst>
                  <a:outerShdw blurRad="38100" dist="38100" dir="2700000" algn="tl">
                    <a:srgbClr val="000000">
                      <a:alpha val="43137"/>
                    </a:srgbClr>
                  </a:outerShdw>
                </a:effectLst>
                <a:latin typeface="+mj-ea"/>
                <a:ea typeface="+mj-ea"/>
              </a:rPr>
              <a:t>alley</a:t>
            </a:r>
            <a:r>
              <a:rPr lang="en-US" altLang="ko-KR" b="1" dirty="0" smtClean="0">
                <a:solidFill>
                  <a:schemeClr val="tx2">
                    <a:lumMod val="75000"/>
                  </a:schemeClr>
                </a:solidFill>
                <a:effectLst>
                  <a:outerShdw blurRad="38100" dist="38100" dir="2700000" algn="tl">
                    <a:srgbClr val="000000">
                      <a:alpha val="43137"/>
                    </a:srgbClr>
                  </a:outerShdw>
                </a:effectLst>
                <a:latin typeface="+mj-ea"/>
                <a:ea typeface="+mj-ea"/>
              </a:rPr>
              <a:t> Japan (</a:t>
            </a:r>
            <a:r>
              <a:rPr lang="ko-KR" altLang="en-US" b="1" dirty="0" smtClean="0">
                <a:solidFill>
                  <a:schemeClr val="tx2">
                    <a:lumMod val="75000"/>
                  </a:schemeClr>
                </a:solidFill>
                <a:effectLst>
                  <a:outerShdw blurRad="38100" dist="38100" dir="2700000" algn="tl">
                    <a:srgbClr val="000000">
                      <a:alpha val="43137"/>
                    </a:srgbClr>
                  </a:outerShdw>
                </a:effectLst>
                <a:latin typeface="+mj-ea"/>
                <a:ea typeface="+mj-ea"/>
              </a:rPr>
              <a:t>일본지사 설립</a:t>
            </a:r>
            <a:r>
              <a:rPr lang="en-US" altLang="ko-KR" b="1" dirty="0" smtClean="0">
                <a:solidFill>
                  <a:schemeClr val="tx2">
                    <a:lumMod val="75000"/>
                  </a:schemeClr>
                </a:solidFill>
                <a:effectLst>
                  <a:outerShdw blurRad="38100" dist="38100" dir="2700000" algn="tl">
                    <a:srgbClr val="000000">
                      <a:alpha val="43137"/>
                    </a:srgbClr>
                  </a:outerShdw>
                </a:effectLst>
                <a:latin typeface="+mj-ea"/>
                <a:ea typeface="+mj-ea"/>
              </a:rPr>
              <a:t>)</a:t>
            </a:r>
            <a:endParaRPr kumimoji="0" lang="ko-KR" altLang="en-US" b="1" dirty="0">
              <a:solidFill>
                <a:schemeClr val="tx2">
                  <a:lumMod val="75000"/>
                </a:schemeClr>
              </a:solidFill>
              <a:effectLst>
                <a:outerShdw blurRad="38100" dist="38100" dir="2700000" algn="tl">
                  <a:srgbClr val="000000">
                    <a:alpha val="43137"/>
                  </a:srgbClr>
                </a:outerShdw>
              </a:effectLst>
              <a:latin typeface="+mj-ea"/>
              <a:ea typeface="+mj-ea"/>
            </a:endParaRPr>
          </a:p>
        </p:txBody>
      </p:sp>
      <p:cxnSp>
        <p:nvCxnSpPr>
          <p:cNvPr id="6" name="직선 연결선 5"/>
          <p:cNvCxnSpPr/>
          <p:nvPr/>
        </p:nvCxnSpPr>
        <p:spPr>
          <a:xfrm>
            <a:off x="3566820" y="3937126"/>
            <a:ext cx="3745263"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직선 연결선 21"/>
          <p:cNvCxnSpPr/>
          <p:nvPr/>
        </p:nvCxnSpPr>
        <p:spPr>
          <a:xfrm>
            <a:off x="2819601" y="3694039"/>
            <a:ext cx="749100" cy="241675"/>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9" name="TextBox 6"/>
          <p:cNvSpPr txBox="1">
            <a:spLocks noChangeArrowheads="1"/>
          </p:cNvSpPr>
          <p:nvPr/>
        </p:nvSpPr>
        <p:spPr bwMode="auto">
          <a:xfrm>
            <a:off x="2609159" y="4445166"/>
            <a:ext cx="4563262" cy="369332"/>
          </a:xfrm>
          <a:prstGeom prst="rect">
            <a:avLst/>
          </a:prstGeom>
          <a:noFill/>
          <a:ln w="9525">
            <a:noFill/>
            <a:miter lim="800000"/>
            <a:headEnd/>
            <a:tailEnd/>
          </a:ln>
        </p:spPr>
        <p:txBody>
          <a:bodyPr wrap="square">
            <a:spAutoFit/>
          </a:bodyPr>
          <a:lstStyle/>
          <a:p>
            <a:pPr algn="ctr" fontAlgn="auto">
              <a:spcBef>
                <a:spcPts val="0"/>
              </a:spcBef>
              <a:spcAft>
                <a:spcPts val="0"/>
              </a:spcAft>
              <a:defRPr/>
            </a:pPr>
            <a:r>
              <a:rPr lang="ko-KR" altLang="en-US" b="1" dirty="0" smtClean="0">
                <a:solidFill>
                  <a:schemeClr val="tx2">
                    <a:lumMod val="75000"/>
                  </a:schemeClr>
                </a:solidFill>
                <a:effectLst>
                  <a:outerShdw blurRad="38100" dist="38100" dir="2700000" algn="tl">
                    <a:srgbClr val="000000">
                      <a:alpha val="43137"/>
                    </a:srgbClr>
                  </a:outerShdw>
                </a:effectLst>
                <a:latin typeface="+mj-ea"/>
                <a:ea typeface="+mj-ea"/>
              </a:rPr>
              <a:t>중국 텐진 </a:t>
            </a:r>
            <a:r>
              <a:rPr lang="en-US" altLang="ko-KR" b="1" dirty="0" smtClean="0">
                <a:solidFill>
                  <a:schemeClr val="tx2">
                    <a:lumMod val="75000"/>
                  </a:schemeClr>
                </a:solidFill>
                <a:effectLst>
                  <a:outerShdw blurRad="38100" dist="38100" dir="2700000" algn="tl">
                    <a:srgbClr val="000000">
                      <a:alpha val="43137"/>
                    </a:srgbClr>
                  </a:outerShdw>
                </a:effectLst>
                <a:latin typeface="+mj-ea"/>
                <a:ea typeface="+mj-ea"/>
              </a:rPr>
              <a:t>(T</a:t>
            </a:r>
            <a:r>
              <a:rPr lang="ko-KR" altLang="en-US" b="1" dirty="0" smtClean="0">
                <a:solidFill>
                  <a:schemeClr val="tx2">
                    <a:lumMod val="75000"/>
                  </a:schemeClr>
                </a:solidFill>
                <a:effectLst>
                  <a:outerShdw blurRad="38100" dist="38100" dir="2700000" algn="tl">
                    <a:srgbClr val="000000">
                      <a:alpha val="43137"/>
                    </a:srgbClr>
                  </a:outerShdw>
                </a:effectLst>
                <a:latin typeface="+mj-ea"/>
                <a:ea typeface="+mj-ea"/>
              </a:rPr>
              <a:t>사</a:t>
            </a:r>
            <a:r>
              <a:rPr lang="en-US" altLang="ko-KR" b="1" dirty="0" smtClean="0">
                <a:solidFill>
                  <a:schemeClr val="tx2">
                    <a:lumMod val="75000"/>
                  </a:schemeClr>
                </a:solidFill>
                <a:effectLst>
                  <a:outerShdw blurRad="38100" dist="38100" dir="2700000" algn="tl">
                    <a:srgbClr val="000000">
                      <a:alpha val="43137"/>
                    </a:srgbClr>
                  </a:outerShdw>
                </a:effectLst>
                <a:latin typeface="+mj-ea"/>
                <a:ea typeface="+mj-ea"/>
              </a:rPr>
              <a:t>), </a:t>
            </a:r>
            <a:r>
              <a:rPr lang="ko-KR" altLang="en-US" b="1" dirty="0" smtClean="0">
                <a:solidFill>
                  <a:schemeClr val="tx2">
                    <a:lumMod val="75000"/>
                  </a:schemeClr>
                </a:solidFill>
                <a:effectLst>
                  <a:outerShdw blurRad="38100" dist="38100" dir="2700000" algn="tl">
                    <a:srgbClr val="000000">
                      <a:alpha val="43137"/>
                    </a:srgbClr>
                  </a:outerShdw>
                </a:effectLst>
                <a:latin typeface="+mj-ea"/>
                <a:ea typeface="+mj-ea"/>
              </a:rPr>
              <a:t>북경 </a:t>
            </a:r>
            <a:r>
              <a:rPr lang="en-US" altLang="ko-KR" b="1" dirty="0" smtClean="0">
                <a:solidFill>
                  <a:schemeClr val="tx2">
                    <a:lumMod val="75000"/>
                  </a:schemeClr>
                </a:solidFill>
                <a:effectLst>
                  <a:outerShdw blurRad="38100" dist="38100" dir="2700000" algn="tl">
                    <a:srgbClr val="000000">
                      <a:alpha val="43137"/>
                    </a:srgbClr>
                  </a:outerShdw>
                </a:effectLst>
                <a:latin typeface="+mj-ea"/>
                <a:ea typeface="+mj-ea"/>
              </a:rPr>
              <a:t>(J</a:t>
            </a:r>
            <a:r>
              <a:rPr lang="ko-KR" altLang="en-US" b="1" dirty="0" smtClean="0">
                <a:solidFill>
                  <a:schemeClr val="tx2">
                    <a:lumMod val="75000"/>
                  </a:schemeClr>
                </a:solidFill>
                <a:effectLst>
                  <a:outerShdw blurRad="38100" dist="38100" dir="2700000" algn="tl">
                    <a:srgbClr val="000000">
                      <a:alpha val="43137"/>
                    </a:srgbClr>
                  </a:outerShdw>
                </a:effectLst>
                <a:latin typeface="+mj-ea"/>
                <a:ea typeface="+mj-ea"/>
              </a:rPr>
              <a:t>사</a:t>
            </a:r>
            <a:r>
              <a:rPr lang="en-US" altLang="ko-KR" b="1" dirty="0" smtClean="0">
                <a:solidFill>
                  <a:schemeClr val="tx2">
                    <a:lumMod val="75000"/>
                  </a:schemeClr>
                </a:solidFill>
                <a:effectLst>
                  <a:outerShdw blurRad="38100" dist="38100" dir="2700000" algn="tl">
                    <a:srgbClr val="000000">
                      <a:alpha val="43137"/>
                    </a:srgbClr>
                  </a:outerShdw>
                </a:effectLst>
                <a:latin typeface="+mj-ea"/>
                <a:ea typeface="+mj-ea"/>
              </a:rPr>
              <a:t>) OEM </a:t>
            </a:r>
            <a:r>
              <a:rPr lang="ko-KR" altLang="en-US" b="1" dirty="0" smtClean="0">
                <a:solidFill>
                  <a:schemeClr val="tx2">
                    <a:lumMod val="75000"/>
                  </a:schemeClr>
                </a:solidFill>
                <a:effectLst>
                  <a:outerShdw blurRad="38100" dist="38100" dir="2700000" algn="tl">
                    <a:srgbClr val="000000">
                      <a:alpha val="43137"/>
                    </a:srgbClr>
                  </a:outerShdw>
                </a:effectLst>
                <a:latin typeface="+mj-ea"/>
                <a:ea typeface="+mj-ea"/>
              </a:rPr>
              <a:t>판매</a:t>
            </a:r>
            <a:endParaRPr kumimoji="0" lang="ko-KR" altLang="en-US" b="1" dirty="0">
              <a:solidFill>
                <a:schemeClr val="tx2">
                  <a:lumMod val="75000"/>
                </a:schemeClr>
              </a:solidFill>
              <a:effectLst>
                <a:outerShdw blurRad="38100" dist="38100" dir="2700000" algn="tl">
                  <a:srgbClr val="000000">
                    <a:alpha val="43137"/>
                  </a:srgbClr>
                </a:outerShdw>
              </a:effectLst>
              <a:latin typeface="+mj-ea"/>
              <a:ea typeface="+mj-ea"/>
            </a:endParaRPr>
          </a:p>
        </p:txBody>
      </p:sp>
      <p:cxnSp>
        <p:nvCxnSpPr>
          <p:cNvPr id="30" name="직선 연결선 29"/>
          <p:cNvCxnSpPr/>
          <p:nvPr/>
        </p:nvCxnSpPr>
        <p:spPr>
          <a:xfrm>
            <a:off x="2821383" y="4832744"/>
            <a:ext cx="4088701"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직선 연결선 31"/>
          <p:cNvCxnSpPr/>
          <p:nvPr/>
        </p:nvCxnSpPr>
        <p:spPr>
          <a:xfrm>
            <a:off x="2101888" y="4110562"/>
            <a:ext cx="717713" cy="730296"/>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5464961" y="3982012"/>
            <a:ext cx="1967205" cy="276999"/>
          </a:xfrm>
          <a:prstGeom prst="rect">
            <a:avLst/>
          </a:prstGeom>
          <a:noFill/>
        </p:spPr>
        <p:txBody>
          <a:bodyPr wrap="none" rtlCol="0">
            <a:spAutoFit/>
          </a:bodyPr>
          <a:lstStyle/>
          <a:p>
            <a:r>
              <a:rPr lang="en-US" altLang="ko-KR" sz="1200" b="1" dirty="0" smtClean="0">
                <a:latin typeface="+mn-ea"/>
              </a:rPr>
              <a:t>20</a:t>
            </a:r>
            <a:r>
              <a:rPr lang="ko-KR" altLang="en-US" sz="1200" b="1" dirty="0" err="1" smtClean="0">
                <a:latin typeface="+mn-ea"/>
              </a:rPr>
              <a:t>여개</a:t>
            </a:r>
            <a:r>
              <a:rPr lang="ko-KR" altLang="en-US" sz="1200" b="1" dirty="0" smtClean="0">
                <a:latin typeface="+mn-ea"/>
              </a:rPr>
              <a:t> </a:t>
            </a:r>
            <a:r>
              <a:rPr lang="ko-KR" altLang="en-US" sz="1200" b="1" dirty="0" err="1" smtClean="0">
                <a:latin typeface="+mn-ea"/>
              </a:rPr>
              <a:t>파트너사</a:t>
            </a:r>
            <a:r>
              <a:rPr lang="ko-KR" altLang="en-US" sz="1200" b="1" dirty="0" smtClean="0">
                <a:latin typeface="+mn-ea"/>
              </a:rPr>
              <a:t> </a:t>
            </a:r>
            <a:r>
              <a:rPr lang="ko-KR" altLang="en-US" sz="1200" b="1" dirty="0" err="1" smtClean="0">
                <a:latin typeface="+mn-ea"/>
              </a:rPr>
              <a:t>운영중</a:t>
            </a:r>
            <a:r>
              <a:rPr lang="ko-KR" altLang="en-US" sz="1200" b="1" dirty="0" smtClean="0">
                <a:latin typeface="+mn-ea"/>
              </a:rPr>
              <a:t>  </a:t>
            </a:r>
            <a:endParaRPr lang="ko-KR" altLang="en-US" sz="1200" b="1" dirty="0">
              <a:latin typeface="+mn-ea"/>
            </a:endParaRPr>
          </a:p>
        </p:txBody>
      </p:sp>
      <p:cxnSp>
        <p:nvCxnSpPr>
          <p:cNvPr id="39" name="직선 연결선 38"/>
          <p:cNvCxnSpPr/>
          <p:nvPr/>
        </p:nvCxnSpPr>
        <p:spPr>
          <a:xfrm>
            <a:off x="3817036" y="3012661"/>
            <a:ext cx="1436984" cy="0"/>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직선 연결선 39"/>
          <p:cNvCxnSpPr/>
          <p:nvPr/>
        </p:nvCxnSpPr>
        <p:spPr>
          <a:xfrm flipV="1">
            <a:off x="2394057" y="3012661"/>
            <a:ext cx="1422979" cy="474366"/>
          </a:xfrm>
          <a:prstGeom prst="line">
            <a:avLst/>
          </a:prstGeom>
          <a:ln w="254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8" name="TextBox 6"/>
          <p:cNvSpPr txBox="1">
            <a:spLocks noChangeArrowheads="1"/>
          </p:cNvSpPr>
          <p:nvPr/>
        </p:nvSpPr>
        <p:spPr bwMode="auto">
          <a:xfrm>
            <a:off x="3863336" y="2613113"/>
            <a:ext cx="1436984" cy="369332"/>
          </a:xfrm>
          <a:prstGeom prst="rect">
            <a:avLst/>
          </a:prstGeom>
          <a:noFill/>
          <a:ln w="9525">
            <a:noFill/>
            <a:miter lim="800000"/>
            <a:headEnd/>
            <a:tailEnd/>
          </a:ln>
        </p:spPr>
        <p:txBody>
          <a:bodyPr wrap="square">
            <a:spAutoFit/>
          </a:bodyPr>
          <a:lstStyle/>
          <a:p>
            <a:pPr algn="ctr" fontAlgn="auto">
              <a:spcBef>
                <a:spcPts val="0"/>
              </a:spcBef>
              <a:spcAft>
                <a:spcPts val="0"/>
              </a:spcAft>
              <a:defRPr/>
            </a:pPr>
            <a:r>
              <a:rPr lang="en-US" altLang="ko-KR" b="1" dirty="0" err="1" smtClean="0">
                <a:solidFill>
                  <a:srgbClr val="C00000"/>
                </a:solidFill>
                <a:effectLst>
                  <a:outerShdw blurRad="38100" dist="38100" dir="2700000" algn="tl">
                    <a:srgbClr val="000000">
                      <a:alpha val="43137"/>
                    </a:srgbClr>
                  </a:outerShdw>
                </a:effectLst>
                <a:latin typeface="+mj-ea"/>
                <a:ea typeface="+mj-ea"/>
              </a:rPr>
              <a:t>W</a:t>
            </a:r>
            <a:r>
              <a:rPr lang="en-US" altLang="ko-KR" b="1" dirty="0" err="1" smtClean="0">
                <a:solidFill>
                  <a:schemeClr val="tx2">
                    <a:lumMod val="75000"/>
                  </a:schemeClr>
                </a:solidFill>
                <a:effectLst>
                  <a:outerShdw blurRad="38100" dist="38100" dir="2700000" algn="tl">
                    <a:srgbClr val="000000">
                      <a:alpha val="43137"/>
                    </a:srgbClr>
                  </a:outerShdw>
                </a:effectLst>
                <a:latin typeface="+mj-ea"/>
                <a:ea typeface="+mj-ea"/>
              </a:rPr>
              <a:t>are</a:t>
            </a:r>
            <a:r>
              <a:rPr lang="en-US" altLang="ko-KR" b="1" dirty="0" err="1" smtClean="0">
                <a:solidFill>
                  <a:srgbClr val="C00000"/>
                </a:solidFill>
                <a:effectLst>
                  <a:outerShdw blurRad="38100" dist="38100" dir="2700000" algn="tl">
                    <a:srgbClr val="000000">
                      <a:alpha val="43137"/>
                    </a:srgbClr>
                  </a:outerShdw>
                </a:effectLst>
                <a:latin typeface="+mj-ea"/>
                <a:ea typeface="+mj-ea"/>
              </a:rPr>
              <a:t>V</a:t>
            </a:r>
            <a:r>
              <a:rPr lang="en-US" altLang="ko-KR" b="1" dirty="0" err="1" smtClean="0">
                <a:solidFill>
                  <a:schemeClr val="tx2">
                    <a:lumMod val="75000"/>
                  </a:schemeClr>
                </a:solidFill>
                <a:effectLst>
                  <a:outerShdw blurRad="38100" dist="38100" dir="2700000" algn="tl">
                    <a:srgbClr val="000000">
                      <a:alpha val="43137"/>
                    </a:srgbClr>
                  </a:outerShdw>
                </a:effectLst>
                <a:latin typeface="+mj-ea"/>
                <a:ea typeface="+mj-ea"/>
              </a:rPr>
              <a:t>alley</a:t>
            </a:r>
            <a:endParaRPr kumimoji="0" lang="ko-KR" altLang="en-US" b="1" dirty="0">
              <a:solidFill>
                <a:schemeClr val="tx2">
                  <a:lumMod val="75000"/>
                </a:schemeClr>
              </a:solidFill>
              <a:effectLst>
                <a:outerShdw blurRad="38100" dist="38100" dir="2700000" algn="tl">
                  <a:srgbClr val="000000">
                    <a:alpha val="43137"/>
                  </a:srgbClr>
                </a:outerShdw>
              </a:effectLst>
              <a:latin typeface="+mj-ea"/>
              <a:ea typeface="+mj-ea"/>
            </a:endParaRPr>
          </a:p>
        </p:txBody>
      </p:sp>
      <p:sp>
        <p:nvSpPr>
          <p:cNvPr id="3" name="슬라이드 번호 개체 틀 2"/>
          <p:cNvSpPr>
            <a:spLocks noGrp="1"/>
          </p:cNvSpPr>
          <p:nvPr>
            <p:ph type="sldNum" sz="quarter" idx="12"/>
          </p:nvPr>
        </p:nvSpPr>
        <p:spPr/>
        <p:txBody>
          <a:bodyPr/>
          <a:lstStyle/>
          <a:p>
            <a:fld id="{55DF3BF5-F5C4-49A3-8D2C-141262B023B6}" type="slidenum">
              <a:rPr lang="ko-KR" altLang="en-US" smtClean="0"/>
              <a:t>6</a:t>
            </a:fld>
            <a:endParaRPr lang="ko-KR" altLang="en-US"/>
          </a:p>
        </p:txBody>
      </p:sp>
    </p:spTree>
    <p:extLst>
      <p:ext uri="{BB962C8B-B14F-4D97-AF65-F5344CB8AC3E}">
        <p14:creationId xmlns:p14="http://schemas.microsoft.com/office/powerpoint/2010/main" val="2360869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p:cNvSpPr txBox="1"/>
          <p:nvPr/>
        </p:nvSpPr>
        <p:spPr>
          <a:xfrm>
            <a:off x="309459" y="220436"/>
            <a:ext cx="4661854"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1. </a:t>
            </a:r>
            <a:r>
              <a:rPr lang="ko-KR" altLang="en-US" sz="24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제안사</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 소개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가트너</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 주요 등재 현황</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t>7</a:t>
            </a:fld>
            <a:endParaRPr lang="ko-KR" altLang="en-US"/>
          </a:p>
        </p:txBody>
      </p:sp>
      <p:pic>
        <p:nvPicPr>
          <p:cNvPr id="9" name="그림 8" descr="가트너 1.png"/>
          <p:cNvPicPr>
            <a:picLocks noChangeAspect="1"/>
          </p:cNvPicPr>
          <p:nvPr/>
        </p:nvPicPr>
        <p:blipFill>
          <a:blip r:embed="rId3" cstate="print">
            <a:lum contrast="10000"/>
          </a:blip>
          <a:srcRect l="1174"/>
          <a:stretch>
            <a:fillRect/>
          </a:stretch>
        </p:blipFill>
        <p:spPr>
          <a:xfrm>
            <a:off x="595074" y="1015532"/>
            <a:ext cx="5813042" cy="3384375"/>
          </a:xfrm>
          <a:prstGeom prst="rect">
            <a:avLst/>
          </a:prstGeom>
          <a:ln>
            <a:noFill/>
          </a:ln>
          <a:effectLst>
            <a:outerShdw blurRad="292100" dist="139700" dir="2700000" algn="tl" rotWithShape="0">
              <a:srgbClr val="333333">
                <a:alpha val="65000"/>
              </a:srgbClr>
            </a:outerShdw>
          </a:effectLst>
        </p:spPr>
      </p:pic>
      <p:pic>
        <p:nvPicPr>
          <p:cNvPr id="10" name="그림 9"/>
          <p:cNvPicPr>
            <a:picLocks noChangeAspect="1"/>
          </p:cNvPicPr>
          <p:nvPr/>
        </p:nvPicPr>
        <p:blipFill>
          <a:blip r:embed="rId4"/>
          <a:stretch>
            <a:fillRect/>
          </a:stretch>
        </p:blipFill>
        <p:spPr>
          <a:xfrm>
            <a:off x="585442" y="1807062"/>
            <a:ext cx="5863716" cy="1066130"/>
          </a:xfrm>
          <a:prstGeom prst="rect">
            <a:avLst/>
          </a:prstGeom>
        </p:spPr>
      </p:pic>
      <p:pic>
        <p:nvPicPr>
          <p:cNvPr id="11" name="그림 10"/>
          <p:cNvPicPr>
            <a:picLocks noChangeAspect="1"/>
          </p:cNvPicPr>
          <p:nvPr/>
        </p:nvPicPr>
        <p:blipFill>
          <a:blip r:embed="rId5"/>
          <a:stretch>
            <a:fillRect/>
          </a:stretch>
        </p:blipFill>
        <p:spPr>
          <a:xfrm>
            <a:off x="605712" y="2873447"/>
            <a:ext cx="5813043" cy="925174"/>
          </a:xfrm>
          <a:prstGeom prst="rect">
            <a:avLst/>
          </a:prstGeom>
        </p:spPr>
      </p:pic>
      <p:pic>
        <p:nvPicPr>
          <p:cNvPr id="12" name="그림 11" descr="가트너2.png"/>
          <p:cNvPicPr>
            <a:picLocks noChangeAspect="1"/>
          </p:cNvPicPr>
          <p:nvPr/>
        </p:nvPicPr>
        <p:blipFill>
          <a:blip r:embed="rId6" cstate="print">
            <a:lum bright="-10000"/>
          </a:blip>
          <a:stretch>
            <a:fillRect/>
          </a:stretch>
        </p:blipFill>
        <p:spPr>
          <a:xfrm>
            <a:off x="5943654" y="1130047"/>
            <a:ext cx="2502329" cy="2668574"/>
          </a:xfrm>
          <a:prstGeom prst="rect">
            <a:avLst/>
          </a:prstGeom>
          <a:effectLst>
            <a:outerShdw blurRad="419100" dist="38100" dir="2400000" sx="102000" sy="102000" algn="tl" rotWithShape="0">
              <a:prstClr val="black">
                <a:alpha val="39000"/>
              </a:prstClr>
            </a:outerShdw>
          </a:effectLst>
          <a:scene3d>
            <a:camera prst="perspectiveLeft"/>
            <a:lightRig rig="threePt" dir="t">
              <a:rot lat="0" lon="0" rev="0"/>
            </a:lightRig>
          </a:scene3d>
          <a:sp3d prstMaterial="plastic">
            <a:bevelT w="31750"/>
            <a:bevelB w="0"/>
          </a:sp3d>
        </p:spPr>
      </p:pic>
      <p:sp>
        <p:nvSpPr>
          <p:cNvPr id="13" name="TextBox 12"/>
          <p:cNvSpPr txBox="1"/>
          <p:nvPr/>
        </p:nvSpPr>
        <p:spPr>
          <a:xfrm>
            <a:off x="605712" y="4945310"/>
            <a:ext cx="7980785" cy="1323439"/>
          </a:xfrm>
          <a:prstGeom prst="rect">
            <a:avLst/>
          </a:prstGeom>
          <a:noFill/>
        </p:spPr>
        <p:txBody>
          <a:bodyPr wrap="square" rtlCol="0">
            <a:spAutoFit/>
          </a:bodyPr>
          <a:lstStyle/>
          <a:p>
            <a:r>
              <a:rPr lang="en-US" altLang="ko-KR" sz="1000" dirty="0" smtClean="0">
                <a:latin typeface="맑은 고딕" panose="020B0503020000020004" pitchFamily="50" charset="-127"/>
                <a:ea typeface="맑은 고딕" panose="020B0503020000020004" pitchFamily="50" charset="-127"/>
              </a:rPr>
              <a:t>1.      Competitive Landscape: Database Audit and Protection, Worldwide, 2013The database audit and protection market continues to evolve, expanding beyond the database, while concepts such as big data, behavioral attack detection and comprehensive database support expand. Published: 11 October 2013 | 16 pages  Lawrence Pingree</a:t>
            </a:r>
          </a:p>
          <a:p>
            <a:r>
              <a:rPr lang="en-US" altLang="ko-KR" sz="1000" dirty="0" smtClean="0">
                <a:latin typeface="맑은 고딕" panose="020B0503020000020004" pitchFamily="50" charset="-127"/>
                <a:ea typeface="맑은 고딕" panose="020B0503020000020004" pitchFamily="50" charset="-127"/>
              </a:rPr>
              <a:t>2.      Hype Cycle for Infrastructure Protection, 2013 Published: 31 July 2013 | 58 pages Greg Young</a:t>
            </a:r>
          </a:p>
          <a:p>
            <a:r>
              <a:rPr lang="en-US" altLang="ko-KR" sz="1000" dirty="0" smtClean="0">
                <a:latin typeface="맑은 고딕" panose="020B0503020000020004" pitchFamily="50" charset="-127"/>
                <a:ea typeface="맑은 고딕" panose="020B0503020000020004" pitchFamily="50" charset="-127"/>
              </a:rPr>
              <a:t>3.      Hype Cycle for Application Security, 2013 Published: 25 July 2013 | 59 pages Joseph Feiman</a:t>
            </a:r>
          </a:p>
          <a:p>
            <a:r>
              <a:rPr lang="en-US" altLang="ko-KR" sz="1000" dirty="0" smtClean="0">
                <a:latin typeface="맑은 고딕" panose="020B0503020000020004" pitchFamily="50" charset="-127"/>
                <a:ea typeface="맑은 고딕" panose="020B0503020000020004" pitchFamily="50" charset="-127"/>
              </a:rPr>
              <a:t>4.      Hype Cycle for Data and Collaboration Security, 2013 Published: 25 July 2013 | 69 pages Jay Heiser</a:t>
            </a:r>
          </a:p>
          <a:p>
            <a:r>
              <a:rPr lang="en-US" altLang="ko-KR" sz="1000" dirty="0" smtClean="0">
                <a:latin typeface="맑은 고딕" panose="020B0503020000020004" pitchFamily="50" charset="-127"/>
                <a:ea typeface="맑은 고딕" panose="020B0503020000020004" pitchFamily="50" charset="-127"/>
              </a:rPr>
              <a:t>5.      Hype Cycle for Governance, Risk and Compliance Technologies, 2013 Published: 24 July 2013 | 85 pages John A. Wheeler</a:t>
            </a:r>
          </a:p>
          <a:p>
            <a:r>
              <a:rPr lang="en-US" altLang="ko-KR" sz="1000" dirty="0" smtClean="0">
                <a:latin typeface="맑은 고딕" panose="020B0503020000020004" pitchFamily="50" charset="-127"/>
                <a:ea typeface="맑은 고딕" panose="020B0503020000020004" pitchFamily="50" charset="-127"/>
              </a:rPr>
              <a:t> </a:t>
            </a:r>
            <a:endParaRPr lang="en-US" altLang="ko-KR" sz="1000" dirty="0">
              <a:latin typeface="맑은 고딕" panose="020B0503020000020004" pitchFamily="50" charset="-127"/>
              <a:ea typeface="맑은 고딕" panose="020B0503020000020004" pitchFamily="50" charset="-127"/>
            </a:endParaRPr>
          </a:p>
        </p:txBody>
      </p:sp>
      <p:sp>
        <p:nvSpPr>
          <p:cNvPr id="14" name="TextBox 13"/>
          <p:cNvSpPr txBox="1"/>
          <p:nvPr/>
        </p:nvSpPr>
        <p:spPr>
          <a:xfrm>
            <a:off x="3610359" y="3798621"/>
            <a:ext cx="4835624" cy="107721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ko-KR" altLang="en-US" sz="1600" b="1" dirty="0" err="1" smtClean="0">
                <a:solidFill>
                  <a:schemeClr val="bg1"/>
                </a:solidFill>
                <a:latin typeface="+mj-ea"/>
                <a:ea typeface="+mj-ea"/>
              </a:rPr>
              <a:t>가트너</a:t>
            </a:r>
            <a:r>
              <a:rPr lang="ko-KR" altLang="en-US" sz="1600" b="1" dirty="0" smtClean="0">
                <a:solidFill>
                  <a:schemeClr val="bg1"/>
                </a:solidFill>
                <a:latin typeface="+mj-ea"/>
                <a:ea typeface="+mj-ea"/>
              </a:rPr>
              <a:t> </a:t>
            </a:r>
            <a:r>
              <a:rPr lang="en-US" altLang="ko-KR" sz="1600" b="1" u="sng" dirty="0" smtClean="0">
                <a:solidFill>
                  <a:schemeClr val="bg1"/>
                </a:solidFill>
                <a:latin typeface="+mj-ea"/>
                <a:ea typeface="+mj-ea"/>
              </a:rPr>
              <a:t>2012</a:t>
            </a:r>
            <a:r>
              <a:rPr lang="ko-KR" altLang="en-US" sz="1600" b="1" u="sng" dirty="0" smtClean="0">
                <a:solidFill>
                  <a:schemeClr val="bg1"/>
                </a:solidFill>
                <a:latin typeface="+mj-ea"/>
                <a:ea typeface="+mj-ea"/>
              </a:rPr>
              <a:t>년 </a:t>
            </a:r>
            <a:r>
              <a:rPr lang="en-US" altLang="ko-KR" sz="1600" b="1" u="sng" dirty="0" smtClean="0">
                <a:solidFill>
                  <a:schemeClr val="bg1"/>
                </a:solidFill>
                <a:latin typeface="+mj-ea"/>
                <a:ea typeface="+mj-ea"/>
              </a:rPr>
              <a:t>~ 2015</a:t>
            </a:r>
            <a:r>
              <a:rPr lang="ko-KR" altLang="en-US" sz="1600" b="1" dirty="0" smtClean="0">
                <a:solidFill>
                  <a:schemeClr val="bg1"/>
                </a:solidFill>
                <a:latin typeface="+mj-ea"/>
                <a:ea typeface="+mj-ea"/>
              </a:rPr>
              <a:t>년 </a:t>
            </a:r>
            <a:r>
              <a:rPr lang="en-US" altLang="ko-KR" sz="1600" b="1" dirty="0" smtClean="0">
                <a:solidFill>
                  <a:schemeClr val="bg1"/>
                </a:solidFill>
                <a:latin typeface="+mj-ea"/>
                <a:ea typeface="+mj-ea"/>
              </a:rPr>
              <a:t>4</a:t>
            </a:r>
            <a:r>
              <a:rPr lang="ko-KR" altLang="en-US" sz="1600" b="1" dirty="0" smtClean="0">
                <a:solidFill>
                  <a:schemeClr val="bg1"/>
                </a:solidFill>
                <a:latin typeface="+mj-ea"/>
                <a:ea typeface="+mj-ea"/>
              </a:rPr>
              <a:t>년 연속 선정 </a:t>
            </a:r>
            <a:r>
              <a:rPr lang="en-US" altLang="ko-KR" sz="1600" b="1" dirty="0" smtClean="0">
                <a:solidFill>
                  <a:schemeClr val="bg1"/>
                </a:solidFill>
                <a:latin typeface="+mj-ea"/>
                <a:ea typeface="+mj-ea"/>
              </a:rPr>
              <a:t>; </a:t>
            </a:r>
            <a:endParaRPr lang="ko-KR" altLang="en-US" sz="1600" b="1" dirty="0" smtClean="0">
              <a:solidFill>
                <a:schemeClr val="bg1"/>
              </a:solidFill>
              <a:latin typeface="+mj-ea"/>
              <a:ea typeface="+mj-ea"/>
            </a:endParaRPr>
          </a:p>
          <a:p>
            <a:pPr marL="342900" indent="-342900">
              <a:buFont typeface="Wingdings" panose="05000000000000000000" pitchFamily="2" charset="2"/>
              <a:buChar char="§"/>
            </a:pPr>
            <a:r>
              <a:rPr lang="ko-KR" altLang="en-US" sz="1600" b="1" dirty="0" smtClean="0">
                <a:solidFill>
                  <a:schemeClr val="bg1"/>
                </a:solidFill>
                <a:latin typeface="+mj-ea"/>
                <a:ea typeface="+mj-ea"/>
              </a:rPr>
              <a:t>아시아 </a:t>
            </a:r>
            <a:r>
              <a:rPr lang="en-US" altLang="ko-KR" sz="1600" b="1" dirty="0" smtClean="0">
                <a:solidFill>
                  <a:schemeClr val="bg1"/>
                </a:solidFill>
                <a:latin typeface="+mj-ea"/>
                <a:ea typeface="+mj-ea"/>
              </a:rPr>
              <a:t>DB</a:t>
            </a:r>
            <a:r>
              <a:rPr lang="ko-KR" altLang="en-US" sz="1600" b="1" dirty="0" smtClean="0">
                <a:solidFill>
                  <a:schemeClr val="bg1"/>
                </a:solidFill>
                <a:latin typeface="+mj-ea"/>
                <a:ea typeface="+mj-ea"/>
              </a:rPr>
              <a:t>보안 선두 기업</a:t>
            </a:r>
          </a:p>
          <a:p>
            <a:pPr marL="342900" indent="-342900">
              <a:buFont typeface="Wingdings" panose="05000000000000000000" pitchFamily="2" charset="2"/>
              <a:buChar char="§"/>
            </a:pPr>
            <a:r>
              <a:rPr lang="ko-KR" altLang="en-US" sz="1600" b="1" dirty="0" smtClean="0">
                <a:solidFill>
                  <a:schemeClr val="bg1"/>
                </a:solidFill>
                <a:latin typeface="+mj-ea"/>
                <a:ea typeface="+mj-ea"/>
              </a:rPr>
              <a:t>전세계 </a:t>
            </a:r>
            <a:r>
              <a:rPr lang="en-US" altLang="ko-KR" sz="1600" b="1" dirty="0" smtClean="0">
                <a:solidFill>
                  <a:schemeClr val="bg1"/>
                </a:solidFill>
                <a:latin typeface="+mj-ea"/>
                <a:ea typeface="+mj-ea"/>
              </a:rPr>
              <a:t>7</a:t>
            </a:r>
            <a:r>
              <a:rPr lang="ko-KR" altLang="en-US" sz="1600" b="1" dirty="0" smtClean="0">
                <a:solidFill>
                  <a:schemeClr val="bg1"/>
                </a:solidFill>
                <a:latin typeface="+mj-ea"/>
                <a:ea typeface="+mj-ea"/>
              </a:rPr>
              <a:t>개 주요 </a:t>
            </a:r>
            <a:r>
              <a:rPr lang="en-US" altLang="ko-KR" sz="1600" b="1" dirty="0" smtClean="0">
                <a:solidFill>
                  <a:schemeClr val="bg1"/>
                </a:solidFill>
                <a:latin typeface="+mj-ea"/>
                <a:ea typeface="+mj-ea"/>
              </a:rPr>
              <a:t>DB</a:t>
            </a:r>
            <a:r>
              <a:rPr lang="ko-KR" altLang="en-US" sz="1600" b="1" dirty="0" smtClean="0">
                <a:solidFill>
                  <a:schemeClr val="bg1"/>
                </a:solidFill>
                <a:latin typeface="+mj-ea"/>
                <a:ea typeface="+mj-ea"/>
              </a:rPr>
              <a:t>보안 벤더 중 하나</a:t>
            </a:r>
            <a:endParaRPr lang="en-US" altLang="ko-KR" sz="1600" b="1" dirty="0" smtClean="0">
              <a:solidFill>
                <a:schemeClr val="bg1"/>
              </a:solidFill>
              <a:latin typeface="+mj-ea"/>
              <a:ea typeface="+mj-ea"/>
            </a:endParaRPr>
          </a:p>
          <a:p>
            <a:pPr marL="342900" indent="-342900">
              <a:buFont typeface="Wingdings" panose="05000000000000000000" pitchFamily="2" charset="2"/>
              <a:buChar char="§"/>
            </a:pPr>
            <a:r>
              <a:rPr lang="en-US" altLang="ko-KR" sz="1600" b="1" dirty="0" smtClean="0">
                <a:solidFill>
                  <a:schemeClr val="bg1"/>
                </a:solidFill>
                <a:latin typeface="+mj-ea"/>
                <a:ea typeface="+mj-ea"/>
              </a:rPr>
              <a:t>DB</a:t>
            </a:r>
            <a:r>
              <a:rPr lang="ko-KR" altLang="en-US" sz="1600" b="1" dirty="0" smtClean="0">
                <a:solidFill>
                  <a:schemeClr val="bg1"/>
                </a:solidFill>
                <a:latin typeface="+mj-ea"/>
                <a:ea typeface="+mj-ea"/>
              </a:rPr>
              <a:t>보안 모든 </a:t>
            </a:r>
            <a:r>
              <a:rPr lang="en-US" altLang="ko-KR" sz="1600" b="1" dirty="0" smtClean="0">
                <a:solidFill>
                  <a:schemeClr val="bg1"/>
                </a:solidFill>
                <a:latin typeface="+mj-ea"/>
                <a:ea typeface="+mj-ea"/>
              </a:rPr>
              <a:t>Portfolio </a:t>
            </a:r>
            <a:r>
              <a:rPr lang="ko-KR" altLang="en-US" sz="1600" b="1" dirty="0" smtClean="0">
                <a:solidFill>
                  <a:schemeClr val="bg1"/>
                </a:solidFill>
                <a:latin typeface="+mj-ea"/>
                <a:ea typeface="+mj-ea"/>
              </a:rPr>
              <a:t>제공</a:t>
            </a:r>
          </a:p>
        </p:txBody>
      </p:sp>
    </p:spTree>
    <p:extLst>
      <p:ext uri="{BB962C8B-B14F-4D97-AF65-F5344CB8AC3E}">
        <p14:creationId xmlns:p14="http://schemas.microsoft.com/office/powerpoint/2010/main" val="21763822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0" y="2768392"/>
            <a:ext cx="2105681" cy="3392486"/>
          </a:xfrm>
          <a:prstGeom prst="rect">
            <a:avLst/>
          </a:prstGeom>
          <a:noFill/>
          <a:ln w="9525">
            <a:noFill/>
            <a:miter lim="800000"/>
            <a:headEnd/>
            <a:tailEnd/>
          </a:ln>
        </p:spPr>
      </p:pic>
      <p:cxnSp>
        <p:nvCxnSpPr>
          <p:cNvPr id="14" name="직선 연결선 13"/>
          <p:cNvCxnSpPr/>
          <p:nvPr/>
        </p:nvCxnSpPr>
        <p:spPr bwMode="auto">
          <a:xfrm flipH="1">
            <a:off x="4468982" y="1845808"/>
            <a:ext cx="2017092" cy="135612"/>
          </a:xfrm>
          <a:prstGeom prst="line">
            <a:avLst/>
          </a:prstGeom>
          <a:solidFill>
            <a:srgbClr val="87C9DD"/>
          </a:solidFill>
          <a:ln w="3175">
            <a:noFill/>
          </a:ln>
          <a:effectLst/>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247138" y="725206"/>
            <a:ext cx="8603213" cy="0"/>
          </a:xfrm>
          <a:prstGeom prst="line">
            <a:avLst/>
          </a:prstGeom>
          <a:ln w="25400">
            <a:solidFill>
              <a:srgbClr val="CC99FF"/>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235987" y="6157210"/>
            <a:ext cx="8672026" cy="0"/>
          </a:xfrm>
          <a:prstGeom prst="line">
            <a:avLst/>
          </a:prstGeom>
          <a:ln w="25400">
            <a:solidFill>
              <a:srgbClr val="CCCCFF"/>
            </a:solidFill>
          </a:ln>
        </p:spPr>
        <p:style>
          <a:lnRef idx="1">
            <a:schemeClr val="accent1"/>
          </a:lnRef>
          <a:fillRef idx="0">
            <a:schemeClr val="accent1"/>
          </a:fillRef>
          <a:effectRef idx="0">
            <a:schemeClr val="accent1"/>
          </a:effectRef>
          <a:fontRef idx="minor">
            <a:schemeClr val="tx1"/>
          </a:fontRef>
        </p:style>
      </p:cxnSp>
      <p:sp>
        <p:nvSpPr>
          <p:cNvPr id="21" name="직사각형 20"/>
          <p:cNvSpPr/>
          <p:nvPr/>
        </p:nvSpPr>
        <p:spPr>
          <a:xfrm>
            <a:off x="3497025" y="2848914"/>
            <a:ext cx="2149949" cy="646331"/>
          </a:xfrm>
          <a:prstGeom prst="rect">
            <a:avLst/>
          </a:prstGeom>
          <a:noFill/>
        </p:spPr>
        <p:txBody>
          <a:bodyPr wrap="none">
            <a:spAutoFit/>
          </a:bodyPr>
          <a:lstStyle/>
          <a:p>
            <a:pPr algn="ctr">
              <a:defRPr/>
            </a:pPr>
            <a:r>
              <a:rPr lang="ko-KR" altLang="en-US" sz="3600" b="1" dirty="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rPr>
              <a:t>제품 </a:t>
            </a:r>
            <a:r>
              <a:rPr lang="ko-KR" altLang="en-US" sz="3600" b="1" dirty="0" smtClean="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rPr>
              <a:t>구성</a:t>
            </a:r>
            <a:endParaRPr lang="ko-KR" altLang="en-US" sz="3600" b="1" dirty="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endParaRPr>
          </a:p>
        </p:txBody>
      </p:sp>
      <p:sp>
        <p:nvSpPr>
          <p:cNvPr id="25" name="직사각형 24"/>
          <p:cNvSpPr/>
          <p:nvPr/>
        </p:nvSpPr>
        <p:spPr>
          <a:xfrm>
            <a:off x="252353" y="828998"/>
            <a:ext cx="8589866" cy="967382"/>
          </a:xfrm>
          <a:prstGeom prst="rect">
            <a:avLst/>
          </a:prstGeom>
          <a:gradFill>
            <a:gsLst>
              <a:gs pos="0">
                <a:schemeClr val="bg2"/>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pPr/>
              <a:t>8</a:t>
            </a:fld>
            <a:endParaRPr lang="ko-KR" altLang="en-US" dirty="0"/>
          </a:p>
        </p:txBody>
      </p:sp>
    </p:spTree>
    <p:extLst>
      <p:ext uri="{BB962C8B-B14F-4D97-AF65-F5344CB8AC3E}">
        <p14:creationId xmlns:p14="http://schemas.microsoft.com/office/powerpoint/2010/main" val="23359758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그룹 227"/>
          <p:cNvGrpSpPr>
            <a:grpSpLocks/>
          </p:cNvGrpSpPr>
          <p:nvPr/>
        </p:nvGrpSpPr>
        <p:grpSpPr bwMode="auto">
          <a:xfrm>
            <a:off x="482249" y="1089435"/>
            <a:ext cx="8226031" cy="3524066"/>
            <a:chOff x="647700" y="8477253"/>
            <a:chExt cx="6261140" cy="2704266"/>
          </a:xfrm>
        </p:grpSpPr>
        <p:grpSp>
          <p:nvGrpSpPr>
            <p:cNvPr id="51" name="그룹 199"/>
            <p:cNvGrpSpPr>
              <a:grpSpLocks/>
            </p:cNvGrpSpPr>
            <p:nvPr/>
          </p:nvGrpSpPr>
          <p:grpSpPr bwMode="auto">
            <a:xfrm>
              <a:off x="647700" y="8477253"/>
              <a:ext cx="1990738" cy="2704264"/>
              <a:chOff x="647700" y="5562728"/>
              <a:chExt cx="2481028" cy="2704069"/>
            </a:xfrm>
          </p:grpSpPr>
          <p:sp>
            <p:nvSpPr>
              <p:cNvPr id="70" name="모서리가 둥근 직사각형 69"/>
              <p:cNvSpPr/>
              <p:nvPr/>
            </p:nvSpPr>
            <p:spPr bwMode="auto">
              <a:xfrm>
                <a:off x="647700" y="5788136"/>
                <a:ext cx="2481028" cy="2478661"/>
              </a:xfrm>
              <a:prstGeom prst="roundRect">
                <a:avLst>
                  <a:gd name="adj" fmla="val 1290"/>
                </a:avLst>
              </a:prstGeom>
              <a:solidFill>
                <a:srgbClr val="FFFFFF"/>
              </a:solidFill>
              <a:ln w="9525">
                <a:solidFill>
                  <a:schemeClr val="bg1">
                    <a:lumMod val="75000"/>
                  </a:schemeClr>
                </a:solidFill>
              </a:ln>
              <a:effectLst>
                <a:outerShdw blurRad="50800" dir="10800000" algn="r" rotWithShape="0">
                  <a:schemeClr val="tx1">
                    <a:lumMod val="85000"/>
                    <a:lumOff val="15000"/>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03998" indent="-103998" algn="ctr" defTabSz="1067672">
                  <a:lnSpc>
                    <a:spcPct val="90000"/>
                  </a:lnSpc>
                  <a:buSzPct val="140000"/>
                  <a:defRPr/>
                </a:pPr>
                <a:endParaRPr lang="ko-KR" altLang="en-US" sz="1400" b="1" dirty="0">
                  <a:solidFill>
                    <a:prstClr val="white"/>
                  </a:solidFill>
                  <a:latin typeface="맑은 고딕" panose="020B0503020000020004" pitchFamily="50" charset="-127"/>
                  <a:ea typeface="맑은 고딕" panose="020B0503020000020004" pitchFamily="50" charset="-127"/>
                </a:endParaRPr>
              </a:p>
            </p:txBody>
          </p:sp>
          <p:grpSp>
            <p:nvGrpSpPr>
              <p:cNvPr id="71" name="그룹 74"/>
              <p:cNvGrpSpPr>
                <a:grpSpLocks/>
              </p:cNvGrpSpPr>
              <p:nvPr/>
            </p:nvGrpSpPr>
            <p:grpSpPr bwMode="auto">
              <a:xfrm>
                <a:off x="715219" y="5562728"/>
                <a:ext cx="2346225" cy="393671"/>
                <a:chOff x="455703" y="7664735"/>
                <a:chExt cx="1778526" cy="393787"/>
              </a:xfrm>
            </p:grpSpPr>
            <p:sp>
              <p:nvSpPr>
                <p:cNvPr id="73" name="Rectangle 1680"/>
                <p:cNvSpPr>
                  <a:spLocks noChangeArrowheads="1"/>
                </p:cNvSpPr>
                <p:nvPr/>
              </p:nvSpPr>
              <p:spPr bwMode="auto">
                <a:xfrm rot="5400000" flipH="1">
                  <a:off x="1290977" y="7145255"/>
                  <a:ext cx="104798" cy="1721736"/>
                </a:xfrm>
                <a:prstGeom prst="rect">
                  <a:avLst/>
                </a:prstGeom>
                <a:gradFill rotWithShape="0">
                  <a:gsLst>
                    <a:gs pos="0">
                      <a:schemeClr val="bg1">
                        <a:lumMod val="85000"/>
                      </a:schemeClr>
                    </a:gs>
                    <a:gs pos="100000">
                      <a:schemeClr val="bg1">
                        <a:alpha val="0"/>
                      </a:schemeClr>
                    </a:gs>
                  </a:gsLst>
                  <a:lin ang="5400000" scaled="1"/>
                </a:gradFill>
                <a:ln w="9525" algn="ctr">
                  <a:noFill/>
                  <a:miter lim="800000"/>
                  <a:headEnd/>
                  <a:tailEnd/>
                </a:ln>
              </p:spPr>
              <p:txBody>
                <a:bodyPr rot="10800000" vert="eaVert" wrap="none" anchor="ctr"/>
                <a:lstStyle/>
                <a:p>
                  <a:pPr algn="ctr">
                    <a:defRPr/>
                  </a:pPr>
                  <a:endParaRPr lang="ko-KR" altLang="en-US" sz="1400" b="1">
                    <a:solidFill>
                      <a:srgbClr val="000000"/>
                    </a:solidFill>
                    <a:latin typeface="맑은 고딕" panose="020B0503020000020004" pitchFamily="50" charset="-127"/>
                    <a:ea typeface="맑은 고딕" panose="020B0503020000020004" pitchFamily="50" charset="-127"/>
                  </a:endParaRPr>
                </a:p>
              </p:txBody>
            </p:sp>
            <p:sp>
              <p:nvSpPr>
                <p:cNvPr id="74" name="AutoShape 1682"/>
                <p:cNvSpPr>
                  <a:spLocks noChangeArrowheads="1"/>
                </p:cNvSpPr>
                <p:nvPr/>
              </p:nvSpPr>
              <p:spPr bwMode="auto">
                <a:xfrm>
                  <a:off x="455703" y="7664735"/>
                  <a:ext cx="1778526" cy="298539"/>
                </a:xfrm>
                <a:prstGeom prst="roundRect">
                  <a:avLst>
                    <a:gd name="adj" fmla="val 15550"/>
                  </a:avLst>
                </a:prstGeom>
                <a:solidFill>
                  <a:srgbClr val="5DA9DD"/>
                </a:solidFill>
                <a:ln w="12700" algn="ctr">
                  <a:noFill/>
                  <a:miter lim="800000"/>
                  <a:headEnd/>
                  <a:tailEnd/>
                </a:ln>
                <a:effectLst>
                  <a:innerShdw dist="12700" dir="5400000">
                    <a:srgbClr val="BABABA"/>
                  </a:innerShdw>
                </a:effectLst>
              </p:spPr>
              <p:txBody>
                <a:bodyPr lIns="36000" tIns="36000" rIns="36000" bIns="36000" anchor="ctr"/>
                <a:lstStyle/>
                <a:p>
                  <a:pPr marL="347743" indent="-347743" algn="ctr" defTabSz="1067603">
                    <a:lnSpc>
                      <a:spcPct val="110000"/>
                    </a:lnSpc>
                    <a:buClr>
                      <a:srgbClr val="0000FF"/>
                    </a:buClr>
                    <a:buSzPct val="140000"/>
                    <a:tabLst>
                      <a:tab pos="5781625" algn="l"/>
                    </a:tabLst>
                    <a:defRPr/>
                  </a:pPr>
                  <a:endParaRPr lang="ko-KR" altLang="en-US" sz="1400" b="1" dirty="0" err="1">
                    <a:solidFill>
                      <a:schemeClr val="tx1">
                        <a:lumMod val="85000"/>
                        <a:lumOff val="15000"/>
                      </a:schemeClr>
                    </a:solidFill>
                    <a:latin typeface="맑은 고딕" panose="020B0503020000020004" pitchFamily="50" charset="-127"/>
                    <a:ea typeface="맑은 고딕" panose="020B0503020000020004" pitchFamily="50" charset="-127"/>
                    <a:cs typeface="Arial" pitchFamily="34" charset="0"/>
                    <a:sym typeface="Monotype Sorts" pitchFamily="2" charset="2"/>
                  </a:endParaRPr>
                </a:p>
              </p:txBody>
            </p:sp>
            <p:sp>
              <p:nvSpPr>
                <p:cNvPr id="75" name="Rectangle 549"/>
                <p:cNvSpPr>
                  <a:spLocks noChangeArrowheads="1"/>
                </p:cNvSpPr>
                <p:nvPr/>
              </p:nvSpPr>
              <p:spPr bwMode="auto">
                <a:xfrm>
                  <a:off x="597992" y="7725428"/>
                  <a:ext cx="1489271" cy="181898"/>
                </a:xfrm>
                <a:prstGeom prst="rect">
                  <a:avLst/>
                </a:prstGeom>
                <a:noFill/>
                <a:ln w="9525">
                  <a:noFill/>
                  <a:miter lim="800000"/>
                  <a:headEnd/>
                  <a:tailEnd/>
                </a:ln>
              </p:spPr>
              <p:txBody>
                <a:bodyPr lIns="0" tIns="0" rIns="0" bIns="0" anchor="ctr">
                  <a:spAutoFit/>
                </a:bodyPr>
                <a:lstStyle/>
                <a:p>
                  <a:pPr marL="347743" indent="-347743" algn="ctr" defTabSz="1067603">
                    <a:lnSpc>
                      <a:spcPct val="110000"/>
                    </a:lnSpc>
                    <a:buSzPct val="140000"/>
                    <a:tabLst>
                      <a:tab pos="5781625" algn="l"/>
                    </a:tabLst>
                    <a:defRPr/>
                  </a:pPr>
                  <a:r>
                    <a:rPr lang="en-US" altLang="ko-KR" sz="1400" b="1" dirty="0" smtClean="0">
                      <a:solidFill>
                        <a:srgbClr val="FFFFFF"/>
                      </a:solidFill>
                      <a:latin typeface="맑은 고딕" panose="020B0503020000020004" pitchFamily="50" charset="-127"/>
                      <a:ea typeface="맑은 고딕" panose="020B0503020000020004" pitchFamily="50" charset="-127"/>
                      <a:sym typeface="Monotype Sorts"/>
                    </a:rPr>
                    <a:t>DB</a:t>
                  </a:r>
                  <a:r>
                    <a:rPr lang="ko-KR" altLang="en-US" sz="1400" b="1" dirty="0" smtClean="0">
                      <a:solidFill>
                        <a:srgbClr val="FFFFFF"/>
                      </a:solidFill>
                      <a:latin typeface="맑은 고딕" panose="020B0503020000020004" pitchFamily="50" charset="-127"/>
                      <a:ea typeface="맑은 고딕" panose="020B0503020000020004" pitchFamily="50" charset="-127"/>
                      <a:sym typeface="Monotype Sorts"/>
                    </a:rPr>
                    <a:t>접근제어 서버</a:t>
                  </a:r>
                  <a:endParaRPr kumimoji="0" lang="ko-KR" altLang="en-US" sz="1400" b="1" dirty="0">
                    <a:solidFill>
                      <a:srgbClr val="FFFFFF"/>
                    </a:solidFill>
                    <a:latin typeface="맑은 고딕" panose="020B0503020000020004" pitchFamily="50" charset="-127"/>
                    <a:ea typeface="맑은 고딕" panose="020B0503020000020004" pitchFamily="50" charset="-127"/>
                    <a:sym typeface="Monotype Sorts"/>
                  </a:endParaRPr>
                </a:p>
              </p:txBody>
            </p:sp>
          </p:grpSp>
        </p:grpSp>
        <p:grpSp>
          <p:nvGrpSpPr>
            <p:cNvPr id="54" name="그룹 199"/>
            <p:cNvGrpSpPr>
              <a:grpSpLocks/>
            </p:cNvGrpSpPr>
            <p:nvPr/>
          </p:nvGrpSpPr>
          <p:grpSpPr bwMode="auto">
            <a:xfrm>
              <a:off x="2782902" y="8477253"/>
              <a:ext cx="1990738" cy="2704265"/>
              <a:chOff x="647818" y="5562728"/>
              <a:chExt cx="2481028" cy="2704070"/>
            </a:xfrm>
          </p:grpSpPr>
          <p:sp>
            <p:nvSpPr>
              <p:cNvPr id="64" name="모서리가 둥근 직사각형 63"/>
              <p:cNvSpPr/>
              <p:nvPr/>
            </p:nvSpPr>
            <p:spPr bwMode="auto">
              <a:xfrm>
                <a:off x="647818" y="5788137"/>
                <a:ext cx="2481028" cy="2478661"/>
              </a:xfrm>
              <a:prstGeom prst="roundRect">
                <a:avLst>
                  <a:gd name="adj" fmla="val 1290"/>
                </a:avLst>
              </a:prstGeom>
              <a:solidFill>
                <a:srgbClr val="FFFFFF"/>
              </a:solidFill>
              <a:ln w="9525">
                <a:solidFill>
                  <a:schemeClr val="bg1">
                    <a:lumMod val="75000"/>
                  </a:schemeClr>
                </a:solidFill>
              </a:ln>
              <a:effectLst>
                <a:outerShdw blurRad="50800" dir="10800000" algn="r" rotWithShape="0">
                  <a:schemeClr val="tx1">
                    <a:lumMod val="85000"/>
                    <a:lumOff val="15000"/>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03998" indent="-103998" algn="ctr" defTabSz="1067672">
                  <a:lnSpc>
                    <a:spcPct val="90000"/>
                  </a:lnSpc>
                  <a:buSzPct val="140000"/>
                  <a:defRPr/>
                </a:pPr>
                <a:endParaRPr lang="ko-KR" altLang="en-US" sz="1400" b="1" dirty="0">
                  <a:solidFill>
                    <a:prstClr val="white"/>
                  </a:solidFill>
                  <a:latin typeface="맑은 고딕" panose="020B0503020000020004" pitchFamily="50" charset="-127"/>
                  <a:ea typeface="맑은 고딕" panose="020B0503020000020004" pitchFamily="50" charset="-127"/>
                </a:endParaRPr>
              </a:p>
            </p:txBody>
          </p:sp>
          <p:grpSp>
            <p:nvGrpSpPr>
              <p:cNvPr id="65" name="그룹 74"/>
              <p:cNvGrpSpPr>
                <a:grpSpLocks/>
              </p:cNvGrpSpPr>
              <p:nvPr/>
            </p:nvGrpSpPr>
            <p:grpSpPr bwMode="auto">
              <a:xfrm>
                <a:off x="715219" y="5562728"/>
                <a:ext cx="2346225" cy="393671"/>
                <a:chOff x="455703" y="7664735"/>
                <a:chExt cx="1778526" cy="393787"/>
              </a:xfrm>
            </p:grpSpPr>
            <p:sp>
              <p:nvSpPr>
                <p:cNvPr id="67" name="Rectangle 1680"/>
                <p:cNvSpPr>
                  <a:spLocks noChangeArrowheads="1"/>
                </p:cNvSpPr>
                <p:nvPr/>
              </p:nvSpPr>
              <p:spPr bwMode="auto">
                <a:xfrm rot="5400000" flipH="1">
                  <a:off x="1291067" y="7145255"/>
                  <a:ext cx="104798" cy="1721736"/>
                </a:xfrm>
                <a:prstGeom prst="rect">
                  <a:avLst/>
                </a:prstGeom>
                <a:gradFill rotWithShape="0">
                  <a:gsLst>
                    <a:gs pos="0">
                      <a:schemeClr val="bg1">
                        <a:lumMod val="85000"/>
                      </a:schemeClr>
                    </a:gs>
                    <a:gs pos="100000">
                      <a:schemeClr val="bg1">
                        <a:alpha val="0"/>
                      </a:schemeClr>
                    </a:gs>
                  </a:gsLst>
                  <a:lin ang="5400000" scaled="1"/>
                </a:gradFill>
                <a:ln w="9525" algn="ctr">
                  <a:noFill/>
                  <a:miter lim="800000"/>
                  <a:headEnd/>
                  <a:tailEnd/>
                </a:ln>
              </p:spPr>
              <p:txBody>
                <a:bodyPr rot="10800000" vert="eaVert" wrap="none" anchor="ctr"/>
                <a:lstStyle/>
                <a:p>
                  <a:pPr algn="ctr">
                    <a:defRPr/>
                  </a:pPr>
                  <a:endParaRPr lang="ko-KR" altLang="en-US" sz="1400" b="1">
                    <a:solidFill>
                      <a:srgbClr val="000000"/>
                    </a:solidFill>
                    <a:latin typeface="맑은 고딕" panose="020B0503020000020004" pitchFamily="50" charset="-127"/>
                    <a:ea typeface="맑은 고딕" panose="020B0503020000020004" pitchFamily="50" charset="-127"/>
                  </a:endParaRPr>
                </a:p>
              </p:txBody>
            </p:sp>
            <p:sp>
              <p:nvSpPr>
                <p:cNvPr id="68" name="AutoShape 1682"/>
                <p:cNvSpPr>
                  <a:spLocks noChangeArrowheads="1"/>
                </p:cNvSpPr>
                <p:nvPr/>
              </p:nvSpPr>
              <p:spPr bwMode="auto">
                <a:xfrm>
                  <a:off x="455703" y="7664735"/>
                  <a:ext cx="1778526" cy="298539"/>
                </a:xfrm>
                <a:prstGeom prst="roundRect">
                  <a:avLst>
                    <a:gd name="adj" fmla="val 15550"/>
                  </a:avLst>
                </a:prstGeom>
                <a:solidFill>
                  <a:srgbClr val="ADCDEC"/>
                </a:solidFill>
                <a:ln w="12700" algn="ctr">
                  <a:noFill/>
                  <a:miter lim="800000"/>
                  <a:headEnd/>
                  <a:tailEnd/>
                </a:ln>
                <a:effectLst>
                  <a:innerShdw dist="12700" dir="5400000">
                    <a:srgbClr val="BABABA"/>
                  </a:innerShdw>
                </a:effectLst>
              </p:spPr>
              <p:txBody>
                <a:bodyPr lIns="36000" tIns="36000" rIns="36000" bIns="36000" anchor="ctr"/>
                <a:lstStyle/>
                <a:p>
                  <a:pPr marL="347743" indent="-347743" algn="ctr" defTabSz="1067603">
                    <a:lnSpc>
                      <a:spcPct val="110000"/>
                    </a:lnSpc>
                    <a:buClr>
                      <a:srgbClr val="0000FF"/>
                    </a:buClr>
                    <a:buSzPct val="140000"/>
                    <a:tabLst>
                      <a:tab pos="5781625" algn="l"/>
                    </a:tabLst>
                    <a:defRPr/>
                  </a:pPr>
                  <a:endParaRPr lang="ko-KR" altLang="en-US" sz="1400" b="1" dirty="0" err="1">
                    <a:solidFill>
                      <a:schemeClr val="tx1">
                        <a:lumMod val="85000"/>
                        <a:lumOff val="15000"/>
                      </a:schemeClr>
                    </a:solidFill>
                    <a:latin typeface="맑은 고딕" panose="020B0503020000020004" pitchFamily="50" charset="-127"/>
                    <a:ea typeface="맑은 고딕" panose="020B0503020000020004" pitchFamily="50" charset="-127"/>
                    <a:cs typeface="Arial" pitchFamily="34" charset="0"/>
                    <a:sym typeface="Monotype Sorts" pitchFamily="2" charset="2"/>
                  </a:endParaRPr>
                </a:p>
              </p:txBody>
            </p:sp>
            <p:sp>
              <p:nvSpPr>
                <p:cNvPr id="69" name="Rectangle 549"/>
                <p:cNvSpPr>
                  <a:spLocks noChangeArrowheads="1"/>
                </p:cNvSpPr>
                <p:nvPr/>
              </p:nvSpPr>
              <p:spPr bwMode="auto">
                <a:xfrm>
                  <a:off x="598081" y="7725428"/>
                  <a:ext cx="1489272" cy="181898"/>
                </a:xfrm>
                <a:prstGeom prst="rect">
                  <a:avLst/>
                </a:prstGeom>
                <a:noFill/>
                <a:ln w="9525">
                  <a:noFill/>
                  <a:miter lim="800000"/>
                  <a:headEnd/>
                  <a:tailEnd/>
                </a:ln>
              </p:spPr>
              <p:txBody>
                <a:bodyPr lIns="0" tIns="0" rIns="0" bIns="0" anchor="ctr">
                  <a:spAutoFit/>
                </a:bodyPr>
                <a:lstStyle/>
                <a:p>
                  <a:pPr marL="347743" indent="-347743" algn="ctr" defTabSz="1067603">
                    <a:lnSpc>
                      <a:spcPct val="110000"/>
                    </a:lnSpc>
                    <a:buSzPct val="140000"/>
                    <a:tabLst>
                      <a:tab pos="5781625" algn="l"/>
                    </a:tabLst>
                    <a:defRPr/>
                  </a:pPr>
                  <a:r>
                    <a:rPr kumimoji="0" lang="en-US" altLang="ko-KR" sz="1400" b="1" dirty="0" smtClean="0">
                      <a:solidFill>
                        <a:schemeClr val="tx1">
                          <a:lumMod val="85000"/>
                          <a:lumOff val="15000"/>
                        </a:schemeClr>
                      </a:solidFill>
                      <a:latin typeface="맑은 고딕" panose="020B0503020000020004" pitchFamily="50" charset="-127"/>
                      <a:ea typeface="맑은 고딕" panose="020B0503020000020004" pitchFamily="50" charset="-127"/>
                      <a:sym typeface="Monotype Sorts"/>
                    </a:rPr>
                    <a:t>DB</a:t>
                  </a:r>
                  <a:r>
                    <a:rPr kumimoji="0" lang="ko-KR" altLang="en-US" sz="1400" b="1" dirty="0" smtClean="0">
                      <a:solidFill>
                        <a:schemeClr val="tx1">
                          <a:lumMod val="85000"/>
                          <a:lumOff val="15000"/>
                        </a:schemeClr>
                      </a:solidFill>
                      <a:latin typeface="맑은 고딕" panose="020B0503020000020004" pitchFamily="50" charset="-127"/>
                      <a:ea typeface="맑은 고딕" panose="020B0503020000020004" pitchFamily="50" charset="-127"/>
                      <a:sym typeface="Monotype Sorts"/>
                    </a:rPr>
                    <a:t>접근제어 관리자</a:t>
                  </a:r>
                  <a:endParaRPr kumimoji="0" lang="ko-KR" altLang="en-US" sz="1400" b="1" dirty="0">
                    <a:solidFill>
                      <a:schemeClr val="tx1">
                        <a:lumMod val="85000"/>
                        <a:lumOff val="15000"/>
                      </a:schemeClr>
                    </a:solidFill>
                    <a:latin typeface="맑은 고딕" panose="020B0503020000020004" pitchFamily="50" charset="-127"/>
                    <a:ea typeface="맑은 고딕" panose="020B0503020000020004" pitchFamily="50" charset="-127"/>
                    <a:sym typeface="Monotype Sorts"/>
                  </a:endParaRPr>
                </a:p>
              </p:txBody>
            </p:sp>
          </p:grpSp>
        </p:grpSp>
        <p:grpSp>
          <p:nvGrpSpPr>
            <p:cNvPr id="56" name="그룹 199"/>
            <p:cNvGrpSpPr>
              <a:grpSpLocks/>
            </p:cNvGrpSpPr>
            <p:nvPr/>
          </p:nvGrpSpPr>
          <p:grpSpPr bwMode="auto">
            <a:xfrm>
              <a:off x="4918102" y="8477253"/>
              <a:ext cx="1990738" cy="2704266"/>
              <a:chOff x="647934" y="5562728"/>
              <a:chExt cx="2481028" cy="2704071"/>
            </a:xfrm>
          </p:grpSpPr>
          <p:sp>
            <p:nvSpPr>
              <p:cNvPr id="58" name="모서리가 둥근 직사각형 57"/>
              <p:cNvSpPr/>
              <p:nvPr/>
            </p:nvSpPr>
            <p:spPr bwMode="auto">
              <a:xfrm>
                <a:off x="647934" y="5788138"/>
                <a:ext cx="2481028" cy="2478661"/>
              </a:xfrm>
              <a:prstGeom prst="roundRect">
                <a:avLst>
                  <a:gd name="adj" fmla="val 1290"/>
                </a:avLst>
              </a:prstGeom>
              <a:solidFill>
                <a:srgbClr val="FFFFFF"/>
              </a:solidFill>
              <a:ln w="9525">
                <a:solidFill>
                  <a:schemeClr val="bg1">
                    <a:lumMod val="75000"/>
                  </a:schemeClr>
                </a:solidFill>
              </a:ln>
              <a:effectLst>
                <a:outerShdw blurRad="50800" dir="10800000" algn="r" rotWithShape="0">
                  <a:schemeClr val="tx1">
                    <a:lumMod val="85000"/>
                    <a:lumOff val="15000"/>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03998" indent="-103998" algn="ctr" defTabSz="1067672">
                  <a:lnSpc>
                    <a:spcPct val="90000"/>
                  </a:lnSpc>
                  <a:buSzPct val="140000"/>
                  <a:defRPr/>
                </a:pPr>
                <a:endParaRPr lang="ko-KR" altLang="en-US" sz="1400" b="1" dirty="0">
                  <a:solidFill>
                    <a:prstClr val="white"/>
                  </a:solidFill>
                  <a:latin typeface="맑은 고딕" panose="020B0503020000020004" pitchFamily="50" charset="-127"/>
                  <a:ea typeface="맑은 고딕" panose="020B0503020000020004" pitchFamily="50" charset="-127"/>
                </a:endParaRPr>
              </a:p>
            </p:txBody>
          </p:sp>
          <p:grpSp>
            <p:nvGrpSpPr>
              <p:cNvPr id="59" name="그룹 74"/>
              <p:cNvGrpSpPr>
                <a:grpSpLocks/>
              </p:cNvGrpSpPr>
              <p:nvPr/>
            </p:nvGrpSpPr>
            <p:grpSpPr bwMode="auto">
              <a:xfrm>
                <a:off x="715219" y="5562728"/>
                <a:ext cx="2346225" cy="393671"/>
                <a:chOff x="455703" y="7664735"/>
                <a:chExt cx="1778526" cy="393787"/>
              </a:xfrm>
            </p:grpSpPr>
            <p:sp>
              <p:nvSpPr>
                <p:cNvPr id="61" name="Rectangle 1680"/>
                <p:cNvSpPr>
                  <a:spLocks noChangeArrowheads="1"/>
                </p:cNvSpPr>
                <p:nvPr/>
              </p:nvSpPr>
              <p:spPr bwMode="auto">
                <a:xfrm rot="5400000" flipH="1">
                  <a:off x="1291155" y="7145255"/>
                  <a:ext cx="104798" cy="1721736"/>
                </a:xfrm>
                <a:prstGeom prst="rect">
                  <a:avLst/>
                </a:prstGeom>
                <a:gradFill rotWithShape="0">
                  <a:gsLst>
                    <a:gs pos="0">
                      <a:schemeClr val="bg1">
                        <a:lumMod val="85000"/>
                      </a:schemeClr>
                    </a:gs>
                    <a:gs pos="100000">
                      <a:schemeClr val="bg1">
                        <a:alpha val="0"/>
                      </a:schemeClr>
                    </a:gs>
                  </a:gsLst>
                  <a:lin ang="5400000" scaled="1"/>
                </a:gradFill>
                <a:ln w="9525" algn="ctr">
                  <a:noFill/>
                  <a:miter lim="800000"/>
                  <a:headEnd/>
                  <a:tailEnd/>
                </a:ln>
              </p:spPr>
              <p:txBody>
                <a:bodyPr rot="10800000" vert="eaVert" wrap="none" anchor="ctr"/>
                <a:lstStyle/>
                <a:p>
                  <a:pPr algn="ctr">
                    <a:defRPr/>
                  </a:pPr>
                  <a:endParaRPr lang="ko-KR" altLang="en-US" sz="1400" b="1">
                    <a:solidFill>
                      <a:srgbClr val="000000"/>
                    </a:solidFill>
                    <a:latin typeface="맑은 고딕" panose="020B0503020000020004" pitchFamily="50" charset="-127"/>
                    <a:ea typeface="맑은 고딕" panose="020B0503020000020004" pitchFamily="50" charset="-127"/>
                  </a:endParaRPr>
                </a:p>
              </p:txBody>
            </p:sp>
            <p:sp>
              <p:nvSpPr>
                <p:cNvPr id="62" name="AutoShape 1682"/>
                <p:cNvSpPr>
                  <a:spLocks noChangeArrowheads="1"/>
                </p:cNvSpPr>
                <p:nvPr/>
              </p:nvSpPr>
              <p:spPr bwMode="auto">
                <a:xfrm>
                  <a:off x="455703" y="7664735"/>
                  <a:ext cx="1778526" cy="298539"/>
                </a:xfrm>
                <a:prstGeom prst="roundRect">
                  <a:avLst>
                    <a:gd name="adj" fmla="val 15550"/>
                  </a:avLst>
                </a:prstGeom>
                <a:solidFill>
                  <a:srgbClr val="5DA9DD"/>
                </a:solidFill>
                <a:ln w="12700" algn="ctr">
                  <a:noFill/>
                  <a:miter lim="800000"/>
                  <a:headEnd/>
                  <a:tailEnd/>
                </a:ln>
                <a:effectLst>
                  <a:innerShdw dist="12700" dir="5400000">
                    <a:srgbClr val="BABABA"/>
                  </a:innerShdw>
                </a:effectLst>
              </p:spPr>
              <p:txBody>
                <a:bodyPr lIns="36000" tIns="36000" rIns="36000" bIns="36000" anchor="ctr"/>
                <a:lstStyle/>
                <a:p>
                  <a:pPr marL="347743" indent="-347743" algn="ctr" defTabSz="1067603">
                    <a:lnSpc>
                      <a:spcPct val="110000"/>
                    </a:lnSpc>
                    <a:buClr>
                      <a:srgbClr val="0000FF"/>
                    </a:buClr>
                    <a:buSzPct val="140000"/>
                    <a:tabLst>
                      <a:tab pos="5781625" algn="l"/>
                    </a:tabLst>
                  </a:pPr>
                  <a:endParaRPr lang="ko-KR" altLang="en-US" sz="1400" b="1" dirty="0" err="1">
                    <a:solidFill>
                      <a:schemeClr val="tx1">
                        <a:lumMod val="85000"/>
                        <a:lumOff val="15000"/>
                      </a:schemeClr>
                    </a:solidFill>
                    <a:latin typeface="맑은 고딕" panose="020B0503020000020004" pitchFamily="50" charset="-127"/>
                    <a:ea typeface="맑은 고딕" panose="020B0503020000020004" pitchFamily="50" charset="-127"/>
                    <a:cs typeface="Arial" pitchFamily="34" charset="0"/>
                    <a:sym typeface="Monotype Sorts" pitchFamily="2" charset="2"/>
                  </a:endParaRPr>
                </a:p>
              </p:txBody>
            </p:sp>
            <p:sp>
              <p:nvSpPr>
                <p:cNvPr id="63" name="Rectangle 549"/>
                <p:cNvSpPr>
                  <a:spLocks noChangeArrowheads="1"/>
                </p:cNvSpPr>
                <p:nvPr/>
              </p:nvSpPr>
              <p:spPr bwMode="auto">
                <a:xfrm>
                  <a:off x="598169" y="7725428"/>
                  <a:ext cx="1489271" cy="181898"/>
                </a:xfrm>
                <a:prstGeom prst="rect">
                  <a:avLst/>
                </a:prstGeom>
                <a:noFill/>
                <a:ln w="9525">
                  <a:noFill/>
                  <a:miter lim="800000"/>
                  <a:headEnd/>
                  <a:tailEnd/>
                </a:ln>
              </p:spPr>
              <p:txBody>
                <a:bodyPr lIns="0" tIns="0" rIns="0" bIns="0" anchor="ctr">
                  <a:spAutoFit/>
                </a:bodyPr>
                <a:lstStyle/>
                <a:p>
                  <a:pPr marL="347743" indent="-347743" algn="ctr" defTabSz="1067603">
                    <a:lnSpc>
                      <a:spcPct val="110000"/>
                    </a:lnSpc>
                    <a:buSzPct val="140000"/>
                    <a:tabLst>
                      <a:tab pos="5781625" algn="l"/>
                    </a:tabLst>
                  </a:pPr>
                  <a:r>
                    <a:rPr lang="en-US" altLang="ko-KR" sz="1400" b="1" dirty="0">
                      <a:solidFill>
                        <a:srgbClr val="FFFFFF"/>
                      </a:solidFill>
                      <a:latin typeface="맑은 고딕" panose="020B0503020000020004" pitchFamily="50" charset="-127"/>
                      <a:ea typeface="맑은 고딕" panose="020B0503020000020004" pitchFamily="50" charset="-127"/>
                      <a:sym typeface="Monotype Sorts"/>
                    </a:rPr>
                    <a:t>DB</a:t>
                  </a:r>
                  <a:r>
                    <a:rPr lang="ko-KR" altLang="en-US" sz="1400" b="1" dirty="0">
                      <a:solidFill>
                        <a:srgbClr val="FFFFFF"/>
                      </a:solidFill>
                      <a:latin typeface="맑은 고딕" panose="020B0503020000020004" pitchFamily="50" charset="-127"/>
                      <a:ea typeface="맑은 고딕" panose="020B0503020000020004" pitchFamily="50" charset="-127"/>
                      <a:sym typeface="Monotype Sorts"/>
                    </a:rPr>
                    <a:t>사용자 </a:t>
                  </a:r>
                  <a:r>
                    <a:rPr lang="en-US" altLang="ko-KR" sz="1400" b="1" dirty="0">
                      <a:solidFill>
                        <a:srgbClr val="FFFFFF"/>
                      </a:solidFill>
                      <a:latin typeface="맑은 고딕" panose="020B0503020000020004" pitchFamily="50" charset="-127"/>
                      <a:ea typeface="맑은 고딕" panose="020B0503020000020004" pitchFamily="50" charset="-127"/>
                      <a:sym typeface="Monotype Sorts"/>
                    </a:rPr>
                    <a:t>Client</a:t>
                  </a:r>
                  <a:endParaRPr lang="ko-KR" altLang="en-US" sz="1400" b="1" dirty="0">
                    <a:solidFill>
                      <a:srgbClr val="FFFFFF"/>
                    </a:solidFill>
                    <a:latin typeface="맑은 고딕" panose="020B0503020000020004" pitchFamily="50" charset="-127"/>
                    <a:ea typeface="맑은 고딕" panose="020B0503020000020004" pitchFamily="50" charset="-127"/>
                    <a:sym typeface="Monotype Sorts"/>
                  </a:endParaRPr>
                </a:p>
              </p:txBody>
            </p:sp>
          </p:grpSp>
        </p:grpSp>
      </p:grpSp>
      <p:sp>
        <p:nvSpPr>
          <p:cNvPr id="47" name="TextBox 46"/>
          <p:cNvSpPr txBox="1"/>
          <p:nvPr/>
        </p:nvSpPr>
        <p:spPr>
          <a:xfrm>
            <a:off x="309459" y="220436"/>
            <a:ext cx="3190297"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2.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제품 구성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제품 구성</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12" name="Text Box 29"/>
          <p:cNvSpPr txBox="1">
            <a:spLocks noChangeArrowheads="1"/>
          </p:cNvSpPr>
          <p:nvPr/>
        </p:nvSpPr>
        <p:spPr bwMode="auto">
          <a:xfrm>
            <a:off x="682744" y="1621313"/>
            <a:ext cx="2178245" cy="338554"/>
          </a:xfrm>
          <a:prstGeom prst="rect">
            <a:avLst/>
          </a:prstGeom>
          <a:noFill/>
          <a:ln w="9525">
            <a:noFill/>
            <a:miter lim="800000"/>
            <a:headEnd/>
            <a:tailEnd/>
          </a:ln>
        </p:spPr>
        <p:txBody>
          <a:bodyPr wrap="square">
            <a:spAutoFit/>
          </a:bodyPr>
          <a:lstStyle/>
          <a:p>
            <a:pPr algn="ctr"/>
            <a:r>
              <a:rPr kumimoji="0" lang="en-US" altLang="ko-KR" sz="1600" b="1" dirty="0" smtClean="0">
                <a:latin typeface="맑은 고딕" panose="020B0503020000020004" pitchFamily="50" charset="-127"/>
                <a:ea typeface="맑은 고딕" panose="020B0503020000020004" pitchFamily="50" charset="-127"/>
              </a:rPr>
              <a:t>Chakra Max Server</a:t>
            </a:r>
            <a:endParaRPr kumimoji="0" lang="en-US" altLang="ko-KR" sz="1600" b="1" dirty="0">
              <a:latin typeface="맑은 고딕" panose="020B0503020000020004" pitchFamily="50" charset="-127"/>
              <a:ea typeface="맑은 고딕" panose="020B0503020000020004" pitchFamily="50" charset="-127"/>
            </a:endParaRPr>
          </a:p>
        </p:txBody>
      </p:sp>
      <p:sp>
        <p:nvSpPr>
          <p:cNvPr id="18" name="Text Box 46"/>
          <p:cNvSpPr txBox="1">
            <a:spLocks noChangeArrowheads="1"/>
          </p:cNvSpPr>
          <p:nvPr/>
        </p:nvSpPr>
        <p:spPr bwMode="auto">
          <a:xfrm>
            <a:off x="1767292" y="2761428"/>
            <a:ext cx="1021046" cy="606559"/>
          </a:xfrm>
          <a:prstGeom prst="rect">
            <a:avLst/>
          </a:prstGeom>
          <a:noFill/>
          <a:ln w="9525" algn="ctr">
            <a:noFill/>
            <a:miter lim="800000"/>
            <a:headEnd/>
            <a:tailEnd/>
          </a:ln>
        </p:spPr>
        <p:txBody>
          <a:bodyPr wrap="square">
            <a:spAutoFit/>
          </a:bodyPr>
          <a:lstStyle/>
          <a:p>
            <a:pPr algn="ctr"/>
            <a:r>
              <a:rPr kumimoji="0" lang="en-US" altLang="ko-KR" sz="1100" dirty="0" smtClean="0">
                <a:latin typeface="맑은 고딕" panose="020B0503020000020004" pitchFamily="50" charset="-127"/>
                <a:ea typeface="맑은 고딕" panose="020B0503020000020004" pitchFamily="50" charset="-127"/>
              </a:rPr>
              <a:t>Chakra Max </a:t>
            </a:r>
            <a:endParaRPr kumimoji="0" lang="en-US" altLang="ko-KR" sz="1100" dirty="0">
              <a:latin typeface="맑은 고딕" panose="020B0503020000020004" pitchFamily="50" charset="-127"/>
              <a:ea typeface="맑은 고딕" panose="020B0503020000020004" pitchFamily="50" charset="-127"/>
            </a:endParaRPr>
          </a:p>
          <a:p>
            <a:pPr algn="ctr"/>
            <a:r>
              <a:rPr kumimoji="0" lang="en-US" altLang="ko-KR" sz="1100" dirty="0" smtClean="0">
                <a:latin typeface="맑은 고딕" panose="020B0503020000020004" pitchFamily="50" charset="-127"/>
                <a:ea typeface="맑은 고딕" panose="020B0503020000020004" pitchFamily="50" charset="-127"/>
              </a:rPr>
              <a:t>Repository</a:t>
            </a:r>
          </a:p>
          <a:p>
            <a:pPr algn="ctr"/>
            <a:r>
              <a:rPr lang="en-US" altLang="ko-KR" sz="1100" dirty="0" smtClean="0">
                <a:latin typeface="맑은 고딕" panose="020B0503020000020004" pitchFamily="50" charset="-127"/>
                <a:ea typeface="맑은 고딕" panose="020B0503020000020004" pitchFamily="50" charset="-127"/>
              </a:rPr>
              <a:t>(PetaSQL)</a:t>
            </a:r>
            <a:endParaRPr kumimoji="0" lang="en-US" altLang="ko-KR" sz="1100" dirty="0">
              <a:latin typeface="맑은 고딕" panose="020B0503020000020004" pitchFamily="50" charset="-127"/>
              <a:ea typeface="맑은 고딕" panose="020B0503020000020004" pitchFamily="50" charset="-127"/>
            </a:endParaRPr>
          </a:p>
        </p:txBody>
      </p:sp>
      <p:sp>
        <p:nvSpPr>
          <p:cNvPr id="20" name="Text Box 48"/>
          <p:cNvSpPr txBox="1">
            <a:spLocks noChangeArrowheads="1"/>
          </p:cNvSpPr>
          <p:nvPr/>
        </p:nvSpPr>
        <p:spPr bwMode="auto">
          <a:xfrm>
            <a:off x="682745" y="2773303"/>
            <a:ext cx="1006864" cy="430887"/>
          </a:xfrm>
          <a:prstGeom prst="rect">
            <a:avLst/>
          </a:prstGeom>
          <a:noFill/>
          <a:ln w="9525" algn="ctr">
            <a:noFill/>
            <a:miter lim="800000"/>
            <a:headEnd/>
            <a:tailEnd/>
          </a:ln>
        </p:spPr>
        <p:txBody>
          <a:bodyPr wrap="square">
            <a:spAutoFit/>
          </a:bodyPr>
          <a:lstStyle/>
          <a:p>
            <a:pPr algn="ctr"/>
            <a:r>
              <a:rPr kumimoji="0" lang="en-US" altLang="ko-KR" sz="1100" dirty="0" smtClean="0">
                <a:latin typeface="맑은 고딕" panose="020B0503020000020004" pitchFamily="50" charset="-127"/>
                <a:ea typeface="맑은 고딕" panose="020B0503020000020004" pitchFamily="50" charset="-127"/>
              </a:rPr>
              <a:t>Chakra Max </a:t>
            </a:r>
            <a:endParaRPr kumimoji="0" lang="en-US" altLang="ko-KR" sz="1100" dirty="0">
              <a:latin typeface="맑은 고딕" panose="020B0503020000020004" pitchFamily="50" charset="-127"/>
              <a:ea typeface="맑은 고딕" panose="020B0503020000020004" pitchFamily="50" charset="-127"/>
            </a:endParaRPr>
          </a:p>
          <a:p>
            <a:pPr algn="ctr"/>
            <a:r>
              <a:rPr kumimoji="0" lang="en-US" altLang="ko-KR" sz="1100" dirty="0" smtClean="0">
                <a:latin typeface="맑은 고딕" panose="020B0503020000020004" pitchFamily="50" charset="-127"/>
                <a:ea typeface="맑은 고딕" panose="020B0503020000020004" pitchFamily="50" charset="-127"/>
              </a:rPr>
              <a:t>Engine</a:t>
            </a:r>
            <a:endParaRPr kumimoji="0" lang="en-US" altLang="ko-KR" sz="1100" dirty="0">
              <a:latin typeface="맑은 고딕" panose="020B0503020000020004" pitchFamily="50" charset="-127"/>
              <a:ea typeface="맑은 고딕" panose="020B0503020000020004" pitchFamily="50" charset="-127"/>
            </a:endParaRPr>
          </a:p>
        </p:txBody>
      </p:sp>
      <p:sp>
        <p:nvSpPr>
          <p:cNvPr id="21" name="Line 50"/>
          <p:cNvSpPr>
            <a:spLocks noChangeShapeType="1"/>
          </p:cNvSpPr>
          <p:nvPr/>
        </p:nvSpPr>
        <p:spPr bwMode="auto">
          <a:xfrm flipV="1">
            <a:off x="1554850" y="2440907"/>
            <a:ext cx="332337" cy="0"/>
          </a:xfrm>
          <a:prstGeom prst="line">
            <a:avLst/>
          </a:prstGeom>
          <a:noFill/>
          <a:ln w="28575">
            <a:solidFill>
              <a:schemeClr val="accent2"/>
            </a:solidFill>
            <a:round/>
            <a:headEnd/>
            <a:tailEnd type="triangle" w="med" len="med"/>
          </a:ln>
        </p:spPr>
        <p:txBody>
          <a:bodyPr>
            <a:spAutoFit/>
          </a:bodyPr>
          <a:lstStyle/>
          <a:p>
            <a:endParaRPr lang="ko-KR" altLang="en-US" dirty="0">
              <a:latin typeface="맑은 고딕" panose="020B0503020000020004" pitchFamily="50" charset="-127"/>
              <a:ea typeface="맑은 고딕" panose="020B0503020000020004" pitchFamily="50" charset="-127"/>
            </a:endParaRPr>
          </a:p>
        </p:txBody>
      </p:sp>
      <p:sp>
        <p:nvSpPr>
          <p:cNvPr id="36" name="Text Box 43"/>
          <p:cNvSpPr txBox="1">
            <a:spLocks noChangeArrowheads="1"/>
          </p:cNvSpPr>
          <p:nvPr/>
        </p:nvSpPr>
        <p:spPr bwMode="auto">
          <a:xfrm>
            <a:off x="3747646" y="4191047"/>
            <a:ext cx="1697295" cy="307777"/>
          </a:xfrm>
          <a:prstGeom prst="rect">
            <a:avLst/>
          </a:prstGeom>
          <a:noFill/>
          <a:ln w="9525" algn="ctr">
            <a:noFill/>
            <a:miter lim="800000"/>
            <a:headEnd/>
            <a:tailEnd/>
          </a:ln>
        </p:spPr>
        <p:txBody>
          <a:bodyPr wrap="square">
            <a:spAutoFit/>
          </a:bodyPr>
          <a:lstStyle/>
          <a:p>
            <a:pPr algn="ctr"/>
            <a:r>
              <a:rPr kumimoji="0" lang="ko-KR" altLang="en-US" sz="1400" b="1" dirty="0" smtClean="0">
                <a:latin typeface="맑은 고딕" panose="020B0503020000020004" pitchFamily="50" charset="-127"/>
                <a:ea typeface="맑은 고딕" panose="020B0503020000020004" pitchFamily="50" charset="-127"/>
              </a:rPr>
              <a:t>접근제어</a:t>
            </a:r>
            <a:r>
              <a:rPr kumimoji="0" lang="en-US" altLang="ko-KR" sz="1400" b="1" dirty="0" smtClean="0">
                <a:latin typeface="맑은 고딕" panose="020B0503020000020004" pitchFamily="50" charset="-127"/>
                <a:ea typeface="맑은 고딕" panose="020B0503020000020004" pitchFamily="50" charset="-127"/>
              </a:rPr>
              <a:t> </a:t>
            </a:r>
            <a:r>
              <a:rPr kumimoji="0" lang="ko-KR" altLang="en-US" sz="1400" b="1" dirty="0" smtClean="0">
                <a:latin typeface="맑은 고딕" panose="020B0503020000020004" pitchFamily="50" charset="-127"/>
                <a:ea typeface="맑은 고딕" panose="020B0503020000020004" pitchFamily="50" charset="-127"/>
              </a:rPr>
              <a:t>관리자</a:t>
            </a:r>
            <a:endParaRPr kumimoji="0" lang="ko-KR" altLang="en-US" sz="1400" b="1" dirty="0">
              <a:latin typeface="맑은 고딕" panose="020B0503020000020004" pitchFamily="50" charset="-127"/>
              <a:ea typeface="맑은 고딕" panose="020B0503020000020004" pitchFamily="50" charset="-127"/>
            </a:endParaRPr>
          </a:p>
        </p:txBody>
      </p:sp>
      <p:grpSp>
        <p:nvGrpSpPr>
          <p:cNvPr id="46" name="그룹 45"/>
          <p:cNvGrpSpPr/>
          <p:nvPr/>
        </p:nvGrpSpPr>
        <p:grpSpPr>
          <a:xfrm>
            <a:off x="1021677" y="3600418"/>
            <a:ext cx="1616117" cy="791173"/>
            <a:chOff x="4323900" y="3308527"/>
            <a:chExt cx="1813655" cy="822158"/>
          </a:xfrm>
        </p:grpSpPr>
        <p:pic>
          <p:nvPicPr>
            <p:cNvPr id="48"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50838" y="3806783"/>
              <a:ext cx="1318908" cy="323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그림 48"/>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23900" y="3308527"/>
              <a:ext cx="1813655" cy="40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Text Box 5"/>
          <p:cNvSpPr txBox="1">
            <a:spLocks noChangeArrowheads="1"/>
          </p:cNvSpPr>
          <p:nvPr/>
        </p:nvSpPr>
        <p:spPr bwMode="auto">
          <a:xfrm>
            <a:off x="3358581" y="1621313"/>
            <a:ext cx="2529576" cy="584775"/>
          </a:xfrm>
          <a:prstGeom prst="rect">
            <a:avLst/>
          </a:prstGeom>
          <a:noFill/>
          <a:ln w="9525" algn="ctr">
            <a:noFill/>
            <a:miter lim="800000"/>
            <a:headEnd/>
            <a:tailEnd/>
          </a:ln>
        </p:spPr>
        <p:txBody>
          <a:bodyPr wrap="square">
            <a:spAutoFit/>
          </a:bodyPr>
          <a:lstStyle/>
          <a:p>
            <a:pPr algn="ctr"/>
            <a:r>
              <a:rPr kumimoji="0" lang="en-US" altLang="ko-KR" sz="1600" b="1" dirty="0" smtClean="0">
                <a:latin typeface="맑은 고딕" panose="020B0503020000020004" pitchFamily="50" charset="-127"/>
                <a:ea typeface="맑은 고딕" panose="020B0503020000020004" pitchFamily="50" charset="-127"/>
              </a:rPr>
              <a:t>Chakra Max Manager</a:t>
            </a:r>
          </a:p>
          <a:p>
            <a:pPr algn="ctr"/>
            <a:r>
              <a:rPr kumimoji="0" lang="en-US" altLang="ko-KR" sz="1600" b="1" dirty="0" smtClean="0">
                <a:latin typeface="맑은 고딕" panose="020B0503020000020004" pitchFamily="50" charset="-127"/>
                <a:ea typeface="맑은 고딕" panose="020B0503020000020004" pitchFamily="50" charset="-127"/>
              </a:rPr>
              <a:t>Program</a:t>
            </a:r>
            <a:endParaRPr kumimoji="0" lang="en-US" altLang="ko-KR" sz="1600" b="1" dirty="0">
              <a:latin typeface="맑은 고딕" panose="020B0503020000020004" pitchFamily="50" charset="-127"/>
              <a:ea typeface="맑은 고딕" panose="020B0503020000020004" pitchFamily="50" charset="-127"/>
            </a:endParaRPr>
          </a:p>
        </p:txBody>
      </p:sp>
      <p:sp>
        <p:nvSpPr>
          <p:cNvPr id="55" name="Line 51"/>
          <p:cNvSpPr>
            <a:spLocks noChangeShapeType="1"/>
          </p:cNvSpPr>
          <p:nvPr/>
        </p:nvSpPr>
        <p:spPr bwMode="auto">
          <a:xfrm>
            <a:off x="1530518" y="2549796"/>
            <a:ext cx="315820" cy="0"/>
          </a:xfrm>
          <a:prstGeom prst="line">
            <a:avLst/>
          </a:prstGeom>
          <a:noFill/>
          <a:ln w="28575">
            <a:solidFill>
              <a:schemeClr val="accent2"/>
            </a:solidFill>
            <a:round/>
            <a:headEnd type="triangle" w="med" len="med"/>
            <a:tailEnd/>
          </a:ln>
        </p:spPr>
        <p:txBody>
          <a:bodyPr wrap="square">
            <a:spAutoFit/>
          </a:bodyPr>
          <a:lstStyle/>
          <a:p>
            <a:endParaRPr lang="ko-KR" altLang="en-US" dirty="0">
              <a:latin typeface="맑은 고딕" panose="020B0503020000020004" pitchFamily="50" charset="-127"/>
              <a:ea typeface="맑은 고딕" panose="020B0503020000020004" pitchFamily="50" charset="-127"/>
            </a:endParaRPr>
          </a:p>
        </p:txBody>
      </p:sp>
      <p:sp>
        <p:nvSpPr>
          <p:cNvPr id="14" name="Text Box 43"/>
          <p:cNvSpPr txBox="1">
            <a:spLocks noChangeArrowheads="1"/>
          </p:cNvSpPr>
          <p:nvPr/>
        </p:nvSpPr>
        <p:spPr bwMode="auto">
          <a:xfrm>
            <a:off x="6548377" y="4186005"/>
            <a:ext cx="1904771" cy="307777"/>
          </a:xfrm>
          <a:prstGeom prst="rect">
            <a:avLst/>
          </a:prstGeom>
          <a:noFill/>
          <a:ln w="9525" algn="ctr">
            <a:noFill/>
            <a:miter lim="800000"/>
            <a:headEnd/>
            <a:tailEnd/>
          </a:ln>
        </p:spPr>
        <p:txBody>
          <a:bodyPr wrap="square">
            <a:spAutoFit/>
          </a:bodyPr>
          <a:lstStyle/>
          <a:p>
            <a:pPr algn="ctr"/>
            <a:r>
              <a:rPr lang="en-US" altLang="ko-KR" sz="1400" b="1" dirty="0" smtClean="0">
                <a:latin typeface="맑은 고딕" panose="020B0503020000020004" pitchFamily="50" charset="-127"/>
                <a:ea typeface="맑은 고딕" panose="020B0503020000020004" pitchFamily="50" charset="-127"/>
              </a:rPr>
              <a:t>DB </a:t>
            </a:r>
            <a:r>
              <a:rPr kumimoji="0" lang="ko-KR" altLang="en-US" sz="1400" b="1" dirty="0" smtClean="0">
                <a:latin typeface="맑은 고딕" panose="020B0503020000020004" pitchFamily="50" charset="-127"/>
                <a:ea typeface="맑은 고딕" panose="020B0503020000020004" pitchFamily="50" charset="-127"/>
              </a:rPr>
              <a:t>사용자</a:t>
            </a:r>
            <a:endParaRPr kumimoji="0" lang="ko-KR" altLang="en-US" sz="1400" b="1" dirty="0">
              <a:latin typeface="맑은 고딕" panose="020B0503020000020004" pitchFamily="50" charset="-127"/>
              <a:ea typeface="맑은 고딕" panose="020B0503020000020004" pitchFamily="50" charset="-127"/>
            </a:endParaRPr>
          </a:p>
        </p:txBody>
      </p:sp>
      <p:sp>
        <p:nvSpPr>
          <p:cNvPr id="16" name="Text Box 5"/>
          <p:cNvSpPr txBox="1">
            <a:spLocks noChangeArrowheads="1"/>
          </p:cNvSpPr>
          <p:nvPr/>
        </p:nvSpPr>
        <p:spPr bwMode="auto">
          <a:xfrm>
            <a:off x="6200757" y="1621313"/>
            <a:ext cx="2525483" cy="584775"/>
          </a:xfrm>
          <a:prstGeom prst="rect">
            <a:avLst/>
          </a:prstGeom>
          <a:noFill/>
          <a:ln w="9525" algn="ctr">
            <a:noFill/>
            <a:miter lim="800000"/>
            <a:headEnd/>
            <a:tailEnd/>
          </a:ln>
        </p:spPr>
        <p:txBody>
          <a:bodyPr wrap="square">
            <a:spAutoFit/>
          </a:bodyPr>
          <a:lstStyle/>
          <a:p>
            <a:pPr algn="ctr"/>
            <a:r>
              <a:rPr kumimoji="0" lang="en-US" altLang="ko-KR" sz="1600" b="1" dirty="0" smtClean="0">
                <a:latin typeface="맑은 고딕" panose="020B0503020000020004" pitchFamily="50" charset="-127"/>
                <a:ea typeface="맑은 고딕" panose="020B0503020000020004" pitchFamily="50" charset="-127"/>
              </a:rPr>
              <a:t>Chakra Max Client</a:t>
            </a:r>
            <a:r>
              <a:rPr kumimoji="0" lang="en-US" altLang="ko-KR" sz="1600" b="1" dirty="0">
                <a:latin typeface="맑은 고딕" panose="020B0503020000020004" pitchFamily="50" charset="-127"/>
                <a:ea typeface="맑은 고딕" panose="020B0503020000020004" pitchFamily="50" charset="-127"/>
              </a:rPr>
              <a:t> </a:t>
            </a:r>
            <a:r>
              <a:rPr kumimoji="0" lang="en-US" altLang="ko-KR" sz="1600" b="1" dirty="0" smtClean="0">
                <a:latin typeface="맑은 고딕" panose="020B0503020000020004" pitchFamily="50" charset="-127"/>
                <a:ea typeface="맑은 고딕" panose="020B0503020000020004" pitchFamily="50" charset="-127"/>
              </a:rPr>
              <a:t>Program</a:t>
            </a:r>
            <a:endParaRPr kumimoji="0" lang="en-US" altLang="ko-KR" sz="1600" b="1" dirty="0">
              <a:latin typeface="맑은 고딕" panose="020B0503020000020004" pitchFamily="50" charset="-127"/>
              <a:ea typeface="맑은 고딕" panose="020B0503020000020004" pitchFamily="50" charset="-127"/>
            </a:endParaRPr>
          </a:p>
        </p:txBody>
      </p:sp>
      <p:sp>
        <p:nvSpPr>
          <p:cNvPr id="4" name="슬라이드 번호 개체 틀 3"/>
          <p:cNvSpPr>
            <a:spLocks noGrp="1"/>
          </p:cNvSpPr>
          <p:nvPr>
            <p:ph type="sldNum" sz="quarter" idx="12"/>
          </p:nvPr>
        </p:nvSpPr>
        <p:spPr/>
        <p:txBody>
          <a:bodyPr/>
          <a:lstStyle/>
          <a:p>
            <a:fld id="{55DF3BF5-F5C4-49A3-8D2C-141262B023B6}" type="slidenum">
              <a:rPr lang="ko-KR" altLang="en-US" smtClean="0"/>
              <a:t>9</a:t>
            </a:fld>
            <a:endParaRPr lang="ko-KR" altLang="en-US"/>
          </a:p>
        </p:txBody>
      </p:sp>
      <p:sp>
        <p:nvSpPr>
          <p:cNvPr id="76" name="모서리가 둥근 직사각형 75"/>
          <p:cNvSpPr/>
          <p:nvPr/>
        </p:nvSpPr>
        <p:spPr bwMode="auto">
          <a:xfrm>
            <a:off x="482249" y="4708418"/>
            <a:ext cx="2615478" cy="413879"/>
          </a:xfrm>
          <a:prstGeom prst="roundRect">
            <a:avLst/>
          </a:prstGeom>
          <a:gradFill rotWithShape="1">
            <a:gsLst>
              <a:gs pos="0">
                <a:schemeClr val="bg1">
                  <a:lumMod val="95000"/>
                </a:schemeClr>
              </a:gs>
              <a:gs pos="100000">
                <a:srgbClr val="E6E7E6"/>
              </a:gs>
            </a:gsLst>
            <a:lin ang="5400000" scaled="1"/>
          </a:gradFill>
          <a:ln w="12700">
            <a:solidFill>
              <a:srgbClr val="CCE7D3"/>
            </a:solidFill>
            <a:round/>
            <a:headEnd/>
            <a:tailEnd/>
          </a:ln>
          <a:effectLst>
            <a:outerShdw blurRad="50800" dist="38100" dir="2700000" sx="98000" sy="98000" algn="tl" rotWithShape="0">
              <a:schemeClr val="tx1">
                <a:lumMod val="50000"/>
                <a:lumOff val="50000"/>
                <a:alpha val="40000"/>
              </a:schemeClr>
            </a:outerShdw>
          </a:effectLst>
        </p:spPr>
        <p:txBody>
          <a:bodyPr wrap="none" anchor="ctr"/>
          <a:lstStyle/>
          <a:p>
            <a:pPr marL="185738" indent="-185738" algn="ctr" fontAlgn="auto">
              <a:spcBef>
                <a:spcPts val="0"/>
              </a:spcBef>
              <a:spcAft>
                <a:spcPts val="0"/>
              </a:spcAft>
              <a:defRPr/>
            </a:pPr>
            <a:r>
              <a:rPr lang="ko-KR" altLang="en-US" sz="1100" b="1" dirty="0">
                <a:solidFill>
                  <a:srgbClr val="1F1F1F"/>
                </a:solidFill>
                <a:latin typeface="맑은 고딕" panose="020B0503020000020004" pitchFamily="50" charset="-127"/>
                <a:ea typeface="맑은 고딕" panose="020B0503020000020004" pitchFamily="50" charset="-127"/>
              </a:rPr>
              <a:t>보안 정책 관리 </a:t>
            </a:r>
            <a:r>
              <a:rPr lang="en-US" altLang="ko-KR" sz="1100" b="1" dirty="0">
                <a:solidFill>
                  <a:srgbClr val="1F1F1F"/>
                </a:solidFill>
                <a:latin typeface="맑은 고딕" panose="020B0503020000020004" pitchFamily="50" charset="-127"/>
                <a:ea typeface="맑은 고딕" panose="020B0503020000020004" pitchFamily="50" charset="-127"/>
              </a:rPr>
              <a:t>/ </a:t>
            </a:r>
            <a:r>
              <a:rPr lang="ko-KR" altLang="en-US" sz="1100" b="1" dirty="0">
                <a:solidFill>
                  <a:srgbClr val="1F1F1F"/>
                </a:solidFill>
                <a:latin typeface="맑은 고딕" panose="020B0503020000020004" pitchFamily="50" charset="-127"/>
                <a:ea typeface="맑은 고딕" panose="020B0503020000020004" pitchFamily="50" charset="-127"/>
              </a:rPr>
              <a:t>적용</a:t>
            </a:r>
          </a:p>
        </p:txBody>
      </p:sp>
      <p:sp>
        <p:nvSpPr>
          <p:cNvPr id="79" name="모서리가 둥근 직사각형 78"/>
          <p:cNvSpPr/>
          <p:nvPr/>
        </p:nvSpPr>
        <p:spPr bwMode="auto">
          <a:xfrm>
            <a:off x="482249" y="5178326"/>
            <a:ext cx="2615478" cy="413879"/>
          </a:xfrm>
          <a:prstGeom prst="roundRect">
            <a:avLst/>
          </a:prstGeom>
          <a:gradFill rotWithShape="1">
            <a:gsLst>
              <a:gs pos="0">
                <a:schemeClr val="bg1">
                  <a:lumMod val="95000"/>
                </a:schemeClr>
              </a:gs>
              <a:gs pos="100000">
                <a:srgbClr val="E6E7E6"/>
              </a:gs>
            </a:gsLst>
            <a:lin ang="5400000" scaled="1"/>
          </a:gradFill>
          <a:ln w="12700">
            <a:solidFill>
              <a:srgbClr val="CCE7D3"/>
            </a:solidFill>
            <a:round/>
            <a:headEnd/>
            <a:tailEnd/>
          </a:ln>
          <a:effectLst>
            <a:outerShdw blurRad="50800" dist="38100" dir="2700000" sx="98000" sy="98000" algn="tl" rotWithShape="0">
              <a:schemeClr val="tx1">
                <a:lumMod val="50000"/>
                <a:lumOff val="50000"/>
                <a:alpha val="40000"/>
              </a:schemeClr>
            </a:outerShdw>
          </a:effectLst>
        </p:spPr>
        <p:txBody>
          <a:bodyPr wrap="none" anchor="ctr"/>
          <a:lstStyle/>
          <a:p>
            <a:pPr marL="185738" indent="-185738" algn="ctr" fontAlgn="auto">
              <a:spcBef>
                <a:spcPts val="0"/>
              </a:spcBef>
              <a:spcAft>
                <a:spcPts val="0"/>
              </a:spcAft>
              <a:defRPr/>
            </a:pPr>
            <a:r>
              <a:rPr lang="en-US" altLang="ko-KR" sz="1100" b="1" dirty="0">
                <a:solidFill>
                  <a:srgbClr val="1F1F1F"/>
                </a:solidFill>
                <a:latin typeface="맑은 고딕" panose="020B0503020000020004" pitchFamily="50" charset="-127"/>
                <a:ea typeface="맑은 고딕" panose="020B0503020000020004" pitchFamily="50" charset="-127"/>
              </a:rPr>
              <a:t>DB &amp; System </a:t>
            </a:r>
            <a:r>
              <a:rPr lang="ko-KR" altLang="en-US" sz="1100" b="1" dirty="0">
                <a:solidFill>
                  <a:srgbClr val="1F1F1F"/>
                </a:solidFill>
                <a:latin typeface="맑은 고딕" panose="020B0503020000020004" pitchFamily="50" charset="-127"/>
                <a:ea typeface="맑은 고딕" panose="020B0503020000020004" pitchFamily="50" charset="-127"/>
              </a:rPr>
              <a:t>작업 감사 데이터 </a:t>
            </a:r>
            <a:r>
              <a:rPr lang="ko-KR" altLang="en-US" sz="1100" b="1" dirty="0" err="1">
                <a:solidFill>
                  <a:srgbClr val="1F1F1F"/>
                </a:solidFill>
                <a:latin typeface="맑은 고딕" panose="020B0503020000020004" pitchFamily="50" charset="-127"/>
                <a:ea typeface="맑은 고딕" panose="020B0503020000020004" pitchFamily="50" charset="-127"/>
              </a:rPr>
              <a:t>로깅</a:t>
            </a:r>
            <a:endParaRPr lang="ko-KR" altLang="en-US" sz="1100" b="1" dirty="0">
              <a:solidFill>
                <a:srgbClr val="1F1F1F"/>
              </a:solidFill>
              <a:latin typeface="맑은 고딕" panose="020B0503020000020004" pitchFamily="50" charset="-127"/>
              <a:ea typeface="맑은 고딕" panose="020B0503020000020004" pitchFamily="50" charset="-127"/>
            </a:endParaRPr>
          </a:p>
        </p:txBody>
      </p:sp>
      <p:sp>
        <p:nvSpPr>
          <p:cNvPr id="80" name="모서리가 둥근 직사각형 79"/>
          <p:cNvSpPr/>
          <p:nvPr/>
        </p:nvSpPr>
        <p:spPr bwMode="auto">
          <a:xfrm>
            <a:off x="482249" y="5648233"/>
            <a:ext cx="2615478" cy="413879"/>
          </a:xfrm>
          <a:prstGeom prst="roundRect">
            <a:avLst/>
          </a:prstGeom>
          <a:gradFill rotWithShape="1">
            <a:gsLst>
              <a:gs pos="0">
                <a:schemeClr val="bg1">
                  <a:lumMod val="95000"/>
                </a:schemeClr>
              </a:gs>
              <a:gs pos="100000">
                <a:srgbClr val="E6E7E6"/>
              </a:gs>
            </a:gsLst>
            <a:lin ang="5400000" scaled="1"/>
          </a:gradFill>
          <a:ln w="12700">
            <a:solidFill>
              <a:srgbClr val="CCE7D3"/>
            </a:solidFill>
            <a:round/>
            <a:headEnd/>
            <a:tailEnd/>
          </a:ln>
          <a:effectLst>
            <a:outerShdw blurRad="50800" dist="38100" dir="2700000" sx="98000" sy="98000" algn="tl" rotWithShape="0">
              <a:schemeClr val="tx1">
                <a:lumMod val="50000"/>
                <a:lumOff val="50000"/>
                <a:alpha val="40000"/>
              </a:schemeClr>
            </a:outerShdw>
          </a:effectLst>
        </p:spPr>
        <p:txBody>
          <a:bodyPr wrap="none" anchor="ctr"/>
          <a:lstStyle/>
          <a:p>
            <a:pPr marL="185738" indent="-185738" algn="ctr" fontAlgn="auto">
              <a:spcBef>
                <a:spcPts val="0"/>
              </a:spcBef>
              <a:spcAft>
                <a:spcPts val="0"/>
              </a:spcAft>
              <a:defRPr/>
            </a:pPr>
            <a:r>
              <a:rPr lang="ko-KR" altLang="en-US" sz="1100" b="1" dirty="0">
                <a:solidFill>
                  <a:srgbClr val="1F1F1F"/>
                </a:solidFill>
                <a:latin typeface="맑은 고딕" panose="020B0503020000020004" pitchFamily="50" charset="-127"/>
                <a:ea typeface="맑은 고딕" panose="020B0503020000020004" pitchFamily="50" charset="-127"/>
              </a:rPr>
              <a:t>보안 시스템 운영 현황 모니터링</a:t>
            </a:r>
          </a:p>
        </p:txBody>
      </p:sp>
      <p:sp>
        <p:nvSpPr>
          <p:cNvPr id="81" name="모서리가 둥근 직사각형 80"/>
          <p:cNvSpPr/>
          <p:nvPr/>
        </p:nvSpPr>
        <p:spPr bwMode="auto">
          <a:xfrm>
            <a:off x="3288554" y="4708418"/>
            <a:ext cx="2615478" cy="413879"/>
          </a:xfrm>
          <a:prstGeom prst="roundRect">
            <a:avLst/>
          </a:prstGeom>
          <a:gradFill rotWithShape="1">
            <a:gsLst>
              <a:gs pos="0">
                <a:schemeClr val="bg1">
                  <a:lumMod val="95000"/>
                </a:schemeClr>
              </a:gs>
              <a:gs pos="100000">
                <a:srgbClr val="E6E7E6"/>
              </a:gs>
            </a:gsLst>
            <a:lin ang="5400000" scaled="1"/>
          </a:gradFill>
          <a:ln w="12700">
            <a:solidFill>
              <a:srgbClr val="CCE7D3"/>
            </a:solidFill>
            <a:round/>
            <a:headEnd/>
            <a:tailEnd/>
          </a:ln>
          <a:effectLst>
            <a:outerShdw blurRad="50800" dist="38100" dir="2700000" sx="98000" sy="98000" algn="tl" rotWithShape="0">
              <a:schemeClr val="tx1">
                <a:lumMod val="50000"/>
                <a:lumOff val="50000"/>
                <a:alpha val="40000"/>
              </a:schemeClr>
            </a:outerShdw>
          </a:effectLst>
        </p:spPr>
        <p:txBody>
          <a:bodyPr wrap="none" anchor="ctr"/>
          <a:lstStyle/>
          <a:p>
            <a:pPr marL="185738" indent="-185738" algn="ctr" fontAlgn="auto">
              <a:spcBef>
                <a:spcPts val="0"/>
              </a:spcBef>
              <a:spcAft>
                <a:spcPts val="0"/>
              </a:spcAft>
              <a:defRPr/>
            </a:pPr>
            <a:r>
              <a:rPr lang="en-US" altLang="ko-KR" sz="1100" b="1" dirty="0">
                <a:solidFill>
                  <a:srgbClr val="1F1F1F"/>
                </a:solidFill>
                <a:latin typeface="맑은 고딕" panose="020B0503020000020004" pitchFamily="50" charset="-127"/>
                <a:ea typeface="맑은 고딕" panose="020B0503020000020004" pitchFamily="50" charset="-127"/>
              </a:rPr>
              <a:t>DB / System / </a:t>
            </a:r>
            <a:r>
              <a:rPr lang="ko-KR" altLang="en-US" sz="1100" b="1" dirty="0">
                <a:solidFill>
                  <a:srgbClr val="1F1F1F"/>
                </a:solidFill>
                <a:latin typeface="맑은 고딕" panose="020B0503020000020004" pitchFamily="50" charset="-127"/>
                <a:ea typeface="맑은 고딕" panose="020B0503020000020004" pitchFamily="50" charset="-127"/>
              </a:rPr>
              <a:t>사용자 </a:t>
            </a:r>
            <a:r>
              <a:rPr lang="en-US" altLang="ko-KR" sz="1100" b="1" dirty="0">
                <a:solidFill>
                  <a:srgbClr val="1F1F1F"/>
                </a:solidFill>
                <a:latin typeface="맑은 고딕" panose="020B0503020000020004" pitchFamily="50" charset="-127"/>
                <a:ea typeface="맑은 고딕" panose="020B0503020000020004" pitchFamily="50" charset="-127"/>
              </a:rPr>
              <a:t>/</a:t>
            </a:r>
            <a:r>
              <a:rPr lang="ko-KR" altLang="en-US" sz="1100" b="1" dirty="0">
                <a:solidFill>
                  <a:srgbClr val="1F1F1F"/>
                </a:solidFill>
                <a:latin typeface="맑은 고딕" panose="020B0503020000020004" pitchFamily="50" charset="-127"/>
                <a:ea typeface="맑은 고딕" panose="020B0503020000020004" pitchFamily="50" charset="-127"/>
              </a:rPr>
              <a:t>그룹 관리</a:t>
            </a:r>
          </a:p>
        </p:txBody>
      </p:sp>
      <p:sp>
        <p:nvSpPr>
          <p:cNvPr id="82" name="모서리가 둥근 직사각형 81"/>
          <p:cNvSpPr/>
          <p:nvPr/>
        </p:nvSpPr>
        <p:spPr bwMode="auto">
          <a:xfrm>
            <a:off x="3288554" y="5178326"/>
            <a:ext cx="2615478" cy="413879"/>
          </a:xfrm>
          <a:prstGeom prst="roundRect">
            <a:avLst/>
          </a:prstGeom>
          <a:gradFill rotWithShape="1">
            <a:gsLst>
              <a:gs pos="0">
                <a:schemeClr val="bg1">
                  <a:lumMod val="95000"/>
                </a:schemeClr>
              </a:gs>
              <a:gs pos="100000">
                <a:srgbClr val="E6E7E6"/>
              </a:gs>
            </a:gsLst>
            <a:lin ang="5400000" scaled="1"/>
          </a:gradFill>
          <a:ln w="12700">
            <a:solidFill>
              <a:srgbClr val="CCE7D3"/>
            </a:solidFill>
            <a:round/>
            <a:headEnd/>
            <a:tailEnd/>
          </a:ln>
          <a:effectLst>
            <a:outerShdw blurRad="50800" dist="38100" dir="2700000" sx="98000" sy="98000" algn="tl" rotWithShape="0">
              <a:schemeClr val="tx1">
                <a:lumMod val="50000"/>
                <a:lumOff val="50000"/>
                <a:alpha val="40000"/>
              </a:schemeClr>
            </a:outerShdw>
          </a:effectLst>
        </p:spPr>
        <p:txBody>
          <a:bodyPr wrap="none" anchor="ctr"/>
          <a:lstStyle/>
          <a:p>
            <a:pPr marL="185738" indent="-185738" algn="ctr" fontAlgn="auto">
              <a:spcBef>
                <a:spcPts val="0"/>
              </a:spcBef>
              <a:spcAft>
                <a:spcPts val="0"/>
              </a:spcAft>
              <a:defRPr/>
            </a:pPr>
            <a:r>
              <a:rPr lang="ko-KR" altLang="en-US" sz="1100" b="1" dirty="0">
                <a:solidFill>
                  <a:srgbClr val="1F1F1F"/>
                </a:solidFill>
                <a:latin typeface="맑은 고딕" panose="020B0503020000020004" pitchFamily="50" charset="-127"/>
                <a:ea typeface="맑은 고딕" panose="020B0503020000020004" pitchFamily="50" charset="-127"/>
              </a:rPr>
              <a:t>보안 정책 설정</a:t>
            </a:r>
            <a:r>
              <a:rPr lang="en-US" altLang="ko-KR" sz="1100" b="1" dirty="0">
                <a:solidFill>
                  <a:srgbClr val="1F1F1F"/>
                </a:solidFill>
                <a:latin typeface="맑은 고딕" panose="020B0503020000020004" pitchFamily="50" charset="-127"/>
                <a:ea typeface="맑은 고딕" panose="020B0503020000020004" pitchFamily="50" charset="-127"/>
              </a:rPr>
              <a:t>( </a:t>
            </a:r>
            <a:r>
              <a:rPr lang="ko-KR" altLang="en-US" sz="1100" b="1" dirty="0">
                <a:solidFill>
                  <a:srgbClr val="1F1F1F"/>
                </a:solidFill>
                <a:latin typeface="맑은 고딕" panose="020B0503020000020004" pitchFamily="50" charset="-127"/>
                <a:ea typeface="맑은 고딕" panose="020B0503020000020004" pitchFamily="50" charset="-127"/>
              </a:rPr>
              <a:t>결재</a:t>
            </a:r>
            <a:r>
              <a:rPr lang="en-US" altLang="ko-KR" sz="1100" b="1" dirty="0">
                <a:solidFill>
                  <a:srgbClr val="1F1F1F"/>
                </a:solidFill>
                <a:latin typeface="맑은 고딕" panose="020B0503020000020004" pitchFamily="50" charset="-127"/>
                <a:ea typeface="맑은 고딕" panose="020B0503020000020004" pitchFamily="50" charset="-127"/>
              </a:rPr>
              <a:t>/</a:t>
            </a:r>
            <a:r>
              <a:rPr lang="ko-KR" altLang="en-US" sz="1100" b="1" dirty="0">
                <a:solidFill>
                  <a:srgbClr val="1F1F1F"/>
                </a:solidFill>
                <a:latin typeface="맑은 고딕" panose="020B0503020000020004" pitchFamily="50" charset="-127"/>
                <a:ea typeface="맑은 고딕" panose="020B0503020000020004" pitchFamily="50" charset="-127"/>
              </a:rPr>
              <a:t>차단</a:t>
            </a:r>
            <a:r>
              <a:rPr lang="en-US" altLang="ko-KR" sz="1100" b="1" dirty="0">
                <a:solidFill>
                  <a:srgbClr val="1F1F1F"/>
                </a:solidFill>
                <a:latin typeface="맑은 고딕" panose="020B0503020000020004" pitchFamily="50" charset="-127"/>
                <a:ea typeface="맑은 고딕" panose="020B0503020000020004" pitchFamily="50" charset="-127"/>
              </a:rPr>
              <a:t>/</a:t>
            </a:r>
            <a:r>
              <a:rPr lang="ko-KR" altLang="en-US" sz="1100" b="1" dirty="0">
                <a:solidFill>
                  <a:srgbClr val="1F1F1F"/>
                </a:solidFill>
                <a:latin typeface="맑은 고딕" panose="020B0503020000020004" pitchFamily="50" charset="-127"/>
                <a:ea typeface="맑은 고딕" panose="020B0503020000020004" pitchFamily="50" charset="-127"/>
              </a:rPr>
              <a:t>경보</a:t>
            </a:r>
            <a:r>
              <a:rPr lang="en-US" altLang="ko-KR" sz="1100" b="1" dirty="0">
                <a:solidFill>
                  <a:srgbClr val="1F1F1F"/>
                </a:solidFill>
                <a:latin typeface="맑은 고딕" panose="020B0503020000020004" pitchFamily="50" charset="-127"/>
                <a:ea typeface="맑은 고딕" panose="020B0503020000020004" pitchFamily="50" charset="-127"/>
              </a:rPr>
              <a:t>)</a:t>
            </a:r>
          </a:p>
        </p:txBody>
      </p:sp>
      <p:sp>
        <p:nvSpPr>
          <p:cNvPr id="83" name="모서리가 둥근 직사각형 82"/>
          <p:cNvSpPr/>
          <p:nvPr/>
        </p:nvSpPr>
        <p:spPr bwMode="auto">
          <a:xfrm>
            <a:off x="3288554" y="5648233"/>
            <a:ext cx="2615478" cy="413879"/>
          </a:xfrm>
          <a:prstGeom prst="roundRect">
            <a:avLst/>
          </a:prstGeom>
          <a:gradFill rotWithShape="1">
            <a:gsLst>
              <a:gs pos="0">
                <a:schemeClr val="bg1">
                  <a:lumMod val="95000"/>
                </a:schemeClr>
              </a:gs>
              <a:gs pos="100000">
                <a:srgbClr val="E6E7E6"/>
              </a:gs>
            </a:gsLst>
            <a:lin ang="5400000" scaled="1"/>
          </a:gradFill>
          <a:ln w="12700">
            <a:solidFill>
              <a:srgbClr val="CCE7D3"/>
            </a:solidFill>
            <a:round/>
            <a:headEnd/>
            <a:tailEnd/>
          </a:ln>
          <a:effectLst>
            <a:outerShdw blurRad="50800" dist="38100" dir="2700000" sx="98000" sy="98000" algn="tl" rotWithShape="0">
              <a:schemeClr val="tx1">
                <a:lumMod val="50000"/>
                <a:lumOff val="50000"/>
                <a:alpha val="40000"/>
              </a:schemeClr>
            </a:outerShdw>
          </a:effectLst>
        </p:spPr>
        <p:txBody>
          <a:bodyPr wrap="none" anchor="ctr"/>
          <a:lstStyle/>
          <a:p>
            <a:pPr marL="185738" indent="-185738" algn="ctr" fontAlgn="auto">
              <a:spcBef>
                <a:spcPts val="0"/>
              </a:spcBef>
              <a:spcAft>
                <a:spcPts val="0"/>
              </a:spcAft>
              <a:defRPr/>
            </a:pPr>
            <a:r>
              <a:rPr lang="ko-KR" altLang="en-US" sz="1100" b="1" dirty="0">
                <a:solidFill>
                  <a:srgbClr val="1F1F1F"/>
                </a:solidFill>
                <a:latin typeface="맑은 고딕" panose="020B0503020000020004" pitchFamily="50" charset="-127"/>
                <a:ea typeface="맑은 고딕" panose="020B0503020000020004" pitchFamily="50" charset="-127"/>
              </a:rPr>
              <a:t>실시간 모니터</a:t>
            </a:r>
            <a:r>
              <a:rPr lang="en-US" altLang="ko-KR" sz="1100" b="1" dirty="0">
                <a:solidFill>
                  <a:srgbClr val="1F1F1F"/>
                </a:solidFill>
                <a:latin typeface="맑은 고딕" panose="020B0503020000020004" pitchFamily="50" charset="-127"/>
                <a:ea typeface="맑은 고딕" panose="020B0503020000020004" pitchFamily="50" charset="-127"/>
              </a:rPr>
              <a:t>/</a:t>
            </a:r>
            <a:r>
              <a:rPr lang="ko-KR" altLang="en-US" sz="1100" b="1" dirty="0">
                <a:solidFill>
                  <a:srgbClr val="1F1F1F"/>
                </a:solidFill>
                <a:latin typeface="맑은 고딕" panose="020B0503020000020004" pitchFamily="50" charset="-127"/>
                <a:ea typeface="맑은 고딕" panose="020B0503020000020004" pitchFamily="50" charset="-127"/>
              </a:rPr>
              <a:t>보고서 생성</a:t>
            </a:r>
          </a:p>
        </p:txBody>
      </p:sp>
      <p:sp>
        <p:nvSpPr>
          <p:cNvPr id="84" name="모서리가 둥근 직사각형 83"/>
          <p:cNvSpPr/>
          <p:nvPr/>
        </p:nvSpPr>
        <p:spPr bwMode="auto">
          <a:xfrm>
            <a:off x="6109172" y="4708418"/>
            <a:ext cx="2615478" cy="413879"/>
          </a:xfrm>
          <a:prstGeom prst="roundRect">
            <a:avLst/>
          </a:prstGeom>
          <a:gradFill rotWithShape="1">
            <a:gsLst>
              <a:gs pos="0">
                <a:schemeClr val="bg1">
                  <a:lumMod val="95000"/>
                </a:schemeClr>
              </a:gs>
              <a:gs pos="100000">
                <a:srgbClr val="E6E7E6"/>
              </a:gs>
            </a:gsLst>
            <a:lin ang="5400000" scaled="1"/>
          </a:gradFill>
          <a:ln w="12700">
            <a:solidFill>
              <a:srgbClr val="CCE7D3"/>
            </a:solidFill>
            <a:round/>
            <a:headEnd/>
            <a:tailEnd/>
          </a:ln>
          <a:effectLst>
            <a:outerShdw blurRad="50800" dist="38100" dir="2700000" sx="98000" sy="98000" algn="tl" rotWithShape="0">
              <a:schemeClr val="tx1">
                <a:lumMod val="50000"/>
                <a:lumOff val="50000"/>
                <a:alpha val="40000"/>
              </a:schemeClr>
            </a:outerShdw>
          </a:effectLst>
        </p:spPr>
        <p:txBody>
          <a:bodyPr wrap="none" anchor="ctr"/>
          <a:lstStyle/>
          <a:p>
            <a:pPr marL="185738" indent="-185738" algn="ctr" fontAlgn="auto">
              <a:spcBef>
                <a:spcPts val="0"/>
              </a:spcBef>
              <a:spcAft>
                <a:spcPts val="0"/>
              </a:spcAft>
              <a:defRPr/>
            </a:pPr>
            <a:r>
              <a:rPr lang="en-US" altLang="ko-KR" sz="1100" b="1" dirty="0">
                <a:solidFill>
                  <a:srgbClr val="1F1F1F"/>
                </a:solidFill>
                <a:latin typeface="맑은 고딕" panose="020B0503020000020004" pitchFamily="50" charset="-127"/>
                <a:ea typeface="맑은 고딕" panose="020B0503020000020004" pitchFamily="50" charset="-127"/>
              </a:rPr>
              <a:t>DB / System </a:t>
            </a:r>
            <a:r>
              <a:rPr lang="ko-KR" altLang="en-US" sz="1100" b="1" dirty="0">
                <a:solidFill>
                  <a:srgbClr val="1F1F1F"/>
                </a:solidFill>
                <a:latin typeface="맑은 고딕" panose="020B0503020000020004" pitchFamily="50" charset="-127"/>
                <a:ea typeface="맑은 고딕" panose="020B0503020000020004" pitchFamily="50" charset="-127"/>
              </a:rPr>
              <a:t>직접 접속 통제</a:t>
            </a:r>
          </a:p>
        </p:txBody>
      </p:sp>
      <p:sp>
        <p:nvSpPr>
          <p:cNvPr id="85" name="모서리가 둥근 직사각형 84"/>
          <p:cNvSpPr/>
          <p:nvPr/>
        </p:nvSpPr>
        <p:spPr bwMode="auto">
          <a:xfrm>
            <a:off x="6109172" y="5178326"/>
            <a:ext cx="2615478" cy="413879"/>
          </a:xfrm>
          <a:prstGeom prst="roundRect">
            <a:avLst/>
          </a:prstGeom>
          <a:gradFill rotWithShape="1">
            <a:gsLst>
              <a:gs pos="0">
                <a:schemeClr val="bg1">
                  <a:lumMod val="95000"/>
                </a:schemeClr>
              </a:gs>
              <a:gs pos="100000">
                <a:srgbClr val="E6E7E6"/>
              </a:gs>
            </a:gsLst>
            <a:lin ang="5400000" scaled="1"/>
          </a:gradFill>
          <a:ln w="12700">
            <a:solidFill>
              <a:srgbClr val="CCE7D3"/>
            </a:solidFill>
            <a:round/>
            <a:headEnd/>
            <a:tailEnd/>
          </a:ln>
          <a:effectLst>
            <a:outerShdw blurRad="50800" dist="38100" dir="2700000" sx="98000" sy="98000" algn="tl" rotWithShape="0">
              <a:schemeClr val="tx1">
                <a:lumMod val="50000"/>
                <a:lumOff val="50000"/>
                <a:alpha val="40000"/>
              </a:schemeClr>
            </a:outerShdw>
          </a:effectLst>
        </p:spPr>
        <p:txBody>
          <a:bodyPr wrap="none" anchor="ctr"/>
          <a:lstStyle/>
          <a:p>
            <a:pPr marL="185738" indent="-185738" algn="ctr" fontAlgn="auto">
              <a:spcBef>
                <a:spcPts val="0"/>
              </a:spcBef>
              <a:spcAft>
                <a:spcPts val="0"/>
              </a:spcAft>
              <a:defRPr/>
            </a:pPr>
            <a:r>
              <a:rPr lang="ko-KR" altLang="en-US" sz="1100" b="1" dirty="0">
                <a:solidFill>
                  <a:srgbClr val="1F1F1F"/>
                </a:solidFill>
                <a:latin typeface="맑은 고딕" panose="020B0503020000020004" pitchFamily="50" charset="-127"/>
                <a:ea typeface="맑은 고딕" panose="020B0503020000020004" pitchFamily="50" charset="-127"/>
              </a:rPr>
              <a:t>기안</a:t>
            </a:r>
            <a:r>
              <a:rPr lang="en-US" altLang="ko-KR" sz="1100" b="1" dirty="0">
                <a:solidFill>
                  <a:srgbClr val="1F1F1F"/>
                </a:solidFill>
                <a:latin typeface="맑은 고딕" panose="020B0503020000020004" pitchFamily="50" charset="-127"/>
                <a:ea typeface="맑은 고딕" panose="020B0503020000020004" pitchFamily="50" charset="-127"/>
              </a:rPr>
              <a:t> / </a:t>
            </a:r>
            <a:r>
              <a:rPr lang="ko-KR" altLang="en-US" sz="1100" b="1" dirty="0">
                <a:solidFill>
                  <a:srgbClr val="1F1F1F"/>
                </a:solidFill>
                <a:latin typeface="맑은 고딕" panose="020B0503020000020004" pitchFamily="50" charset="-127"/>
                <a:ea typeface="맑은 고딕" panose="020B0503020000020004" pitchFamily="50" charset="-127"/>
              </a:rPr>
              <a:t>승인 </a:t>
            </a:r>
            <a:r>
              <a:rPr lang="en-US" altLang="ko-KR" sz="1100" b="1" dirty="0">
                <a:solidFill>
                  <a:srgbClr val="1F1F1F"/>
                </a:solidFill>
                <a:latin typeface="맑은 고딕" panose="020B0503020000020004" pitchFamily="50" charset="-127"/>
                <a:ea typeface="맑은 고딕" panose="020B0503020000020004" pitchFamily="50" charset="-127"/>
              </a:rPr>
              <a:t>/ </a:t>
            </a:r>
            <a:r>
              <a:rPr lang="ko-KR" altLang="en-US" sz="1100" b="1" dirty="0">
                <a:solidFill>
                  <a:srgbClr val="1F1F1F"/>
                </a:solidFill>
                <a:latin typeface="맑은 고딕" panose="020B0503020000020004" pitchFamily="50" charset="-127"/>
                <a:ea typeface="맑은 고딕" panose="020B0503020000020004" pitchFamily="50" charset="-127"/>
              </a:rPr>
              <a:t>진행 상태 조회 및 관리</a:t>
            </a:r>
          </a:p>
        </p:txBody>
      </p:sp>
      <p:sp>
        <p:nvSpPr>
          <p:cNvPr id="86" name="모서리가 둥근 직사각형 85"/>
          <p:cNvSpPr/>
          <p:nvPr/>
        </p:nvSpPr>
        <p:spPr bwMode="auto">
          <a:xfrm>
            <a:off x="6109172" y="5648233"/>
            <a:ext cx="2615478" cy="413879"/>
          </a:xfrm>
          <a:prstGeom prst="roundRect">
            <a:avLst/>
          </a:prstGeom>
          <a:gradFill rotWithShape="1">
            <a:gsLst>
              <a:gs pos="0">
                <a:schemeClr val="bg1">
                  <a:lumMod val="95000"/>
                </a:schemeClr>
              </a:gs>
              <a:gs pos="100000">
                <a:srgbClr val="E6E7E6"/>
              </a:gs>
            </a:gsLst>
            <a:lin ang="5400000" scaled="1"/>
          </a:gradFill>
          <a:ln w="12700">
            <a:solidFill>
              <a:srgbClr val="CCE7D3"/>
            </a:solidFill>
            <a:round/>
            <a:headEnd/>
            <a:tailEnd/>
          </a:ln>
          <a:effectLst>
            <a:outerShdw blurRad="50800" dist="38100" dir="2700000" sx="98000" sy="98000" algn="tl" rotWithShape="0">
              <a:schemeClr val="tx1">
                <a:lumMod val="50000"/>
                <a:lumOff val="50000"/>
                <a:alpha val="40000"/>
              </a:schemeClr>
            </a:outerShdw>
          </a:effectLst>
        </p:spPr>
        <p:txBody>
          <a:bodyPr wrap="none" anchor="ctr"/>
          <a:lstStyle/>
          <a:p>
            <a:pPr marL="185738" indent="-185738" algn="ctr" fontAlgn="auto">
              <a:spcBef>
                <a:spcPts val="0"/>
              </a:spcBef>
              <a:spcAft>
                <a:spcPts val="0"/>
              </a:spcAft>
              <a:defRPr/>
            </a:pPr>
            <a:r>
              <a:rPr lang="ko-KR" altLang="en-US" sz="1100" b="1" dirty="0">
                <a:solidFill>
                  <a:srgbClr val="1F1F1F"/>
                </a:solidFill>
                <a:latin typeface="맑은 고딕" panose="020B0503020000020004" pitchFamily="50" charset="-127"/>
                <a:ea typeface="맑은 고딕" panose="020B0503020000020004" pitchFamily="50" charset="-127"/>
              </a:rPr>
              <a:t>개인 정보 관리 </a:t>
            </a:r>
            <a:r>
              <a:rPr lang="en-US" altLang="ko-KR" sz="1100" b="1" dirty="0">
                <a:solidFill>
                  <a:srgbClr val="1F1F1F"/>
                </a:solidFill>
                <a:latin typeface="맑은 고딕" panose="020B0503020000020004" pitchFamily="50" charset="-127"/>
                <a:ea typeface="맑은 고딕" panose="020B0503020000020004" pitchFamily="50" charset="-127"/>
              </a:rPr>
              <a:t>/ </a:t>
            </a:r>
            <a:r>
              <a:rPr lang="ko-KR" altLang="en-US" sz="1100" b="1" dirty="0">
                <a:solidFill>
                  <a:srgbClr val="1F1F1F"/>
                </a:solidFill>
                <a:latin typeface="맑은 고딕" panose="020B0503020000020004" pitchFamily="50" charset="-127"/>
                <a:ea typeface="맑은 고딕" panose="020B0503020000020004" pitchFamily="50" charset="-127"/>
              </a:rPr>
              <a:t>파일저장통제</a:t>
            </a:r>
          </a:p>
        </p:txBody>
      </p:sp>
      <p:pic>
        <p:nvPicPr>
          <p:cNvPr id="87" name="Picture 5"/>
          <p:cNvPicPr>
            <a:picLocks noChangeAspect="1" noChangeArrowheads="1"/>
          </p:cNvPicPr>
          <p:nvPr/>
        </p:nvPicPr>
        <p:blipFill>
          <a:blip r:embed="rId5" cstate="print">
            <a:duotone>
              <a:schemeClr val="bg2">
                <a:shade val="45000"/>
                <a:satMod val="135000"/>
              </a:schemeClr>
              <a:prstClr val="white"/>
            </a:duotone>
          </a:blip>
          <a:srcRect/>
          <a:stretch>
            <a:fillRect/>
          </a:stretch>
        </p:blipFill>
        <p:spPr bwMode="auto">
          <a:xfrm>
            <a:off x="1952373" y="2106326"/>
            <a:ext cx="650885" cy="815411"/>
          </a:xfrm>
          <a:prstGeom prst="rect">
            <a:avLst/>
          </a:prstGeom>
          <a:noFill/>
          <a:ln w="9525">
            <a:noFill/>
            <a:miter lim="800000"/>
            <a:headEnd/>
            <a:tailEnd/>
          </a:ln>
        </p:spPr>
      </p:pic>
      <p:pic>
        <p:nvPicPr>
          <p:cNvPr id="88" name="Picture 11" descr="D:\모스트비주얼\아이콘 작업\왜가리\30.png"/>
          <p:cNvPicPr>
            <a:picLocks noChangeAspect="1" noChangeArrowheads="1"/>
          </p:cNvPicPr>
          <p:nvPr/>
        </p:nvPicPr>
        <p:blipFill>
          <a:blip r:embed="rId6" cstate="email">
            <a:duotone>
              <a:schemeClr val="bg2">
                <a:shade val="45000"/>
                <a:satMod val="135000"/>
              </a:schemeClr>
              <a:prstClr val="white"/>
            </a:duotone>
            <a:lum bright="-10000"/>
            <a:extLst>
              <a:ext uri="{28A0092B-C50C-407E-A947-70E740481C1C}">
                <a14:useLocalDpi xmlns:a14="http://schemas.microsoft.com/office/drawing/2010/main"/>
              </a:ext>
            </a:extLst>
          </a:blip>
          <a:srcRect/>
          <a:stretch>
            <a:fillRect/>
          </a:stretch>
        </p:blipFill>
        <p:spPr bwMode="auto">
          <a:xfrm>
            <a:off x="964572" y="2255538"/>
            <a:ext cx="541980" cy="458061"/>
          </a:xfrm>
          <a:prstGeom prst="rect">
            <a:avLst/>
          </a:prstGeom>
          <a:noFill/>
        </p:spPr>
      </p:pic>
      <p:grpSp>
        <p:nvGrpSpPr>
          <p:cNvPr id="5" name="그룹 4"/>
          <p:cNvGrpSpPr/>
          <p:nvPr/>
        </p:nvGrpSpPr>
        <p:grpSpPr>
          <a:xfrm>
            <a:off x="3501754" y="2546048"/>
            <a:ext cx="2189077" cy="1372904"/>
            <a:chOff x="3601299" y="2485531"/>
            <a:chExt cx="1978894" cy="1241085"/>
          </a:xfrm>
        </p:grpSpPr>
        <p:pic>
          <p:nvPicPr>
            <p:cNvPr id="2" name="그림 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992791" y="2485531"/>
              <a:ext cx="1587402" cy="1031476"/>
            </a:xfrm>
            <a:prstGeom prst="rect">
              <a:avLst/>
            </a:prstGeom>
          </p:spPr>
        </p:pic>
        <p:pic>
          <p:nvPicPr>
            <p:cNvPr id="89" name="Picture 50" descr="D:\모스트비주얼\아이콘 작업\왜가리\2.png"/>
            <p:cNvPicPr>
              <a:picLocks noChangeAspect="1" noChangeArrowheads="1"/>
            </p:cNvPicPr>
            <p:nvPr/>
          </p:nvPicPr>
          <p:blipFill>
            <a:blip r:embed="rId8" cstate="print"/>
            <a:srcRect/>
            <a:stretch>
              <a:fillRect/>
            </a:stretch>
          </p:blipFill>
          <p:spPr bwMode="auto">
            <a:xfrm>
              <a:off x="3601299" y="2706716"/>
              <a:ext cx="592978" cy="1019900"/>
            </a:xfrm>
            <a:prstGeom prst="rect">
              <a:avLst/>
            </a:prstGeom>
            <a:noFill/>
            <a:ln w="9525">
              <a:noFill/>
              <a:miter lim="800000"/>
              <a:headEnd/>
              <a:tailEnd/>
            </a:ln>
          </p:spPr>
        </p:pic>
      </p:grpSp>
      <p:grpSp>
        <p:nvGrpSpPr>
          <p:cNvPr id="6" name="그룹 5"/>
          <p:cNvGrpSpPr/>
          <p:nvPr/>
        </p:nvGrpSpPr>
        <p:grpSpPr>
          <a:xfrm>
            <a:off x="6278953" y="2720858"/>
            <a:ext cx="2251415" cy="1128972"/>
            <a:chOff x="6278953" y="2720858"/>
            <a:chExt cx="2251415" cy="1128972"/>
          </a:xfrm>
        </p:grpSpPr>
        <p:sp>
          <p:nvSpPr>
            <p:cNvPr id="27" name="Text Box 8"/>
            <p:cNvSpPr txBox="1">
              <a:spLocks noChangeArrowheads="1"/>
            </p:cNvSpPr>
            <p:nvPr/>
          </p:nvSpPr>
          <p:spPr bwMode="auto">
            <a:xfrm>
              <a:off x="7225114" y="3268758"/>
              <a:ext cx="1280149" cy="261610"/>
            </a:xfrm>
            <a:prstGeom prst="rect">
              <a:avLst/>
            </a:prstGeom>
            <a:noFill/>
            <a:ln w="9525" algn="ctr">
              <a:noFill/>
              <a:miter lim="800000"/>
              <a:headEnd/>
              <a:tailEnd/>
            </a:ln>
          </p:spPr>
          <p:txBody>
            <a:bodyPr wrap="square">
              <a:spAutoFit/>
            </a:bodyPr>
            <a:lstStyle/>
            <a:p>
              <a:pPr algn="ctr"/>
              <a:r>
                <a:rPr kumimoji="0" lang="en-US" altLang="ko-KR" sz="1050" b="1" dirty="0">
                  <a:latin typeface="맑은 고딕" panose="020B0503020000020004" pitchFamily="50" charset="-127"/>
                  <a:ea typeface="맑은 고딕" panose="020B0503020000020004" pitchFamily="50" charset="-127"/>
                </a:rPr>
                <a:t>DB</a:t>
              </a:r>
              <a:r>
                <a:rPr kumimoji="0" lang="ko-KR" altLang="en-US" sz="1050" b="1" dirty="0">
                  <a:latin typeface="맑은 고딕" panose="020B0503020000020004" pitchFamily="50" charset="-127"/>
                  <a:ea typeface="맑은 고딕" panose="020B0503020000020004" pitchFamily="50" charset="-127"/>
                </a:rPr>
                <a:t> </a:t>
              </a:r>
              <a:r>
                <a:rPr kumimoji="0" lang="en-US" altLang="ko-KR" sz="1050" b="1" dirty="0">
                  <a:latin typeface="맑은 고딕" panose="020B0503020000020004" pitchFamily="50" charset="-127"/>
                  <a:ea typeface="맑은 고딕" panose="020B0503020000020004" pitchFamily="50" charset="-127"/>
                </a:rPr>
                <a:t>Query Tool</a:t>
              </a:r>
            </a:p>
          </p:txBody>
        </p:sp>
        <p:grpSp>
          <p:nvGrpSpPr>
            <p:cNvPr id="3" name="그룹 2"/>
            <p:cNvGrpSpPr/>
            <p:nvPr/>
          </p:nvGrpSpPr>
          <p:grpSpPr>
            <a:xfrm>
              <a:off x="7052597" y="2857846"/>
              <a:ext cx="1477771" cy="366101"/>
              <a:chOff x="6549477" y="3930792"/>
              <a:chExt cx="1858842" cy="460507"/>
            </a:xfrm>
          </p:grpSpPr>
          <p:pic>
            <p:nvPicPr>
              <p:cNvPr id="28" name="Picture 9"/>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997726" y="3958972"/>
                <a:ext cx="462911" cy="419628"/>
              </a:xfrm>
              <a:prstGeom prst="rect">
                <a:avLst/>
              </a:prstGeom>
              <a:noFill/>
              <a:ln w="9525">
                <a:noFill/>
                <a:miter lim="800000"/>
                <a:headEnd/>
                <a:tailEnd/>
              </a:ln>
            </p:spPr>
          </p:pic>
          <p:pic>
            <p:nvPicPr>
              <p:cNvPr id="29" name="Picture 2"/>
              <p:cNvPicPr>
                <a:picLocks noChangeAspect="1" noChangeArrowheads="1"/>
              </p:cNvPicPr>
              <p:nvPr/>
            </p:nvPicPr>
            <p:blipFill>
              <a:blip r:embed="rId10" cstate="print"/>
              <a:srcRect/>
              <a:stretch>
                <a:fillRect/>
              </a:stretch>
            </p:blipFill>
            <p:spPr bwMode="auto">
              <a:xfrm>
                <a:off x="6549477" y="3930792"/>
                <a:ext cx="450125" cy="460507"/>
              </a:xfrm>
              <a:prstGeom prst="rect">
                <a:avLst/>
              </a:prstGeom>
              <a:noFill/>
              <a:ln w="9525">
                <a:noFill/>
                <a:miter lim="800000"/>
                <a:headEnd/>
                <a:tailEnd/>
              </a:ln>
            </p:spPr>
          </p:pic>
          <p:pic>
            <p:nvPicPr>
              <p:cNvPr id="30" name="Picture 10"/>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8027248" y="3953928"/>
                <a:ext cx="381071" cy="379949"/>
              </a:xfrm>
              <a:prstGeom prst="rect">
                <a:avLst/>
              </a:prstGeom>
              <a:noFill/>
              <a:ln w="9525">
                <a:noFill/>
                <a:miter lim="800000"/>
                <a:headEnd/>
                <a:tailEnd/>
              </a:ln>
            </p:spPr>
          </p:pic>
          <p:pic>
            <p:nvPicPr>
              <p:cNvPr id="31" name="Picture 11"/>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7539820" y="3945749"/>
                <a:ext cx="405367" cy="378747"/>
              </a:xfrm>
              <a:prstGeom prst="rect">
                <a:avLst/>
              </a:prstGeom>
              <a:noFill/>
              <a:ln w="9525">
                <a:noFill/>
                <a:miter lim="800000"/>
                <a:headEnd/>
                <a:tailEnd/>
              </a:ln>
            </p:spPr>
          </p:pic>
        </p:grpSp>
        <p:pic>
          <p:nvPicPr>
            <p:cNvPr id="90" name="Picture 50" descr="D:\모스트비주얼\아이콘 작업\왜가리\2.png"/>
            <p:cNvPicPr>
              <a:picLocks noChangeAspect="1" noChangeArrowheads="1"/>
            </p:cNvPicPr>
            <p:nvPr/>
          </p:nvPicPr>
          <p:blipFill>
            <a:blip r:embed="rId13" cstate="print"/>
            <a:srcRect/>
            <a:stretch>
              <a:fillRect/>
            </a:stretch>
          </p:blipFill>
          <p:spPr bwMode="auto">
            <a:xfrm>
              <a:off x="6278953" y="2720858"/>
              <a:ext cx="655960" cy="1128034"/>
            </a:xfrm>
            <a:prstGeom prst="rect">
              <a:avLst/>
            </a:prstGeom>
            <a:noFill/>
            <a:ln w="9525">
              <a:noFill/>
              <a:miter lim="800000"/>
              <a:headEnd/>
              <a:tailEnd/>
            </a:ln>
          </p:spPr>
        </p:pic>
        <p:pic>
          <p:nvPicPr>
            <p:cNvPr id="52" name="그림 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783325" y="3396451"/>
              <a:ext cx="419794" cy="453379"/>
            </a:xfrm>
            <a:prstGeom prst="rect">
              <a:avLst/>
            </a:prstGeom>
            <a:ln w="12700">
              <a:solidFill>
                <a:schemeClr val="accent1"/>
              </a:solidFill>
            </a:ln>
          </p:spPr>
        </p:pic>
      </p:grpSp>
    </p:spTree>
    <p:extLst>
      <p:ext uri="{BB962C8B-B14F-4D97-AF65-F5344CB8AC3E}">
        <p14:creationId xmlns:p14="http://schemas.microsoft.com/office/powerpoint/2010/main" val="23278198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395481"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2.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제품 구성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시스템 구성</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6" name="슬라이드 번호 개체 틀 5"/>
          <p:cNvSpPr>
            <a:spLocks noGrp="1"/>
          </p:cNvSpPr>
          <p:nvPr>
            <p:ph type="sldNum" sz="quarter" idx="12"/>
          </p:nvPr>
        </p:nvSpPr>
        <p:spPr/>
        <p:txBody>
          <a:bodyPr/>
          <a:lstStyle/>
          <a:p>
            <a:fld id="{55DF3BF5-F5C4-49A3-8D2C-141262B023B6}" type="slidenum">
              <a:rPr lang="ko-KR" altLang="en-US" smtClean="0"/>
              <a:t>10</a:t>
            </a:fld>
            <a:endParaRPr lang="ko-KR" altLang="en-US"/>
          </a:p>
        </p:txBody>
      </p:sp>
      <p:grpSp>
        <p:nvGrpSpPr>
          <p:cNvPr id="33" name="그룹 32"/>
          <p:cNvGrpSpPr/>
          <p:nvPr/>
        </p:nvGrpSpPr>
        <p:grpSpPr>
          <a:xfrm>
            <a:off x="1880171" y="1054420"/>
            <a:ext cx="5322013" cy="3206467"/>
            <a:chOff x="1880171" y="1054420"/>
            <a:chExt cx="5322013" cy="3206467"/>
          </a:xfrm>
        </p:grpSpPr>
        <p:sp>
          <p:nvSpPr>
            <p:cNvPr id="37" name="직사각형 36"/>
            <p:cNvSpPr/>
            <p:nvPr/>
          </p:nvSpPr>
          <p:spPr>
            <a:xfrm>
              <a:off x="1880171" y="1054420"/>
              <a:ext cx="5322013" cy="3206467"/>
            </a:xfrm>
            <a:prstGeom prst="rect">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0" name="그림 39"/>
            <p:cNvPicPr>
              <a:picLocks noChangeAspect="1"/>
            </p:cNvPicPr>
            <p:nvPr/>
          </p:nvPicPr>
          <p:blipFill>
            <a:blip r:embed="rId3"/>
            <a:stretch>
              <a:fillRect/>
            </a:stretch>
          </p:blipFill>
          <p:spPr>
            <a:xfrm>
              <a:off x="1997087" y="1125984"/>
              <a:ext cx="5103526" cy="3086420"/>
            </a:xfrm>
            <a:prstGeom prst="rect">
              <a:avLst/>
            </a:prstGeom>
            <a:ln w="12700">
              <a:noFill/>
              <a:prstDash val="solid"/>
            </a:ln>
          </p:spPr>
        </p:pic>
      </p:grpSp>
      <p:sp>
        <p:nvSpPr>
          <p:cNvPr id="41" name="직사각형 40"/>
          <p:cNvSpPr/>
          <p:nvPr/>
        </p:nvSpPr>
        <p:spPr>
          <a:xfrm>
            <a:off x="4962457" y="4260887"/>
            <a:ext cx="3999856" cy="877163"/>
          </a:xfrm>
          <a:prstGeom prst="rect">
            <a:avLst/>
          </a:prstGeom>
        </p:spPr>
        <p:txBody>
          <a:bodyPr wrap="square">
            <a:spAutoFit/>
          </a:bodyPr>
          <a:lstStyle/>
          <a:p>
            <a:pPr algn="r"/>
            <a:r>
              <a:rPr lang="en-US" altLang="ko-KR" b="1" u="sng" dirty="0" smtClean="0">
                <a:solidFill>
                  <a:srgbClr val="FF0000"/>
                </a:solidFill>
              </a:rPr>
              <a:t>Gateway mode</a:t>
            </a:r>
          </a:p>
          <a:p>
            <a:r>
              <a:rPr lang="ko-KR" altLang="en-US" sz="1200" b="1" dirty="0" smtClean="0"/>
              <a:t>사용자 별 DB 접근에 대한 권한관리 등 접근통제</a:t>
            </a:r>
          </a:p>
          <a:p>
            <a:r>
              <a:rPr lang="ko-KR" altLang="en-US" sz="1050" dirty="0" smtClean="0"/>
              <a:t>- 불법적인 개인정보 조회, 유출방지</a:t>
            </a:r>
          </a:p>
          <a:p>
            <a:r>
              <a:rPr lang="ko-KR" altLang="en-US" sz="1050" dirty="0" smtClean="0"/>
              <a:t>- 사용자 정의 보안정책에 따라 경보 및 차단 기능</a:t>
            </a:r>
            <a:endParaRPr lang="ko-KR" altLang="en-US" sz="1050" dirty="0"/>
          </a:p>
        </p:txBody>
      </p:sp>
      <p:sp>
        <p:nvSpPr>
          <p:cNvPr id="42" name="직사각형 41"/>
          <p:cNvSpPr/>
          <p:nvPr/>
        </p:nvSpPr>
        <p:spPr>
          <a:xfrm>
            <a:off x="228568" y="4253675"/>
            <a:ext cx="4707603" cy="1038746"/>
          </a:xfrm>
          <a:prstGeom prst="rect">
            <a:avLst/>
          </a:prstGeom>
        </p:spPr>
        <p:txBody>
          <a:bodyPr wrap="square">
            <a:spAutoFit/>
          </a:bodyPr>
          <a:lstStyle/>
          <a:p>
            <a:r>
              <a:rPr lang="ko-KR" altLang="en-US" b="1" u="sng" dirty="0" smtClean="0">
                <a:solidFill>
                  <a:srgbClr val="FF0000"/>
                </a:solidFill>
              </a:rPr>
              <a:t>Sniffing </a:t>
            </a:r>
            <a:r>
              <a:rPr lang="en-US" altLang="ko-KR" b="1" u="sng" dirty="0" smtClean="0">
                <a:solidFill>
                  <a:srgbClr val="FF0000"/>
                </a:solidFill>
              </a:rPr>
              <a:t>mode</a:t>
            </a:r>
          </a:p>
          <a:p>
            <a:r>
              <a:rPr lang="ko-KR" altLang="en-US" sz="1200" b="1" dirty="0" smtClean="0"/>
              <a:t>중요 DB 접근에 대한 실시간 모니터링 및 사후감사</a:t>
            </a:r>
          </a:p>
          <a:p>
            <a:r>
              <a:rPr lang="ko-KR" altLang="en-US" sz="1050" dirty="0" smtClean="0"/>
              <a:t>- 사용자 별 DB에 연결된 Session에 대한 다양한 상태 정보를 실시간 모니터링</a:t>
            </a:r>
          </a:p>
          <a:p>
            <a:r>
              <a:rPr lang="ko-KR" altLang="en-US" sz="1050" dirty="0" smtClean="0"/>
              <a:t>- DB </a:t>
            </a:r>
            <a:r>
              <a:rPr lang="ko-KR" altLang="en-US" sz="1050" dirty="0" err="1" smtClean="0"/>
              <a:t>트렌잭션</a:t>
            </a:r>
            <a:r>
              <a:rPr lang="ko-KR" altLang="en-US" sz="1050" dirty="0" smtClean="0"/>
              <a:t> 로그 데이터에 대한 분석 및 감사보고서 생성</a:t>
            </a:r>
          </a:p>
          <a:p>
            <a:r>
              <a:rPr lang="ko-KR" altLang="en-US" sz="1050" dirty="0" smtClean="0"/>
              <a:t>- DB 서버 </a:t>
            </a:r>
            <a:r>
              <a:rPr lang="ko-KR" altLang="en-US" sz="1050" dirty="0" err="1" smtClean="0"/>
              <a:t>부하율</a:t>
            </a:r>
            <a:r>
              <a:rPr lang="ko-KR" altLang="en-US" sz="1050" dirty="0" smtClean="0"/>
              <a:t> 0%의 처리방식</a:t>
            </a:r>
            <a:endParaRPr lang="ko-KR" altLang="en-US" sz="1050" dirty="0"/>
          </a:p>
        </p:txBody>
      </p:sp>
      <p:sp>
        <p:nvSpPr>
          <p:cNvPr id="43" name="직사각형 42"/>
          <p:cNvSpPr/>
          <p:nvPr/>
        </p:nvSpPr>
        <p:spPr>
          <a:xfrm>
            <a:off x="2502818" y="5395464"/>
            <a:ext cx="4125662" cy="661720"/>
          </a:xfrm>
          <a:prstGeom prst="rect">
            <a:avLst/>
          </a:prstGeom>
        </p:spPr>
        <p:txBody>
          <a:bodyPr wrap="square">
            <a:spAutoFit/>
          </a:bodyPr>
          <a:lstStyle/>
          <a:p>
            <a:r>
              <a:rPr lang="ko-KR" altLang="en-US" sz="1600" b="1" dirty="0" smtClean="0">
                <a:solidFill>
                  <a:srgbClr val="FF0000"/>
                </a:solidFill>
              </a:rPr>
              <a:t>Hybrid : Gateway, Sniffing 구성의 혼합형태</a:t>
            </a:r>
          </a:p>
          <a:p>
            <a:r>
              <a:rPr lang="ko-KR" altLang="en-US" sz="1050" dirty="0" smtClean="0"/>
              <a:t>- 정형 접근에 대한 가용성 보장 및 감사기능 제공</a:t>
            </a:r>
          </a:p>
          <a:p>
            <a:r>
              <a:rPr lang="ko-KR" altLang="en-US" sz="1050" dirty="0" smtClean="0"/>
              <a:t>- 비정형 접근에 대한 강력한 권한제어 및 접근통제</a:t>
            </a:r>
            <a:endParaRPr lang="ko-KR" altLang="en-US" sz="1050" dirty="0"/>
          </a:p>
        </p:txBody>
      </p:sp>
      <p:pic>
        <p:nvPicPr>
          <p:cNvPr id="44" name="그림 43"/>
          <p:cNvPicPr>
            <a:picLocks noChangeAspect="1"/>
          </p:cNvPicPr>
          <p:nvPr/>
        </p:nvPicPr>
        <p:blipFill>
          <a:blip r:embed="rId4"/>
          <a:stretch>
            <a:fillRect/>
          </a:stretch>
        </p:blipFill>
        <p:spPr>
          <a:xfrm>
            <a:off x="6542592" y="3188136"/>
            <a:ext cx="419794" cy="453379"/>
          </a:xfrm>
          <a:prstGeom prst="rect">
            <a:avLst/>
          </a:prstGeom>
          <a:ln w="12700">
            <a:solidFill>
              <a:schemeClr val="accent1"/>
            </a:solidFill>
          </a:ln>
        </p:spPr>
      </p:pic>
      <p:sp>
        <p:nvSpPr>
          <p:cNvPr id="45" name="굽은 화살표 44"/>
          <p:cNvSpPr/>
          <p:nvPr/>
        </p:nvSpPr>
        <p:spPr>
          <a:xfrm rot="10800000" flipV="1">
            <a:off x="6962386" y="3366288"/>
            <a:ext cx="1364318" cy="846116"/>
          </a:xfrm>
          <a:prstGeom prst="ben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solidFill>
                <a:schemeClr val="tx1"/>
              </a:solidFill>
            </a:endParaRPr>
          </a:p>
        </p:txBody>
      </p:sp>
      <p:sp>
        <p:nvSpPr>
          <p:cNvPr id="46" name="굽은 화살표 45"/>
          <p:cNvSpPr/>
          <p:nvPr/>
        </p:nvSpPr>
        <p:spPr>
          <a:xfrm rot="10800000" flipH="1" flipV="1">
            <a:off x="872567" y="2568340"/>
            <a:ext cx="1709803" cy="1602061"/>
          </a:xfrm>
          <a:prstGeom prst="bentArrow">
            <a:avLst>
              <a:gd name="adj1" fmla="val 14913"/>
              <a:gd name="adj2" fmla="val 14686"/>
              <a:gd name="adj3" fmla="val 19444"/>
              <a:gd name="adj4" fmla="val 43750"/>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ko-KR" altLang="en-US">
              <a:solidFill>
                <a:schemeClr val="tx1"/>
              </a:solidFill>
            </a:endParaRPr>
          </a:p>
        </p:txBody>
      </p:sp>
    </p:spTree>
    <p:extLst>
      <p:ext uri="{BB962C8B-B14F-4D97-AF65-F5344CB8AC3E}">
        <p14:creationId xmlns:p14="http://schemas.microsoft.com/office/powerpoint/2010/main" val="18960500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395481"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2.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제품 구성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제품 특장점</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22" name="Text Box 60"/>
          <p:cNvSpPr txBox="1">
            <a:spLocks noChangeArrowheads="1"/>
          </p:cNvSpPr>
          <p:nvPr/>
        </p:nvSpPr>
        <p:spPr bwMode="auto">
          <a:xfrm>
            <a:off x="4841728" y="1163754"/>
            <a:ext cx="4032448" cy="4616648"/>
          </a:xfrm>
          <a:prstGeom prst="rect">
            <a:avLst/>
          </a:prstGeom>
          <a:noFill/>
          <a:ln w="9525" algn="ctr">
            <a:noFill/>
            <a:miter lim="800000"/>
            <a:headEnd/>
            <a:tailEnd/>
          </a:ln>
          <a:effectLst/>
        </p:spPr>
        <p:txBody>
          <a:bodyPr wrap="square">
            <a:spAutoFit/>
          </a:bodyPr>
          <a:lstStyle/>
          <a:p>
            <a:pPr fontAlgn="auto">
              <a:spcBef>
                <a:spcPct val="50000"/>
              </a:spcBef>
              <a:spcAft>
                <a:spcPts val="0"/>
              </a:spcAft>
              <a:defRPr/>
            </a:pPr>
            <a:r>
              <a:rPr kumimoji="0" lang="en-US" altLang="ko-KR" sz="1400" b="1" dirty="0">
                <a:solidFill>
                  <a:srgbClr val="020BBE"/>
                </a:solidFill>
                <a:latin typeface="+mj-ea"/>
                <a:ea typeface="+mj-ea"/>
              </a:rPr>
              <a:t>DB / Server </a:t>
            </a:r>
            <a:r>
              <a:rPr kumimoji="0" lang="ko-KR" altLang="en-US" sz="1400" b="1" dirty="0">
                <a:solidFill>
                  <a:srgbClr val="020BBE"/>
                </a:solidFill>
                <a:latin typeface="+mj-ea"/>
                <a:ea typeface="+mj-ea"/>
              </a:rPr>
              <a:t>접근통제의 최강기능 구성 </a:t>
            </a:r>
          </a:p>
          <a:p>
            <a:pPr marL="171450" indent="-171450" fontAlgn="auto">
              <a:spcBef>
                <a:spcPct val="50000"/>
              </a:spcBef>
              <a:spcAft>
                <a:spcPts val="0"/>
              </a:spcAft>
              <a:buFont typeface="Arial" panose="020B0604020202020204" pitchFamily="34" charset="0"/>
              <a:buChar char="•"/>
              <a:defRPr/>
            </a:pPr>
            <a:r>
              <a:rPr kumimoji="0" lang="ko-KR" altLang="en-US" sz="1050" dirty="0">
                <a:solidFill>
                  <a:srgbClr val="FF0000"/>
                </a:solidFill>
                <a:latin typeface="+mj-ea"/>
                <a:ea typeface="+mj-ea"/>
              </a:rPr>
              <a:t>  </a:t>
            </a:r>
            <a:r>
              <a:rPr kumimoji="0" lang="en-US" altLang="ko-KR" sz="1050" b="1" dirty="0">
                <a:solidFill>
                  <a:srgbClr val="FF0000"/>
                </a:solidFill>
                <a:latin typeface="+mj-ea"/>
                <a:ea typeface="+mj-ea"/>
              </a:rPr>
              <a:t>DB </a:t>
            </a:r>
            <a:r>
              <a:rPr kumimoji="0" lang="ko-KR" altLang="en-US" sz="1050" b="1" dirty="0">
                <a:solidFill>
                  <a:srgbClr val="FF0000"/>
                </a:solidFill>
                <a:latin typeface="+mj-ea"/>
                <a:ea typeface="+mj-ea"/>
              </a:rPr>
              <a:t>접근에 대한 통제 및 접근내역 실시간 모니터링</a:t>
            </a:r>
            <a:endParaRPr kumimoji="0" lang="en-US" altLang="ko-KR" sz="1050" b="1" dirty="0">
              <a:solidFill>
                <a:srgbClr val="FF0000"/>
              </a:solidFill>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50" b="1" dirty="0">
                <a:solidFill>
                  <a:srgbClr val="FF0000"/>
                </a:solidFill>
                <a:latin typeface="+mj-ea"/>
                <a:ea typeface="+mj-ea"/>
              </a:rPr>
              <a:t>  Server </a:t>
            </a:r>
            <a:r>
              <a:rPr kumimoji="0" lang="ko-KR" altLang="en-US" sz="1050" b="1" dirty="0">
                <a:solidFill>
                  <a:srgbClr val="FF0000"/>
                </a:solidFill>
                <a:latin typeface="+mj-ea"/>
                <a:ea typeface="+mj-ea"/>
              </a:rPr>
              <a:t>접근에 대한 통제 및 작업내역 실시간 모니터링</a:t>
            </a:r>
            <a:endParaRPr kumimoji="0" lang="en-US" altLang="ko-KR" sz="1050" b="1" dirty="0">
              <a:solidFill>
                <a:srgbClr val="FF0000"/>
              </a:solidFill>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50" b="1" dirty="0">
                <a:latin typeface="+mj-ea"/>
                <a:ea typeface="+mj-ea"/>
              </a:rPr>
              <a:t>  DB </a:t>
            </a:r>
            <a:r>
              <a:rPr kumimoji="0" lang="ko-KR" altLang="en-US" sz="1050" b="1" dirty="0">
                <a:latin typeface="+mj-ea"/>
                <a:ea typeface="+mj-ea"/>
              </a:rPr>
              <a:t>및 </a:t>
            </a:r>
            <a:r>
              <a:rPr kumimoji="0" lang="en-US" altLang="ko-KR" sz="1050" b="1" dirty="0">
                <a:latin typeface="+mj-ea"/>
                <a:ea typeface="+mj-ea"/>
              </a:rPr>
              <a:t>Server </a:t>
            </a:r>
            <a:r>
              <a:rPr kumimoji="0" lang="ko-KR" altLang="en-US" sz="1050" b="1" dirty="0">
                <a:latin typeface="+mj-ea"/>
                <a:ea typeface="+mj-ea"/>
              </a:rPr>
              <a:t>작업에 대한 유연한 </a:t>
            </a:r>
            <a:r>
              <a:rPr kumimoji="0" lang="ko-KR" altLang="en-US" sz="1050" b="1" dirty="0">
                <a:solidFill>
                  <a:srgbClr val="FF0000"/>
                </a:solidFill>
                <a:latin typeface="+mj-ea"/>
                <a:ea typeface="+mj-ea"/>
              </a:rPr>
              <a:t>작업결재</a:t>
            </a:r>
            <a:endParaRPr kumimoji="0" lang="en-US" altLang="ko-KR" sz="1050" b="1" dirty="0">
              <a:solidFill>
                <a:srgbClr val="FF0000"/>
              </a:solidFill>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50" b="1" dirty="0">
                <a:latin typeface="+mj-ea"/>
                <a:ea typeface="+mj-ea"/>
              </a:rPr>
              <a:t>  Inline / Sniffing / Gateway / Hybrid </a:t>
            </a:r>
            <a:r>
              <a:rPr kumimoji="0" lang="ko-KR" altLang="en-US" sz="1050" b="1" dirty="0">
                <a:latin typeface="+mj-ea"/>
                <a:ea typeface="+mj-ea"/>
              </a:rPr>
              <a:t>다양한 운영모드</a:t>
            </a:r>
            <a:endParaRPr kumimoji="0" lang="en-US" altLang="ko-KR" sz="1050" b="1" dirty="0">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50" b="1" dirty="0">
                <a:latin typeface="+mj-ea"/>
                <a:ea typeface="+mj-ea"/>
              </a:rPr>
              <a:t>  </a:t>
            </a:r>
            <a:r>
              <a:rPr kumimoji="0" lang="en-US" altLang="ko-KR" sz="1050" b="1" dirty="0">
                <a:solidFill>
                  <a:srgbClr val="FF0000"/>
                </a:solidFill>
                <a:latin typeface="+mj-ea"/>
                <a:ea typeface="+mj-ea"/>
              </a:rPr>
              <a:t>HA(</a:t>
            </a:r>
            <a:r>
              <a:rPr kumimoji="0" lang="ko-KR" altLang="en-US" sz="1050" b="1" dirty="0">
                <a:solidFill>
                  <a:srgbClr val="FF0000"/>
                </a:solidFill>
                <a:latin typeface="+mj-ea"/>
                <a:ea typeface="+mj-ea"/>
              </a:rPr>
              <a:t>이중화</a:t>
            </a:r>
            <a:r>
              <a:rPr kumimoji="0" lang="en-US" altLang="ko-KR" sz="1050" b="1" dirty="0">
                <a:solidFill>
                  <a:srgbClr val="FF0000"/>
                </a:solidFill>
                <a:latin typeface="+mj-ea"/>
                <a:ea typeface="+mj-ea"/>
              </a:rPr>
              <a:t>) </a:t>
            </a:r>
            <a:r>
              <a:rPr kumimoji="0" lang="ko-KR" altLang="en-US" sz="1050" b="1" dirty="0">
                <a:latin typeface="+mj-ea"/>
                <a:ea typeface="+mj-ea"/>
              </a:rPr>
              <a:t>구성을 통한 고 가용성</a:t>
            </a:r>
            <a:endParaRPr kumimoji="0" lang="en-US" altLang="ko-KR" sz="1050" b="1" dirty="0">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50" b="1" dirty="0">
                <a:latin typeface="+mj-ea"/>
                <a:ea typeface="+mj-ea"/>
              </a:rPr>
              <a:t>  LocalProxy </a:t>
            </a:r>
            <a:r>
              <a:rPr kumimoji="0" lang="ko-KR" altLang="en-US" sz="1050" b="1" dirty="0">
                <a:latin typeface="+mj-ea"/>
                <a:ea typeface="+mj-ea"/>
              </a:rPr>
              <a:t>기능을 통한 장애시 세션 유지 기능</a:t>
            </a:r>
            <a:endParaRPr kumimoji="0" lang="en-US" altLang="ko-KR" sz="1050" b="1" dirty="0">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50" b="1" dirty="0">
                <a:latin typeface="+mj-ea"/>
                <a:ea typeface="+mj-ea"/>
              </a:rPr>
              <a:t>  </a:t>
            </a:r>
            <a:r>
              <a:rPr kumimoji="0" lang="ko-KR" altLang="en-US" sz="1050" b="1" dirty="0">
                <a:latin typeface="+mj-ea"/>
                <a:ea typeface="+mj-ea"/>
              </a:rPr>
              <a:t>중요정보 </a:t>
            </a:r>
            <a:r>
              <a:rPr kumimoji="0" lang="en-US" altLang="ko-KR" sz="1050" b="1" dirty="0" smtClean="0">
                <a:latin typeface="+mj-ea"/>
                <a:ea typeface="+mj-ea"/>
              </a:rPr>
              <a:t>Scan </a:t>
            </a:r>
            <a:r>
              <a:rPr kumimoji="0" lang="ko-KR" altLang="en-US" sz="1050" b="1" dirty="0">
                <a:latin typeface="+mj-ea"/>
                <a:ea typeface="+mj-ea"/>
              </a:rPr>
              <a:t>기능 </a:t>
            </a:r>
            <a:endParaRPr kumimoji="0" lang="en-US" altLang="ko-KR" sz="1050" b="1" dirty="0" smtClean="0">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50" b="1" dirty="0" smtClean="0">
                <a:latin typeface="+mj-ea"/>
                <a:ea typeface="+mj-ea"/>
              </a:rPr>
              <a:t>  </a:t>
            </a:r>
            <a:r>
              <a:rPr kumimoji="0" lang="en-US" altLang="ko-KR" sz="1050" b="1" dirty="0" smtClean="0">
                <a:solidFill>
                  <a:srgbClr val="FF0000"/>
                </a:solidFill>
                <a:latin typeface="+mj-ea"/>
                <a:ea typeface="+mj-ea"/>
              </a:rPr>
              <a:t>SQL Injection </a:t>
            </a:r>
            <a:r>
              <a:rPr kumimoji="0" lang="ko-KR" altLang="en-US" sz="1050" b="1" dirty="0" smtClean="0">
                <a:solidFill>
                  <a:srgbClr val="FF0000"/>
                </a:solidFill>
                <a:latin typeface="+mj-ea"/>
                <a:ea typeface="+mj-ea"/>
              </a:rPr>
              <a:t>방어를 </a:t>
            </a:r>
            <a:r>
              <a:rPr kumimoji="0" lang="ko-KR" altLang="en-US" sz="1050" b="1" dirty="0" smtClean="0">
                <a:latin typeface="+mj-ea"/>
                <a:ea typeface="+mj-ea"/>
              </a:rPr>
              <a:t>위한 </a:t>
            </a:r>
            <a:r>
              <a:rPr kumimoji="0" lang="en-US" altLang="ko-KR" sz="1050" b="1" dirty="0" smtClean="0">
                <a:latin typeface="+mj-ea"/>
                <a:ea typeface="+mj-ea"/>
              </a:rPr>
              <a:t>SQL-Application </a:t>
            </a:r>
            <a:r>
              <a:rPr kumimoji="0" lang="ko-KR" altLang="en-US" sz="1050" b="1" dirty="0" smtClean="0">
                <a:latin typeface="+mj-ea"/>
                <a:ea typeface="+mj-ea"/>
              </a:rPr>
              <a:t>프로파일링</a:t>
            </a:r>
            <a:endParaRPr kumimoji="0" lang="en-US" altLang="ko-KR" sz="1050" b="1" dirty="0" smtClean="0">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50" b="1" dirty="0" smtClean="0">
                <a:latin typeface="+mj-ea"/>
                <a:ea typeface="+mj-ea"/>
              </a:rPr>
              <a:t>  </a:t>
            </a:r>
            <a:r>
              <a:rPr kumimoji="0" lang="ko-KR" altLang="en-US" sz="1050" b="1" dirty="0">
                <a:latin typeface="+mj-ea"/>
                <a:ea typeface="+mj-ea"/>
              </a:rPr>
              <a:t>암호화 기능과 버금가는 </a:t>
            </a:r>
            <a:r>
              <a:rPr kumimoji="0" lang="en-US" altLang="ko-KR" sz="1050" b="1" dirty="0">
                <a:solidFill>
                  <a:srgbClr val="FF0000"/>
                </a:solidFill>
                <a:latin typeface="+mj-ea"/>
                <a:ea typeface="+mj-ea"/>
              </a:rPr>
              <a:t>Dynamic Data Masking</a:t>
            </a:r>
          </a:p>
          <a:p>
            <a:pPr marL="628650" lvl="1" indent="-171450" fontAlgn="auto">
              <a:spcBef>
                <a:spcPct val="50000"/>
              </a:spcBef>
              <a:spcAft>
                <a:spcPts val="0"/>
              </a:spcAft>
              <a:buFont typeface="Wingdings" panose="05000000000000000000" pitchFamily="2" charset="2"/>
              <a:buChar char="ü"/>
              <a:defRPr/>
            </a:pPr>
            <a:r>
              <a:rPr kumimoji="0" lang="en-US" altLang="ko-KR" sz="1050" b="1" dirty="0">
                <a:latin typeface="+mj-ea"/>
                <a:ea typeface="+mj-ea"/>
              </a:rPr>
              <a:t> SQL </a:t>
            </a:r>
            <a:r>
              <a:rPr kumimoji="0" lang="ko-KR" altLang="en-US" sz="1050" b="1" dirty="0">
                <a:latin typeface="+mj-ea"/>
                <a:ea typeface="+mj-ea"/>
              </a:rPr>
              <a:t>변조나 고객 </a:t>
            </a:r>
            <a:r>
              <a:rPr kumimoji="0" lang="en-US" altLang="ko-KR" sz="1050" b="1" dirty="0">
                <a:latin typeface="+mj-ea"/>
                <a:ea typeface="+mj-ea"/>
              </a:rPr>
              <a:t>DB</a:t>
            </a:r>
            <a:r>
              <a:rPr kumimoji="0" lang="ko-KR" altLang="en-US" sz="1050" b="1" dirty="0">
                <a:latin typeface="+mj-ea"/>
                <a:ea typeface="+mj-ea"/>
              </a:rPr>
              <a:t>에 </a:t>
            </a:r>
            <a:r>
              <a:rPr kumimoji="0" lang="en-US" altLang="ko-KR" sz="1050" b="1" dirty="0">
                <a:latin typeface="+mj-ea"/>
                <a:ea typeface="+mj-ea"/>
              </a:rPr>
              <a:t>View</a:t>
            </a:r>
            <a:r>
              <a:rPr kumimoji="0" lang="ko-KR" altLang="en-US" sz="1050" b="1" dirty="0">
                <a:latin typeface="+mj-ea"/>
                <a:ea typeface="+mj-ea"/>
              </a:rPr>
              <a:t>를 설치 안 함</a:t>
            </a:r>
            <a:endParaRPr kumimoji="0" lang="en-US" altLang="ko-KR" sz="1050" b="1" dirty="0">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50" b="1" dirty="0">
                <a:latin typeface="+mj-ea"/>
                <a:ea typeface="+mj-ea"/>
              </a:rPr>
              <a:t>  DB </a:t>
            </a:r>
            <a:r>
              <a:rPr kumimoji="0" lang="ko-KR" altLang="en-US" sz="1050" b="1" dirty="0">
                <a:latin typeface="+mj-ea"/>
                <a:ea typeface="+mj-ea"/>
              </a:rPr>
              <a:t>및 </a:t>
            </a:r>
            <a:r>
              <a:rPr kumimoji="0" lang="en-US" altLang="ko-KR" sz="1050" b="1" dirty="0">
                <a:latin typeface="+mj-ea"/>
                <a:ea typeface="+mj-ea"/>
              </a:rPr>
              <a:t>Server </a:t>
            </a:r>
            <a:r>
              <a:rPr kumimoji="0" lang="ko-KR" altLang="en-US" sz="1050" b="1" dirty="0">
                <a:latin typeface="+mj-ea"/>
                <a:ea typeface="+mj-ea"/>
              </a:rPr>
              <a:t>접속 </a:t>
            </a:r>
            <a:r>
              <a:rPr kumimoji="0" lang="ko-KR" altLang="en-US" sz="1050" b="1" dirty="0">
                <a:solidFill>
                  <a:srgbClr val="FF0000"/>
                </a:solidFill>
                <a:latin typeface="+mj-ea"/>
                <a:ea typeface="+mj-ea"/>
              </a:rPr>
              <a:t>사용자</a:t>
            </a:r>
            <a:r>
              <a:rPr kumimoji="0" lang="en-US" altLang="ko-KR" sz="1050" b="1" dirty="0">
                <a:solidFill>
                  <a:srgbClr val="FF0000"/>
                </a:solidFill>
                <a:latin typeface="+mj-ea"/>
                <a:ea typeface="+mj-ea"/>
              </a:rPr>
              <a:t> </a:t>
            </a:r>
            <a:r>
              <a:rPr kumimoji="0" lang="ko-KR" altLang="en-US" sz="1050" b="1" dirty="0">
                <a:solidFill>
                  <a:srgbClr val="FF0000"/>
                </a:solidFill>
                <a:latin typeface="+mj-ea"/>
                <a:ea typeface="+mj-ea"/>
              </a:rPr>
              <a:t>인증 및 권한 관리 </a:t>
            </a:r>
            <a:endParaRPr kumimoji="0" lang="en-US" altLang="ko-KR" sz="1050" b="1" dirty="0">
              <a:solidFill>
                <a:srgbClr val="FF0000"/>
              </a:solidFill>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50" b="1" dirty="0">
                <a:latin typeface="+mj-ea"/>
                <a:ea typeface="+mj-ea"/>
              </a:rPr>
              <a:t>  End User </a:t>
            </a:r>
            <a:r>
              <a:rPr kumimoji="0" lang="ko-KR" altLang="en-US" sz="1050" b="1" dirty="0">
                <a:latin typeface="+mj-ea"/>
                <a:ea typeface="+mj-ea"/>
              </a:rPr>
              <a:t>추적으로 위한 </a:t>
            </a:r>
            <a:r>
              <a:rPr kumimoji="0" lang="en-US" altLang="ko-KR" sz="1050" b="1" dirty="0">
                <a:solidFill>
                  <a:srgbClr val="FF0000"/>
                </a:solidFill>
                <a:latin typeface="+mj-ea"/>
                <a:ea typeface="+mj-ea"/>
              </a:rPr>
              <a:t>3 Tier</a:t>
            </a:r>
            <a:r>
              <a:rPr kumimoji="0" lang="ko-KR" altLang="en-US" sz="1050" b="1" dirty="0">
                <a:solidFill>
                  <a:srgbClr val="FF0000"/>
                </a:solidFill>
                <a:latin typeface="+mj-ea"/>
                <a:ea typeface="+mj-ea"/>
              </a:rPr>
              <a:t> </a:t>
            </a:r>
            <a:r>
              <a:rPr kumimoji="0" lang="en-US" altLang="ko-KR" sz="1050" b="1" dirty="0">
                <a:solidFill>
                  <a:srgbClr val="FF0000"/>
                </a:solidFill>
                <a:latin typeface="+mj-ea"/>
                <a:ea typeface="+mj-ea"/>
              </a:rPr>
              <a:t>Tracking</a:t>
            </a:r>
          </a:p>
          <a:p>
            <a:pPr marL="171450" indent="-171450" fontAlgn="auto">
              <a:spcBef>
                <a:spcPct val="50000"/>
              </a:spcBef>
              <a:spcAft>
                <a:spcPts val="0"/>
              </a:spcAft>
              <a:buFont typeface="Arial" panose="020B0604020202020204" pitchFamily="34" charset="0"/>
              <a:buChar char="•"/>
              <a:defRPr/>
            </a:pPr>
            <a:r>
              <a:rPr kumimoji="0" lang="en-US" altLang="ko-KR" sz="1050" b="1" dirty="0">
                <a:latin typeface="+mj-ea"/>
                <a:ea typeface="+mj-ea"/>
              </a:rPr>
              <a:t>  </a:t>
            </a:r>
            <a:r>
              <a:rPr kumimoji="0" lang="ko-KR" altLang="en-US" sz="1050" b="1" dirty="0">
                <a:solidFill>
                  <a:srgbClr val="FF0000"/>
                </a:solidFill>
                <a:latin typeface="+mj-ea"/>
                <a:ea typeface="+mj-ea"/>
              </a:rPr>
              <a:t>사용자 파일저장 금지</a:t>
            </a:r>
            <a:r>
              <a:rPr kumimoji="0" lang="ko-KR" altLang="en-US" sz="1050" b="1" dirty="0">
                <a:latin typeface="+mj-ea"/>
                <a:ea typeface="+mj-ea"/>
              </a:rPr>
              <a:t>를 통한 </a:t>
            </a:r>
            <a:r>
              <a:rPr kumimoji="0" lang="en-US" altLang="ko-KR" sz="1050" b="1" dirty="0">
                <a:latin typeface="+mj-ea"/>
                <a:ea typeface="+mj-ea"/>
              </a:rPr>
              <a:t>2</a:t>
            </a:r>
            <a:r>
              <a:rPr kumimoji="0" lang="ko-KR" altLang="en-US" sz="1050" b="1" dirty="0">
                <a:latin typeface="+mj-ea"/>
                <a:ea typeface="+mj-ea"/>
              </a:rPr>
              <a:t>차 정보 유출 통제</a:t>
            </a:r>
            <a:endParaRPr kumimoji="0" lang="en-US" altLang="ko-KR" sz="1050" b="1" dirty="0">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50" b="1" dirty="0">
                <a:latin typeface="+mj-ea"/>
                <a:ea typeface="+mj-ea"/>
              </a:rPr>
              <a:t>  </a:t>
            </a:r>
            <a:r>
              <a:rPr kumimoji="0" lang="ko-KR" altLang="en-US" sz="1050" b="1" dirty="0">
                <a:latin typeface="+mj-ea"/>
                <a:ea typeface="+mj-ea"/>
              </a:rPr>
              <a:t>실시간 성능모니터링으로 </a:t>
            </a:r>
            <a:r>
              <a:rPr kumimoji="0" lang="ko-KR" altLang="en-US" sz="1050" b="1" dirty="0">
                <a:solidFill>
                  <a:srgbClr val="FF0000"/>
                </a:solidFill>
                <a:latin typeface="+mj-ea"/>
                <a:ea typeface="+mj-ea"/>
              </a:rPr>
              <a:t>악성 </a:t>
            </a:r>
            <a:r>
              <a:rPr kumimoji="0" lang="en-US" altLang="ko-KR" sz="1050" b="1" dirty="0">
                <a:solidFill>
                  <a:srgbClr val="FF0000"/>
                </a:solidFill>
                <a:latin typeface="+mj-ea"/>
                <a:ea typeface="+mj-ea"/>
              </a:rPr>
              <a:t>SQL , Application </a:t>
            </a:r>
            <a:r>
              <a:rPr kumimoji="0" lang="ko-KR" altLang="en-US" sz="1050" b="1" dirty="0">
                <a:solidFill>
                  <a:srgbClr val="FF0000"/>
                </a:solidFill>
                <a:latin typeface="+mj-ea"/>
                <a:ea typeface="+mj-ea"/>
              </a:rPr>
              <a:t>추적</a:t>
            </a:r>
            <a:endParaRPr kumimoji="0" lang="en-US" altLang="ko-KR" sz="1050" b="1" dirty="0">
              <a:solidFill>
                <a:srgbClr val="FF0000"/>
              </a:solidFill>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50" b="1" dirty="0">
                <a:solidFill>
                  <a:srgbClr val="FF0000"/>
                </a:solidFill>
                <a:latin typeface="+mj-ea"/>
                <a:ea typeface="+mj-ea"/>
              </a:rPr>
              <a:t>  </a:t>
            </a:r>
            <a:r>
              <a:rPr kumimoji="0" lang="ko-KR" altLang="en-US" sz="1050" b="1" dirty="0">
                <a:solidFill>
                  <a:srgbClr val="FF0000"/>
                </a:solidFill>
                <a:latin typeface="+mj-ea"/>
                <a:ea typeface="+mj-ea"/>
              </a:rPr>
              <a:t>불법 로그 위</a:t>
            </a:r>
            <a:r>
              <a:rPr kumimoji="0" lang="en-US" altLang="ko-KR" sz="1050" b="1" dirty="0">
                <a:solidFill>
                  <a:srgbClr val="FF0000"/>
                </a:solidFill>
                <a:latin typeface="+mj-ea"/>
                <a:ea typeface="+mj-ea"/>
              </a:rPr>
              <a:t>.</a:t>
            </a:r>
            <a:r>
              <a:rPr kumimoji="0" lang="ko-KR" altLang="en-US" sz="1050" b="1" dirty="0">
                <a:solidFill>
                  <a:srgbClr val="FF0000"/>
                </a:solidFill>
                <a:latin typeface="+mj-ea"/>
                <a:ea typeface="+mj-ea"/>
              </a:rPr>
              <a:t>변조 방지</a:t>
            </a:r>
            <a:endParaRPr kumimoji="0" lang="en-US" altLang="ko-KR" sz="1050" b="1" dirty="0">
              <a:solidFill>
                <a:srgbClr val="FF0000"/>
              </a:solidFill>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50" b="1" dirty="0">
                <a:solidFill>
                  <a:srgbClr val="FF0000"/>
                </a:solidFill>
                <a:latin typeface="+mj-ea"/>
                <a:ea typeface="+mj-ea"/>
              </a:rPr>
              <a:t>  </a:t>
            </a:r>
            <a:r>
              <a:rPr kumimoji="0" lang="ko-KR" altLang="en-US" sz="1050" b="1" dirty="0">
                <a:solidFill>
                  <a:srgbClr val="FF0000"/>
                </a:solidFill>
                <a:latin typeface="+mj-ea"/>
                <a:ea typeface="+mj-ea"/>
              </a:rPr>
              <a:t>대용량 </a:t>
            </a:r>
            <a:r>
              <a:rPr kumimoji="0" lang="en-US" altLang="ko-KR" sz="1050" b="1" dirty="0">
                <a:solidFill>
                  <a:srgbClr val="FF0000"/>
                </a:solidFill>
                <a:latin typeface="+mj-ea"/>
                <a:ea typeface="+mj-ea"/>
              </a:rPr>
              <a:t>DB </a:t>
            </a:r>
            <a:r>
              <a:rPr kumimoji="0" lang="ko-KR" altLang="en-US" sz="1050" b="1" dirty="0">
                <a:solidFill>
                  <a:srgbClr val="FF0000"/>
                </a:solidFill>
                <a:latin typeface="+mj-ea"/>
                <a:ea typeface="+mj-ea"/>
              </a:rPr>
              <a:t>트랜잭션에 대한 </a:t>
            </a:r>
            <a:r>
              <a:rPr kumimoji="0" lang="en-US" altLang="ko-KR" sz="1050" b="1" dirty="0">
                <a:solidFill>
                  <a:srgbClr val="FF0000"/>
                </a:solidFill>
                <a:latin typeface="+mj-ea"/>
                <a:ea typeface="+mj-ea"/>
              </a:rPr>
              <a:t>100% </a:t>
            </a:r>
            <a:r>
              <a:rPr kumimoji="0" lang="ko-KR" altLang="en-US" sz="1050" b="1" dirty="0">
                <a:solidFill>
                  <a:srgbClr val="FF0000"/>
                </a:solidFill>
                <a:latin typeface="+mj-ea"/>
                <a:ea typeface="+mj-ea"/>
              </a:rPr>
              <a:t>기록 및 통제 </a:t>
            </a:r>
            <a:endParaRPr kumimoji="0" lang="en-US" altLang="ko-KR" sz="1050" b="1" dirty="0">
              <a:solidFill>
                <a:srgbClr val="FF0000"/>
              </a:solidFill>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00" b="1" dirty="0">
                <a:latin typeface="+mj-ea"/>
                <a:ea typeface="+mj-ea"/>
              </a:rPr>
              <a:t>   </a:t>
            </a:r>
            <a:r>
              <a:rPr kumimoji="0" lang="ko-KR" altLang="en-US" sz="1000" b="1" dirty="0">
                <a:latin typeface="+mj-ea"/>
                <a:ea typeface="+mj-ea"/>
              </a:rPr>
              <a:t>다양한 리포트 및 사용자 정의 리포트 생성</a:t>
            </a:r>
            <a:endParaRPr kumimoji="0" lang="en-US" altLang="ko-KR" sz="1000" b="1" dirty="0">
              <a:latin typeface="+mj-ea"/>
              <a:ea typeface="+mj-ea"/>
            </a:endParaRPr>
          </a:p>
          <a:p>
            <a:pPr marL="171450" indent="-171450" fontAlgn="auto">
              <a:spcBef>
                <a:spcPct val="50000"/>
              </a:spcBef>
              <a:spcAft>
                <a:spcPts val="0"/>
              </a:spcAft>
              <a:buFont typeface="Arial" panose="020B0604020202020204" pitchFamily="34" charset="0"/>
              <a:buChar char="•"/>
              <a:defRPr/>
            </a:pPr>
            <a:r>
              <a:rPr kumimoji="0" lang="en-US" altLang="ko-KR" sz="1000" b="1" dirty="0">
                <a:latin typeface="+mj-ea"/>
                <a:ea typeface="+mj-ea"/>
              </a:rPr>
              <a:t>   SecureShell </a:t>
            </a:r>
            <a:r>
              <a:rPr kumimoji="0" lang="ko-KR" altLang="en-US" sz="1000" b="1" dirty="0">
                <a:latin typeface="+mj-ea"/>
                <a:ea typeface="+mj-ea"/>
              </a:rPr>
              <a:t>제공을 통한 감사로그 불법 접근</a:t>
            </a:r>
            <a:r>
              <a:rPr kumimoji="0" lang="en-US" altLang="ko-KR" sz="1000" b="1" dirty="0">
                <a:latin typeface="+mj-ea"/>
                <a:ea typeface="+mj-ea"/>
              </a:rPr>
              <a:t>/</a:t>
            </a:r>
            <a:r>
              <a:rPr kumimoji="0" lang="ko-KR" altLang="en-US" sz="1000" b="1" dirty="0">
                <a:latin typeface="+mj-ea"/>
                <a:ea typeface="+mj-ea"/>
              </a:rPr>
              <a:t>변조 방지</a:t>
            </a:r>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t>11</a:t>
            </a:fld>
            <a:endParaRPr lang="ko-KR" altLang="en-US"/>
          </a:p>
        </p:txBody>
      </p:sp>
      <p:grpSp>
        <p:nvGrpSpPr>
          <p:cNvPr id="26" name="그룹 57"/>
          <p:cNvGrpSpPr>
            <a:grpSpLocks/>
          </p:cNvGrpSpPr>
          <p:nvPr/>
        </p:nvGrpSpPr>
        <p:grpSpPr bwMode="auto">
          <a:xfrm>
            <a:off x="575187" y="1467027"/>
            <a:ext cx="3977666" cy="4141341"/>
            <a:chOff x="1329921" y="2143897"/>
            <a:chExt cx="4080094" cy="3661911"/>
          </a:xfrm>
        </p:grpSpPr>
        <p:sp>
          <p:nvSpPr>
            <p:cNvPr id="27" name="AutoShape 45"/>
            <p:cNvSpPr>
              <a:spLocks noChangeArrowheads="1"/>
            </p:cNvSpPr>
            <p:nvPr/>
          </p:nvSpPr>
          <p:spPr bwMode="auto">
            <a:xfrm>
              <a:off x="1341563" y="2761041"/>
              <a:ext cx="1562096" cy="1210553"/>
            </a:xfrm>
            <a:prstGeom prst="hexagon">
              <a:avLst>
                <a:gd name="adj" fmla="val 25907"/>
                <a:gd name="vf" fmla="val 115470"/>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eaLnBrk="1" latinLnBrk="1" hangingPunct="1">
                <a:defRPr/>
              </a:pPr>
              <a:endPar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28" name="AutoShape 46"/>
            <p:cNvSpPr>
              <a:spLocks noChangeArrowheads="1"/>
            </p:cNvSpPr>
            <p:nvPr/>
          </p:nvSpPr>
          <p:spPr bwMode="auto">
            <a:xfrm>
              <a:off x="1329921" y="3995646"/>
              <a:ext cx="1562096" cy="1209366"/>
            </a:xfrm>
            <a:prstGeom prst="hexagon">
              <a:avLst>
                <a:gd name="adj" fmla="val 25932"/>
                <a:gd name="vf" fmla="val 115470"/>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eaLnBrk="1" latinLnBrk="1" hangingPunct="1">
                <a:defRPr/>
              </a:pPr>
              <a:endPar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29" name="AutoShape 47"/>
            <p:cNvSpPr>
              <a:spLocks noChangeArrowheads="1"/>
            </p:cNvSpPr>
            <p:nvPr/>
          </p:nvSpPr>
          <p:spPr bwMode="auto">
            <a:xfrm>
              <a:off x="2559615" y="4596442"/>
              <a:ext cx="1560619" cy="1209366"/>
            </a:xfrm>
            <a:prstGeom prst="hexagon">
              <a:avLst>
                <a:gd name="adj" fmla="val 25908"/>
                <a:gd name="vf" fmla="val 115470"/>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eaLnBrk="1" latinLnBrk="1" hangingPunct="1">
                <a:defRPr/>
              </a:pPr>
              <a:endPar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30" name="AutoShape 48"/>
            <p:cNvSpPr>
              <a:spLocks noChangeArrowheads="1"/>
            </p:cNvSpPr>
            <p:nvPr/>
          </p:nvSpPr>
          <p:spPr bwMode="auto">
            <a:xfrm>
              <a:off x="2595101" y="2143897"/>
              <a:ext cx="1562096" cy="1209366"/>
            </a:xfrm>
            <a:prstGeom prst="hexagon">
              <a:avLst>
                <a:gd name="adj" fmla="val 25932"/>
                <a:gd name="vf" fmla="val 115470"/>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eaLnBrk="1" latinLnBrk="1" hangingPunct="1">
                <a:defRPr/>
              </a:pPr>
              <a:endPar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31" name="AutoShape 49"/>
            <p:cNvSpPr>
              <a:spLocks noChangeArrowheads="1"/>
            </p:cNvSpPr>
            <p:nvPr/>
          </p:nvSpPr>
          <p:spPr bwMode="auto">
            <a:xfrm>
              <a:off x="3849396" y="2745648"/>
              <a:ext cx="1560619" cy="1208179"/>
            </a:xfrm>
            <a:prstGeom prst="hexagon">
              <a:avLst>
                <a:gd name="adj" fmla="val 25933"/>
                <a:gd name="vf" fmla="val 115470"/>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eaLnBrk="1" latinLnBrk="1" hangingPunct="1">
                <a:defRPr/>
              </a:pPr>
              <a:endPar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32" name="AutoShape 50"/>
            <p:cNvSpPr>
              <a:spLocks noChangeArrowheads="1"/>
            </p:cNvSpPr>
            <p:nvPr/>
          </p:nvSpPr>
          <p:spPr bwMode="auto">
            <a:xfrm>
              <a:off x="3823558" y="3991376"/>
              <a:ext cx="1562096" cy="1209366"/>
            </a:xfrm>
            <a:prstGeom prst="hexagon">
              <a:avLst>
                <a:gd name="adj" fmla="val 25932"/>
                <a:gd name="vf" fmla="val 115470"/>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100000" t="100000"/>
              </a:path>
              <a:tileRect r="-100000" b="-100000"/>
            </a:gra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eaLnBrk="1" latinLnBrk="1" hangingPunct="1">
                <a:defRPr/>
              </a:pPr>
              <a:endPar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33" name="Text Box 1050"/>
            <p:cNvSpPr txBox="1">
              <a:spLocks noChangeArrowheads="1"/>
            </p:cNvSpPr>
            <p:nvPr/>
          </p:nvSpPr>
          <p:spPr bwMode="auto">
            <a:xfrm>
              <a:off x="4173516" y="3106858"/>
              <a:ext cx="949386" cy="573436"/>
            </a:xfrm>
            <a:prstGeom prst="rect">
              <a:avLst/>
            </a:prstGeom>
            <a:noFill/>
            <a:ln>
              <a:noFill/>
            </a:ln>
            <a:effectLst>
              <a:prstShdw prst="shdw17" dist="17961" dir="135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000" tIns="46800" rIns="90000" bIns="46800">
              <a:spAutoFit/>
            </a:bodyPr>
            <a:lstStyle>
              <a:lvl1pPr>
                <a:defRPr kumimoji="1">
                  <a:solidFill>
                    <a:schemeClr val="tx1"/>
                  </a:solidFill>
                  <a:latin typeface="가는각진제목체" panose="02030600000101010101" pitchFamily="18" charset="-127"/>
                  <a:ea typeface="굴림" panose="020B0600000101010101" pitchFamily="50" charset="-127"/>
                </a:defRPr>
              </a:lvl1pPr>
              <a:lvl2pPr marL="742950" indent="-285750">
                <a:defRPr kumimoji="1">
                  <a:solidFill>
                    <a:schemeClr val="tx1"/>
                  </a:solidFill>
                  <a:latin typeface="가는각진제목체" panose="02030600000101010101" pitchFamily="18" charset="-127"/>
                  <a:ea typeface="굴림" panose="020B0600000101010101" pitchFamily="50" charset="-127"/>
                </a:defRPr>
              </a:lvl2pPr>
              <a:lvl3pPr marL="1143000" indent="-228600">
                <a:defRPr kumimoji="1">
                  <a:solidFill>
                    <a:schemeClr val="tx1"/>
                  </a:solidFill>
                  <a:latin typeface="가는각진제목체" panose="02030600000101010101" pitchFamily="18" charset="-127"/>
                  <a:ea typeface="굴림" panose="020B0600000101010101" pitchFamily="50" charset="-127"/>
                </a:defRPr>
              </a:lvl3pPr>
              <a:lvl4pPr marL="1600200" indent="-228600">
                <a:defRPr kumimoji="1">
                  <a:solidFill>
                    <a:schemeClr val="tx1"/>
                  </a:solidFill>
                  <a:latin typeface="가는각진제목체" panose="02030600000101010101" pitchFamily="18" charset="-127"/>
                  <a:ea typeface="굴림" panose="020B0600000101010101" pitchFamily="50" charset="-127"/>
                </a:defRPr>
              </a:lvl4pPr>
              <a:lvl5pPr marL="2057400" indent="-228600">
                <a:defRPr kumimoji="1">
                  <a:solidFill>
                    <a:schemeClr val="tx1"/>
                  </a:solidFill>
                  <a:latin typeface="가는각진제목체" panose="02030600000101010101" pitchFamily="18"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9pPr>
            </a:lstStyle>
            <a:p>
              <a:pPr algn="ctr" eaLnBrk="1" latinLnBrk="1" hangingPunct="1"/>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0% </a:t>
              </a:r>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부하</a:t>
              </a:r>
              <a:endPar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gn="ctr" eaLnBrk="1" latinLnBrk="1" hangingPunct="1"/>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100% SQL</a:t>
              </a:r>
            </a:p>
            <a:p>
              <a:pPr algn="ctr" eaLnBrk="1" latinLnBrk="1" hangingPunct="1"/>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Logging</a:t>
              </a:r>
            </a:p>
          </p:txBody>
        </p:sp>
        <p:sp>
          <p:nvSpPr>
            <p:cNvPr id="34" name="Text Box 193"/>
            <p:cNvSpPr txBox="1">
              <a:spLocks noChangeArrowheads="1"/>
            </p:cNvSpPr>
            <p:nvPr/>
          </p:nvSpPr>
          <p:spPr bwMode="auto">
            <a:xfrm>
              <a:off x="2681541" y="2503397"/>
              <a:ext cx="1360134" cy="573436"/>
            </a:xfrm>
            <a:prstGeom prst="rect">
              <a:avLst/>
            </a:prstGeom>
            <a:noFill/>
            <a:ln>
              <a:noFill/>
            </a:ln>
            <a:effectLst>
              <a:prstShdw prst="shdw17" dist="17961" dir="135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90000" tIns="46800" rIns="90000" bIns="46800">
              <a:spAutoFit/>
            </a:bodyPr>
            <a:lstStyle>
              <a:lvl1pPr>
                <a:defRPr kumimoji="1">
                  <a:solidFill>
                    <a:schemeClr val="tx1"/>
                  </a:solidFill>
                  <a:latin typeface="가는각진제목체" panose="02030600000101010101" pitchFamily="18" charset="-127"/>
                  <a:ea typeface="굴림" panose="020B0600000101010101" pitchFamily="50" charset="-127"/>
                </a:defRPr>
              </a:lvl1pPr>
              <a:lvl2pPr marL="742950" indent="-285750">
                <a:defRPr kumimoji="1">
                  <a:solidFill>
                    <a:schemeClr val="tx1"/>
                  </a:solidFill>
                  <a:latin typeface="가는각진제목체" panose="02030600000101010101" pitchFamily="18" charset="-127"/>
                  <a:ea typeface="굴림" panose="020B0600000101010101" pitchFamily="50" charset="-127"/>
                </a:defRPr>
              </a:lvl2pPr>
              <a:lvl3pPr marL="1143000" indent="-228600">
                <a:defRPr kumimoji="1">
                  <a:solidFill>
                    <a:schemeClr val="tx1"/>
                  </a:solidFill>
                  <a:latin typeface="가는각진제목체" panose="02030600000101010101" pitchFamily="18" charset="-127"/>
                  <a:ea typeface="굴림" panose="020B0600000101010101" pitchFamily="50" charset="-127"/>
                </a:defRPr>
              </a:lvl3pPr>
              <a:lvl4pPr marL="1600200" indent="-228600">
                <a:defRPr kumimoji="1">
                  <a:solidFill>
                    <a:schemeClr val="tx1"/>
                  </a:solidFill>
                  <a:latin typeface="가는각진제목체" panose="02030600000101010101" pitchFamily="18" charset="-127"/>
                  <a:ea typeface="굴림" panose="020B0600000101010101" pitchFamily="50" charset="-127"/>
                </a:defRPr>
              </a:lvl4pPr>
              <a:lvl5pPr marL="2057400" indent="-228600">
                <a:defRPr kumimoji="1">
                  <a:solidFill>
                    <a:schemeClr val="tx1"/>
                  </a:solidFill>
                  <a:latin typeface="가는각진제목체" panose="02030600000101010101" pitchFamily="18"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9pPr>
            </a:lstStyle>
            <a:p>
              <a:pPr algn="ctr" eaLnBrk="1" latinLnBrk="1" hangingPunct="1"/>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DB </a:t>
              </a:r>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접근에</a:t>
              </a:r>
              <a:endPar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gn="ctr" eaLnBrk="1" latinLnBrk="1" hangingPunct="1"/>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대한 </a:t>
              </a:r>
              <a:endPar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gn="ctr" eaLnBrk="1" latinLnBrk="1" hangingPunct="1"/>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실시간 감사</a:t>
              </a:r>
              <a:endPar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35" name="Text Box 196"/>
            <p:cNvSpPr txBox="1">
              <a:spLocks noChangeArrowheads="1"/>
            </p:cNvSpPr>
            <p:nvPr/>
          </p:nvSpPr>
          <p:spPr bwMode="auto">
            <a:xfrm>
              <a:off x="1690862" y="3102883"/>
              <a:ext cx="873749" cy="573436"/>
            </a:xfrm>
            <a:prstGeom prst="rect">
              <a:avLst/>
            </a:prstGeom>
            <a:noFill/>
            <a:ln>
              <a:noFill/>
            </a:ln>
            <a:effectLst>
              <a:prstShdw prst="shdw17" dist="17961" dir="135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000" tIns="46800" rIns="90000" bIns="46800">
              <a:spAutoFit/>
            </a:bodyPr>
            <a:lstStyle>
              <a:lvl1pPr>
                <a:defRPr kumimoji="1">
                  <a:solidFill>
                    <a:schemeClr val="tx1"/>
                  </a:solidFill>
                  <a:latin typeface="가는각진제목체" panose="02030600000101010101" pitchFamily="18" charset="-127"/>
                  <a:ea typeface="굴림" panose="020B0600000101010101" pitchFamily="50" charset="-127"/>
                </a:defRPr>
              </a:lvl1pPr>
              <a:lvl2pPr marL="742950" indent="-285750">
                <a:defRPr kumimoji="1">
                  <a:solidFill>
                    <a:schemeClr val="tx1"/>
                  </a:solidFill>
                  <a:latin typeface="가는각진제목체" panose="02030600000101010101" pitchFamily="18" charset="-127"/>
                  <a:ea typeface="굴림" panose="020B0600000101010101" pitchFamily="50" charset="-127"/>
                </a:defRPr>
              </a:lvl2pPr>
              <a:lvl3pPr marL="1143000" indent="-228600">
                <a:defRPr kumimoji="1">
                  <a:solidFill>
                    <a:schemeClr val="tx1"/>
                  </a:solidFill>
                  <a:latin typeface="가는각진제목체" panose="02030600000101010101" pitchFamily="18" charset="-127"/>
                  <a:ea typeface="굴림" panose="020B0600000101010101" pitchFamily="50" charset="-127"/>
                </a:defRPr>
              </a:lvl3pPr>
              <a:lvl4pPr marL="1600200" indent="-228600">
                <a:defRPr kumimoji="1">
                  <a:solidFill>
                    <a:schemeClr val="tx1"/>
                  </a:solidFill>
                  <a:latin typeface="가는각진제목체" panose="02030600000101010101" pitchFamily="18" charset="-127"/>
                  <a:ea typeface="굴림" panose="020B0600000101010101" pitchFamily="50" charset="-127"/>
                </a:defRPr>
              </a:lvl4pPr>
              <a:lvl5pPr marL="2057400" indent="-228600">
                <a:defRPr kumimoji="1">
                  <a:solidFill>
                    <a:schemeClr val="tx1"/>
                  </a:solidFill>
                  <a:latin typeface="가는각진제목체" panose="02030600000101010101" pitchFamily="18"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9pPr>
            </a:lstStyle>
            <a:p>
              <a:pPr algn="ctr" eaLnBrk="1" latinLnBrk="1" hangingPunct="1"/>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중요 정보</a:t>
              </a:r>
              <a:endPar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gn="ctr" eaLnBrk="1" latinLnBrk="1" hangingPunct="1"/>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Masking</a:t>
              </a:r>
            </a:p>
            <a:p>
              <a:pPr algn="ctr" eaLnBrk="1" latinLnBrk="1" hangingPunct="1"/>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정책 연계</a:t>
              </a:r>
              <a:endPar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36" name="Text Box 195"/>
            <p:cNvSpPr txBox="1">
              <a:spLocks noChangeArrowheads="1"/>
            </p:cNvSpPr>
            <p:nvPr/>
          </p:nvSpPr>
          <p:spPr bwMode="auto">
            <a:xfrm>
              <a:off x="1551225" y="4343232"/>
              <a:ext cx="1148344" cy="573436"/>
            </a:xfrm>
            <a:prstGeom prst="rect">
              <a:avLst/>
            </a:prstGeom>
            <a:noFill/>
            <a:ln>
              <a:noFill/>
            </a:ln>
            <a:effectLst>
              <a:prstShdw prst="shdw17" dist="17961" dir="135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000" tIns="46800" rIns="90000" bIns="46800">
              <a:spAutoFit/>
            </a:bodyPr>
            <a:lstStyle>
              <a:lvl1pPr>
                <a:defRPr kumimoji="1">
                  <a:solidFill>
                    <a:schemeClr val="tx1"/>
                  </a:solidFill>
                  <a:latin typeface="가는각진제목체" panose="02030600000101010101" pitchFamily="18" charset="-127"/>
                  <a:ea typeface="굴림" panose="020B0600000101010101" pitchFamily="50" charset="-127"/>
                </a:defRPr>
              </a:lvl1pPr>
              <a:lvl2pPr marL="742950" indent="-285750">
                <a:defRPr kumimoji="1">
                  <a:solidFill>
                    <a:schemeClr val="tx1"/>
                  </a:solidFill>
                  <a:latin typeface="가는각진제목체" panose="02030600000101010101" pitchFamily="18" charset="-127"/>
                  <a:ea typeface="굴림" panose="020B0600000101010101" pitchFamily="50" charset="-127"/>
                </a:defRPr>
              </a:lvl2pPr>
              <a:lvl3pPr marL="1143000" indent="-228600">
                <a:defRPr kumimoji="1">
                  <a:solidFill>
                    <a:schemeClr val="tx1"/>
                  </a:solidFill>
                  <a:latin typeface="가는각진제목체" panose="02030600000101010101" pitchFamily="18" charset="-127"/>
                  <a:ea typeface="굴림" panose="020B0600000101010101" pitchFamily="50" charset="-127"/>
                </a:defRPr>
              </a:lvl3pPr>
              <a:lvl4pPr marL="1600200" indent="-228600">
                <a:defRPr kumimoji="1">
                  <a:solidFill>
                    <a:schemeClr val="tx1"/>
                  </a:solidFill>
                  <a:latin typeface="가는각진제목체" panose="02030600000101010101" pitchFamily="18" charset="-127"/>
                  <a:ea typeface="굴림" panose="020B0600000101010101" pitchFamily="50" charset="-127"/>
                </a:defRPr>
              </a:lvl4pPr>
              <a:lvl5pPr marL="2057400" indent="-228600">
                <a:defRPr kumimoji="1">
                  <a:solidFill>
                    <a:schemeClr val="tx1"/>
                  </a:solidFill>
                  <a:latin typeface="가는각진제목체" panose="02030600000101010101" pitchFamily="18"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9pPr>
            </a:lstStyle>
            <a:p>
              <a:pPr algn="ctr" eaLnBrk="1" latinLnBrk="1" hangingPunct="1"/>
              <a:r>
                <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rPr>
                <a:t>DB </a:t>
              </a:r>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작업 통제</a:t>
              </a:r>
              <a:endPar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gn="ctr" eaLnBrk="1" latinLnBrk="1" hangingPunct="1"/>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및 </a:t>
              </a:r>
              <a:endPar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gn="ctr" eaLnBrk="1" latinLnBrk="1" hangingPunct="1"/>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결재 기능</a:t>
              </a:r>
            </a:p>
          </p:txBody>
        </p:sp>
        <p:sp>
          <p:nvSpPr>
            <p:cNvPr id="37" name="Text Box 197"/>
            <p:cNvSpPr txBox="1">
              <a:spLocks noChangeArrowheads="1"/>
            </p:cNvSpPr>
            <p:nvPr/>
          </p:nvSpPr>
          <p:spPr bwMode="auto">
            <a:xfrm>
              <a:off x="2772196" y="5033869"/>
              <a:ext cx="1199317" cy="410148"/>
            </a:xfrm>
            <a:prstGeom prst="rect">
              <a:avLst/>
            </a:prstGeom>
            <a:noFill/>
            <a:ln>
              <a:noFill/>
            </a:ln>
            <a:effectLst>
              <a:prstShdw prst="shdw17" dist="17961" dir="135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000" tIns="46800" rIns="90000" bIns="46800">
              <a:spAutoFit/>
            </a:bodyPr>
            <a:lstStyle>
              <a:lvl1pPr>
                <a:defRPr kumimoji="1">
                  <a:solidFill>
                    <a:schemeClr val="tx1"/>
                  </a:solidFill>
                  <a:latin typeface="가는각진제목체" panose="02030600000101010101" pitchFamily="18" charset="-127"/>
                  <a:ea typeface="굴림" panose="020B0600000101010101" pitchFamily="50" charset="-127"/>
                </a:defRPr>
              </a:lvl1pPr>
              <a:lvl2pPr marL="742950" indent="-285750">
                <a:defRPr kumimoji="1">
                  <a:solidFill>
                    <a:schemeClr val="tx1"/>
                  </a:solidFill>
                  <a:latin typeface="가는각진제목체" panose="02030600000101010101" pitchFamily="18" charset="-127"/>
                  <a:ea typeface="굴림" panose="020B0600000101010101" pitchFamily="50" charset="-127"/>
                </a:defRPr>
              </a:lvl2pPr>
              <a:lvl3pPr marL="1143000" indent="-228600">
                <a:defRPr kumimoji="1">
                  <a:solidFill>
                    <a:schemeClr val="tx1"/>
                  </a:solidFill>
                  <a:latin typeface="가는각진제목체" panose="02030600000101010101" pitchFamily="18" charset="-127"/>
                  <a:ea typeface="굴림" panose="020B0600000101010101" pitchFamily="50" charset="-127"/>
                </a:defRPr>
              </a:lvl3pPr>
              <a:lvl4pPr marL="1600200" indent="-228600">
                <a:defRPr kumimoji="1">
                  <a:solidFill>
                    <a:schemeClr val="tx1"/>
                  </a:solidFill>
                  <a:latin typeface="가는각진제목체" panose="02030600000101010101" pitchFamily="18" charset="-127"/>
                  <a:ea typeface="굴림" panose="020B0600000101010101" pitchFamily="50" charset="-127"/>
                </a:defRPr>
              </a:lvl4pPr>
              <a:lvl5pPr marL="2057400" indent="-228600">
                <a:defRPr kumimoji="1">
                  <a:solidFill>
                    <a:schemeClr val="tx1"/>
                  </a:solidFill>
                  <a:latin typeface="가는각진제목체" panose="02030600000101010101" pitchFamily="18"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9pPr>
            </a:lstStyle>
            <a:p>
              <a:pPr algn="ctr" eaLnBrk="1" latinLnBrk="1" hangingPunct="1"/>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효율적 </a:t>
              </a:r>
              <a:r>
                <a:rPr lang="ko-KR" altLang="en-US" sz="1200" b="1" dirty="0" smtClean="0">
                  <a:solidFill>
                    <a:schemeClr val="tx1">
                      <a:lumMod val="75000"/>
                      <a:lumOff val="25000"/>
                    </a:schemeClr>
                  </a:solidFill>
                  <a:latin typeface="맑은 고딕" panose="020B0503020000020004" pitchFamily="50" charset="-127"/>
                  <a:ea typeface="맑은 고딕" panose="020B0503020000020004" pitchFamily="50" charset="-127"/>
                </a:rPr>
                <a:t>사용자</a:t>
              </a:r>
              <a:endParaRPr lang="en-US" altLang="ko-KR" sz="1200" b="1" dirty="0" smtClean="0">
                <a:solidFill>
                  <a:schemeClr val="tx1">
                    <a:lumMod val="75000"/>
                    <a:lumOff val="25000"/>
                  </a:schemeClr>
                </a:solidFill>
                <a:latin typeface="맑은 고딕" panose="020B0503020000020004" pitchFamily="50" charset="-127"/>
                <a:ea typeface="맑은 고딕" panose="020B0503020000020004" pitchFamily="50" charset="-127"/>
              </a:endParaRPr>
            </a:p>
            <a:p>
              <a:pPr algn="ctr" eaLnBrk="1" latinLnBrk="1" hangingPunct="1"/>
              <a:r>
                <a:rPr lang="ko-KR" altLang="en-US" sz="1200" b="1" dirty="0" smtClean="0">
                  <a:solidFill>
                    <a:schemeClr val="tx1">
                      <a:lumMod val="75000"/>
                      <a:lumOff val="25000"/>
                    </a:schemeClr>
                  </a:solidFill>
                  <a:latin typeface="맑은 고딕" panose="020B0503020000020004" pitchFamily="50" charset="-127"/>
                  <a:ea typeface="맑은 고딕" panose="020B0503020000020004" pitchFamily="50" charset="-127"/>
                </a:rPr>
                <a:t>관리 </a:t>
              </a:r>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및 통제  </a:t>
              </a:r>
            </a:p>
          </p:txBody>
        </p:sp>
        <p:sp>
          <p:nvSpPr>
            <p:cNvPr id="38" name="Text Box 194"/>
            <p:cNvSpPr txBox="1">
              <a:spLocks noChangeArrowheads="1"/>
            </p:cNvSpPr>
            <p:nvPr/>
          </p:nvSpPr>
          <p:spPr bwMode="auto">
            <a:xfrm>
              <a:off x="4135683" y="4304230"/>
              <a:ext cx="1031600" cy="573436"/>
            </a:xfrm>
            <a:prstGeom prst="rect">
              <a:avLst/>
            </a:prstGeom>
            <a:noFill/>
            <a:ln>
              <a:noFill/>
            </a:ln>
            <a:effectLst>
              <a:prstShdw prst="shdw17" dist="17961" dir="13500000">
                <a:schemeClr val="bg2"/>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none" lIns="90000" tIns="46800" rIns="90000" bIns="46800">
              <a:spAutoFit/>
            </a:bodyPr>
            <a:lstStyle>
              <a:lvl1pPr>
                <a:defRPr kumimoji="1">
                  <a:solidFill>
                    <a:schemeClr val="tx1"/>
                  </a:solidFill>
                  <a:latin typeface="가는각진제목체" panose="02030600000101010101" pitchFamily="18" charset="-127"/>
                  <a:ea typeface="굴림" panose="020B0600000101010101" pitchFamily="50" charset="-127"/>
                </a:defRPr>
              </a:lvl1pPr>
              <a:lvl2pPr marL="742950" indent="-285750">
                <a:defRPr kumimoji="1">
                  <a:solidFill>
                    <a:schemeClr val="tx1"/>
                  </a:solidFill>
                  <a:latin typeface="가는각진제목체" panose="02030600000101010101" pitchFamily="18" charset="-127"/>
                  <a:ea typeface="굴림" panose="020B0600000101010101" pitchFamily="50" charset="-127"/>
                </a:defRPr>
              </a:lvl2pPr>
              <a:lvl3pPr marL="1143000" indent="-228600">
                <a:defRPr kumimoji="1">
                  <a:solidFill>
                    <a:schemeClr val="tx1"/>
                  </a:solidFill>
                  <a:latin typeface="가는각진제목체" panose="02030600000101010101" pitchFamily="18" charset="-127"/>
                  <a:ea typeface="굴림" panose="020B0600000101010101" pitchFamily="50" charset="-127"/>
                </a:defRPr>
              </a:lvl3pPr>
              <a:lvl4pPr marL="1600200" indent="-228600">
                <a:defRPr kumimoji="1">
                  <a:solidFill>
                    <a:schemeClr val="tx1"/>
                  </a:solidFill>
                  <a:latin typeface="가는각진제목체" panose="02030600000101010101" pitchFamily="18" charset="-127"/>
                  <a:ea typeface="굴림" panose="020B0600000101010101" pitchFamily="50" charset="-127"/>
                </a:defRPr>
              </a:lvl4pPr>
              <a:lvl5pPr marL="2057400" indent="-228600">
                <a:defRPr kumimoji="1">
                  <a:solidFill>
                    <a:schemeClr val="tx1"/>
                  </a:solidFill>
                  <a:latin typeface="가는각진제목체" panose="02030600000101010101" pitchFamily="18"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9pPr>
            </a:lstStyle>
            <a:p>
              <a:pPr algn="ctr" eaLnBrk="1" latinLnBrk="1" hangingPunct="1"/>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보안 </a:t>
              </a:r>
            </a:p>
            <a:p>
              <a:pPr algn="ctr" eaLnBrk="1" latinLnBrk="1" hangingPunct="1"/>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취약점 이슈</a:t>
              </a:r>
              <a:endParaRPr lang="en-US" altLang="ko-KR" sz="1200" b="1" dirty="0">
                <a:solidFill>
                  <a:schemeClr val="tx1">
                    <a:lumMod val="75000"/>
                    <a:lumOff val="25000"/>
                  </a:schemeClr>
                </a:solidFill>
                <a:latin typeface="맑은 고딕" panose="020B0503020000020004" pitchFamily="50" charset="-127"/>
                <a:ea typeface="맑은 고딕" panose="020B0503020000020004" pitchFamily="50" charset="-127"/>
              </a:endParaRPr>
            </a:p>
            <a:p>
              <a:pPr algn="ctr" eaLnBrk="1" latinLnBrk="1" hangingPunct="1"/>
              <a:r>
                <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rPr>
                <a:t>해소</a:t>
              </a:r>
            </a:p>
          </p:txBody>
        </p:sp>
        <p:sp>
          <p:nvSpPr>
            <p:cNvPr id="39" name="AutoShape 49"/>
            <p:cNvSpPr>
              <a:spLocks noChangeArrowheads="1"/>
            </p:cNvSpPr>
            <p:nvPr/>
          </p:nvSpPr>
          <p:spPr bwMode="auto">
            <a:xfrm>
              <a:off x="2591544" y="3353261"/>
              <a:ext cx="1560619" cy="1208179"/>
            </a:xfrm>
            <a:prstGeom prst="hexagon">
              <a:avLst>
                <a:gd name="adj" fmla="val 25933"/>
                <a:gd name="vf" fmla="val 115470"/>
              </a:avLst>
            </a:prstGeom>
            <a:solidFill>
              <a:srgbClr val="CC99FF"/>
            </a:solidFill>
            <a:ln w="12700" algn="ctr">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eaLnBrk="1" latinLnBrk="1" hangingPunct="1">
                <a:defRPr/>
              </a:pPr>
              <a:endParaRPr lang="ko-KR" altLang="en-US" sz="1200" b="1" dirty="0">
                <a:solidFill>
                  <a:schemeClr val="tx1">
                    <a:lumMod val="75000"/>
                    <a:lumOff val="25000"/>
                  </a:schemeClr>
                </a:solidFill>
                <a:latin typeface="맑은 고딕" panose="020B0503020000020004" pitchFamily="50" charset="-127"/>
                <a:ea typeface="맑은 고딕" panose="020B0503020000020004" pitchFamily="50" charset="-127"/>
              </a:endParaRPr>
            </a:p>
          </p:txBody>
        </p:sp>
        <p:sp>
          <p:nvSpPr>
            <p:cNvPr id="40" name="Text Box 1048"/>
            <p:cNvSpPr txBox="1">
              <a:spLocks noChangeArrowheads="1"/>
            </p:cNvSpPr>
            <p:nvPr/>
          </p:nvSpPr>
          <p:spPr bwMode="auto">
            <a:xfrm>
              <a:off x="2726150" y="3699496"/>
              <a:ext cx="1336324" cy="565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4701" tIns="42350" rIns="84701" bIns="42350">
              <a:spAutoFit/>
            </a:bodyPr>
            <a:lstStyle>
              <a:lvl1pPr>
                <a:defRPr kumimoji="1">
                  <a:solidFill>
                    <a:schemeClr val="tx1"/>
                  </a:solidFill>
                  <a:latin typeface="가는각진제목체" panose="02030600000101010101" pitchFamily="18" charset="-127"/>
                  <a:ea typeface="굴림" panose="020B0600000101010101" pitchFamily="50" charset="-127"/>
                </a:defRPr>
              </a:lvl1pPr>
              <a:lvl2pPr marL="742950" indent="-285750">
                <a:defRPr kumimoji="1">
                  <a:solidFill>
                    <a:schemeClr val="tx1"/>
                  </a:solidFill>
                  <a:latin typeface="가는각진제목체" panose="02030600000101010101" pitchFamily="18" charset="-127"/>
                  <a:ea typeface="굴림" panose="020B0600000101010101" pitchFamily="50" charset="-127"/>
                </a:defRPr>
              </a:lvl2pPr>
              <a:lvl3pPr marL="1143000" indent="-228600">
                <a:defRPr kumimoji="1">
                  <a:solidFill>
                    <a:schemeClr val="tx1"/>
                  </a:solidFill>
                  <a:latin typeface="가는각진제목체" panose="02030600000101010101" pitchFamily="18" charset="-127"/>
                  <a:ea typeface="굴림" panose="020B0600000101010101" pitchFamily="50" charset="-127"/>
                </a:defRPr>
              </a:lvl3pPr>
              <a:lvl4pPr marL="1600200" indent="-228600">
                <a:defRPr kumimoji="1">
                  <a:solidFill>
                    <a:schemeClr val="tx1"/>
                  </a:solidFill>
                  <a:latin typeface="가는각진제목체" panose="02030600000101010101" pitchFamily="18" charset="-127"/>
                  <a:ea typeface="굴림" panose="020B0600000101010101" pitchFamily="50" charset="-127"/>
                </a:defRPr>
              </a:lvl4pPr>
              <a:lvl5pPr marL="2057400" indent="-228600">
                <a:defRPr kumimoji="1">
                  <a:solidFill>
                    <a:schemeClr val="tx1"/>
                  </a:solidFill>
                  <a:latin typeface="가는각진제목체" panose="02030600000101010101" pitchFamily="18"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가는각진제목체" panose="02030600000101010101" pitchFamily="18" charset="-127"/>
                  <a:ea typeface="굴림" panose="020B0600000101010101" pitchFamily="50" charset="-127"/>
                </a:defRPr>
              </a:lvl9pPr>
            </a:lstStyle>
            <a:p>
              <a:pPr algn="ctr" eaLnBrk="1" latinLnBrk="1" hangingPunct="1"/>
              <a:r>
                <a:rPr lang="en-US" altLang="ko-KR" sz="1200" b="1" dirty="0">
                  <a:solidFill>
                    <a:schemeClr val="bg1"/>
                  </a:solidFill>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rPr>
                <a:t>DB </a:t>
              </a:r>
              <a:r>
                <a:rPr lang="ko-KR" altLang="en-US" sz="1200" b="1" dirty="0">
                  <a:solidFill>
                    <a:schemeClr val="bg1"/>
                  </a:solidFill>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rPr>
                <a:t>감사 및 </a:t>
              </a:r>
              <a:endParaRPr lang="en-US" altLang="ko-KR" sz="1200" b="1" dirty="0">
                <a:solidFill>
                  <a:schemeClr val="bg1"/>
                </a:solidFill>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endParaRPr>
            </a:p>
            <a:p>
              <a:pPr algn="ctr" eaLnBrk="1" latinLnBrk="1" hangingPunct="1"/>
              <a:r>
                <a:rPr lang="ko-KR" altLang="en-US" sz="1200" b="1" dirty="0" smtClean="0">
                  <a:solidFill>
                    <a:schemeClr val="bg1"/>
                  </a:solidFill>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rPr>
                <a:t>접근제어</a:t>
              </a:r>
              <a:r>
                <a:rPr lang="en-US" altLang="ko-KR" sz="1200" b="1" dirty="0">
                  <a:solidFill>
                    <a:schemeClr val="bg1"/>
                  </a:solidFill>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rPr>
                <a:t> </a:t>
              </a:r>
              <a:r>
                <a:rPr lang="ko-KR" altLang="en-US" sz="1200" b="1" dirty="0" smtClean="0">
                  <a:solidFill>
                    <a:schemeClr val="bg1"/>
                  </a:solidFill>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rPr>
                <a:t>솔루션</a:t>
              </a:r>
              <a:endParaRPr lang="ko-KR" altLang="en-US" sz="1200" b="1" dirty="0">
                <a:solidFill>
                  <a:schemeClr val="bg1"/>
                </a:solidFill>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endParaRPr>
            </a:p>
            <a:p>
              <a:pPr algn="ctr" eaLnBrk="1" latinLnBrk="1" hangingPunct="1"/>
              <a:r>
                <a:rPr lang="ko-KR" altLang="en-US" sz="1200" b="1" dirty="0">
                  <a:solidFill>
                    <a:schemeClr val="bg1"/>
                  </a:solidFill>
                  <a:effectLst>
                    <a:outerShdw blurRad="38100" dist="38100" dir="2700000" algn="tl">
                      <a:srgbClr val="000000">
                        <a:alpha val="43137"/>
                      </a:srgbClr>
                    </a:outerShdw>
                  </a:effectLst>
                  <a:latin typeface="맑은 고딕" panose="020B0503020000020004" pitchFamily="50" charset="-127"/>
                  <a:ea typeface="맑은 고딕" panose="020B0503020000020004" pitchFamily="50" charset="-127"/>
                </a:rPr>
                <a:t>도입 효과</a:t>
              </a:r>
            </a:p>
          </p:txBody>
        </p:sp>
      </p:grpSp>
    </p:spTree>
    <p:extLst>
      <p:ext uri="{BB962C8B-B14F-4D97-AF65-F5344CB8AC3E}">
        <p14:creationId xmlns:p14="http://schemas.microsoft.com/office/powerpoint/2010/main" val="42334219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0" y="2768392"/>
            <a:ext cx="2105681" cy="3392486"/>
          </a:xfrm>
          <a:prstGeom prst="rect">
            <a:avLst/>
          </a:prstGeom>
          <a:noFill/>
          <a:ln w="9525">
            <a:noFill/>
            <a:miter lim="800000"/>
            <a:headEnd/>
            <a:tailEnd/>
          </a:ln>
        </p:spPr>
      </p:pic>
      <p:cxnSp>
        <p:nvCxnSpPr>
          <p:cNvPr id="14" name="직선 연결선 13"/>
          <p:cNvCxnSpPr/>
          <p:nvPr/>
        </p:nvCxnSpPr>
        <p:spPr bwMode="auto">
          <a:xfrm flipH="1">
            <a:off x="4468982" y="1845808"/>
            <a:ext cx="2017092" cy="135612"/>
          </a:xfrm>
          <a:prstGeom prst="line">
            <a:avLst/>
          </a:prstGeom>
          <a:solidFill>
            <a:srgbClr val="87C9DD"/>
          </a:solidFill>
          <a:ln w="3175">
            <a:noFill/>
          </a:ln>
          <a:effectLst/>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247138" y="725206"/>
            <a:ext cx="8603213" cy="0"/>
          </a:xfrm>
          <a:prstGeom prst="line">
            <a:avLst/>
          </a:prstGeom>
          <a:ln w="25400">
            <a:solidFill>
              <a:srgbClr val="CC99FF"/>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235987" y="6157210"/>
            <a:ext cx="8672026" cy="0"/>
          </a:xfrm>
          <a:prstGeom prst="line">
            <a:avLst/>
          </a:prstGeom>
          <a:ln w="25400">
            <a:solidFill>
              <a:srgbClr val="CCCCFF"/>
            </a:solidFill>
          </a:ln>
        </p:spPr>
        <p:style>
          <a:lnRef idx="1">
            <a:schemeClr val="accent1"/>
          </a:lnRef>
          <a:fillRef idx="0">
            <a:schemeClr val="accent1"/>
          </a:fillRef>
          <a:effectRef idx="0">
            <a:schemeClr val="accent1"/>
          </a:effectRef>
          <a:fontRef idx="minor">
            <a:schemeClr val="tx1"/>
          </a:fontRef>
        </p:style>
      </p:cxnSp>
      <p:sp>
        <p:nvSpPr>
          <p:cNvPr id="21" name="직사각형 20"/>
          <p:cNvSpPr/>
          <p:nvPr/>
        </p:nvSpPr>
        <p:spPr>
          <a:xfrm>
            <a:off x="3497026" y="2848914"/>
            <a:ext cx="2149948" cy="646331"/>
          </a:xfrm>
          <a:prstGeom prst="rect">
            <a:avLst/>
          </a:prstGeom>
          <a:noFill/>
        </p:spPr>
        <p:txBody>
          <a:bodyPr wrap="none">
            <a:spAutoFit/>
          </a:bodyPr>
          <a:lstStyle/>
          <a:p>
            <a:pPr algn="ctr">
              <a:defRPr/>
            </a:pPr>
            <a:r>
              <a:rPr lang="ko-KR" altLang="en-US" sz="3600" b="1" dirty="0" smtClean="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rPr>
              <a:t>주요 기능</a:t>
            </a:r>
            <a:endParaRPr lang="ko-KR" altLang="en-US" sz="3600" b="1" dirty="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endParaRPr>
          </a:p>
        </p:txBody>
      </p:sp>
      <p:sp>
        <p:nvSpPr>
          <p:cNvPr id="23" name="직사각형 22"/>
          <p:cNvSpPr/>
          <p:nvPr/>
        </p:nvSpPr>
        <p:spPr>
          <a:xfrm>
            <a:off x="252353" y="828998"/>
            <a:ext cx="8589866" cy="967382"/>
          </a:xfrm>
          <a:prstGeom prst="rect">
            <a:avLst/>
          </a:prstGeom>
          <a:gradFill>
            <a:gsLst>
              <a:gs pos="0">
                <a:schemeClr val="bg2"/>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pPr/>
              <a:t>12</a:t>
            </a:fld>
            <a:endParaRPr lang="ko-KR" altLang="en-US" dirty="0"/>
          </a:p>
        </p:txBody>
      </p:sp>
    </p:spTree>
    <p:extLst>
      <p:ext uri="{BB962C8B-B14F-4D97-AF65-F5344CB8AC3E}">
        <p14:creationId xmlns:p14="http://schemas.microsoft.com/office/powerpoint/2010/main" val="22358104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타원 38"/>
          <p:cNvSpPr/>
          <p:nvPr/>
        </p:nvSpPr>
        <p:spPr>
          <a:xfrm rot="20802465">
            <a:off x="421054" y="2322345"/>
            <a:ext cx="3182694" cy="1999267"/>
          </a:xfrm>
          <a:prstGeom prst="ellipse">
            <a:avLst/>
          </a:prstGeom>
          <a:gradFill>
            <a:gsLst>
              <a:gs pos="0">
                <a:schemeClr val="accent1">
                  <a:lumMod val="5000"/>
                  <a:lumOff val="95000"/>
                  <a:alpha val="30000"/>
                </a:schemeClr>
              </a:gs>
              <a:gs pos="74000">
                <a:schemeClr val="accent1">
                  <a:lumMod val="20000"/>
                  <a:lumOff val="80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TextBox 46"/>
          <p:cNvSpPr txBox="1"/>
          <p:nvPr/>
        </p:nvSpPr>
        <p:spPr>
          <a:xfrm>
            <a:off x="309459" y="220436"/>
            <a:ext cx="4533613"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데이터베이스 감사</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기록</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cxnSp>
        <p:nvCxnSpPr>
          <p:cNvPr id="7" name="직선 화살표 연결선 6"/>
          <p:cNvCxnSpPr/>
          <p:nvPr/>
        </p:nvCxnSpPr>
        <p:spPr>
          <a:xfrm>
            <a:off x="1776510" y="5480594"/>
            <a:ext cx="2376487" cy="0"/>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8" name="타원 7"/>
          <p:cNvSpPr/>
          <p:nvPr/>
        </p:nvSpPr>
        <p:spPr>
          <a:xfrm>
            <a:off x="4297460" y="5048794"/>
            <a:ext cx="2735262" cy="1008062"/>
          </a:xfrm>
          <a:prstGeom prst="ellipse">
            <a:avLst/>
          </a:prstGeom>
          <a:gradFill>
            <a:gsLst>
              <a:gs pos="0">
                <a:schemeClr val="accent1">
                  <a:tint val="66000"/>
                  <a:satMod val="160000"/>
                </a:schemeClr>
              </a:gs>
              <a:gs pos="6000">
                <a:schemeClr val="accent1">
                  <a:tint val="44500"/>
                  <a:satMod val="160000"/>
                </a:schemeClr>
              </a:gs>
              <a:gs pos="100000">
                <a:schemeClr val="bg1"/>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dirty="0"/>
          </a:p>
        </p:txBody>
      </p:sp>
      <p:cxnSp>
        <p:nvCxnSpPr>
          <p:cNvPr id="9" name="직선 연결선 8"/>
          <p:cNvCxnSpPr/>
          <p:nvPr/>
        </p:nvCxnSpPr>
        <p:spPr>
          <a:xfrm flipH="1">
            <a:off x="4210147" y="5480594"/>
            <a:ext cx="936625" cy="0"/>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0" name="직선 연결선 9"/>
          <p:cNvCxnSpPr/>
          <p:nvPr/>
        </p:nvCxnSpPr>
        <p:spPr>
          <a:xfrm flipH="1">
            <a:off x="5737322" y="5191669"/>
            <a:ext cx="338138" cy="201612"/>
          </a:xfrm>
          <a:prstGeom prst="line">
            <a:avLst/>
          </a:prstGeom>
          <a:ln w="254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p:nvCxnSpPr>
        <p:spPr>
          <a:xfrm flipH="1">
            <a:off x="1662210" y="5594894"/>
            <a:ext cx="123666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flipH="1">
            <a:off x="3276697" y="5601244"/>
            <a:ext cx="1236663"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직선 연결선 12"/>
          <p:cNvCxnSpPr/>
          <p:nvPr/>
        </p:nvCxnSpPr>
        <p:spPr>
          <a:xfrm flipH="1">
            <a:off x="4537172" y="5696494"/>
            <a:ext cx="6096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4" name="그룹 46"/>
          <p:cNvGrpSpPr>
            <a:grpSpLocks/>
          </p:cNvGrpSpPr>
          <p:nvPr/>
        </p:nvGrpSpPr>
        <p:grpSpPr bwMode="auto">
          <a:xfrm>
            <a:off x="5737322" y="5264694"/>
            <a:ext cx="1152525" cy="431800"/>
            <a:chOff x="5993110" y="5517232"/>
            <a:chExt cx="1152128" cy="432048"/>
          </a:xfrm>
        </p:grpSpPr>
        <p:grpSp>
          <p:nvGrpSpPr>
            <p:cNvPr id="15" name="그룹 7"/>
            <p:cNvGrpSpPr>
              <a:grpSpLocks/>
            </p:cNvGrpSpPr>
            <p:nvPr/>
          </p:nvGrpSpPr>
          <p:grpSpPr bwMode="auto">
            <a:xfrm>
              <a:off x="5993110" y="5517232"/>
              <a:ext cx="1152128" cy="432048"/>
              <a:chOff x="3059832" y="4077072"/>
              <a:chExt cx="2304256" cy="432048"/>
            </a:xfrm>
          </p:grpSpPr>
          <p:cxnSp>
            <p:nvCxnSpPr>
              <p:cNvPr id="17" name="직선 연결선 16"/>
              <p:cNvCxnSpPr/>
              <p:nvPr/>
            </p:nvCxnSpPr>
            <p:spPr>
              <a:xfrm flipV="1">
                <a:off x="3059832" y="4077072"/>
                <a:ext cx="720478" cy="216024"/>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p:nvCxnSpPr>
            <p:spPr>
              <a:xfrm>
                <a:off x="3059832" y="4293096"/>
                <a:ext cx="720478" cy="216024"/>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3059832" y="4293096"/>
                <a:ext cx="2304256"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grpSp>
        <p:cxnSp>
          <p:nvCxnSpPr>
            <p:cNvPr id="16" name="직선 연결선 15"/>
            <p:cNvCxnSpPr/>
            <p:nvPr/>
          </p:nvCxnSpPr>
          <p:spPr>
            <a:xfrm flipH="1">
              <a:off x="6012153" y="5852386"/>
              <a:ext cx="1128324" cy="9689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aphicFrame>
        <p:nvGraphicFramePr>
          <p:cNvPr id="20" name="표 19"/>
          <p:cNvGraphicFramePr>
            <a:graphicFrameLocks noGrp="1"/>
          </p:cNvGraphicFramePr>
          <p:nvPr>
            <p:extLst>
              <p:ext uri="{D42A27DB-BD31-4B8C-83A1-F6EECF244321}">
                <p14:modId xmlns:p14="http://schemas.microsoft.com/office/powerpoint/2010/main" val="4040741737"/>
              </p:ext>
            </p:extLst>
          </p:nvPr>
        </p:nvGraphicFramePr>
        <p:xfrm>
          <a:off x="5161060" y="5198019"/>
          <a:ext cx="595312" cy="714584"/>
        </p:xfrm>
        <a:graphic>
          <a:graphicData uri="http://schemas.openxmlformats.org/drawingml/2006/table">
            <a:tbl>
              <a:tblPr firstRow="1" bandRow="1">
                <a:tableStyleId>{5C22544A-7EE6-4342-B048-85BDC9FD1C3A}</a:tableStyleId>
              </a:tblPr>
              <a:tblGrid>
                <a:gridCol w="595312"/>
              </a:tblGrid>
              <a:tr h="178594">
                <a:tc>
                  <a:txBody>
                    <a:bodyPr/>
                    <a:lstStyle/>
                    <a:p>
                      <a:pPr algn="ctr" latinLnBrk="1"/>
                      <a:r>
                        <a:rPr lang="en-US" altLang="ko-KR" sz="700" dirty="0" smtClean="0">
                          <a:solidFill>
                            <a:sysClr val="windowText" lastClr="000000"/>
                          </a:solidFill>
                        </a:rPr>
                        <a:t>account</a:t>
                      </a:r>
                      <a:endParaRPr lang="ko-KR" altLang="en-US" sz="700" dirty="0">
                        <a:solidFill>
                          <a:sysClr val="windowText" lastClr="000000"/>
                        </a:solidFill>
                      </a:endParaRPr>
                    </a:p>
                  </a:txBody>
                  <a:tcPr marL="36012" marR="36012" marT="35983" marB="359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8594">
                <a:tc>
                  <a:txBody>
                    <a:bodyPr/>
                    <a:lstStyle/>
                    <a:p>
                      <a:pPr algn="ctr" latinLnBrk="1"/>
                      <a:r>
                        <a:rPr lang="en-US" altLang="ko-KR" sz="700" dirty="0" smtClean="0">
                          <a:solidFill>
                            <a:sysClr val="windowText" lastClr="000000"/>
                          </a:solidFill>
                        </a:rPr>
                        <a:t>Root</a:t>
                      </a:r>
                      <a:endParaRPr lang="ko-KR" altLang="en-US" sz="700" dirty="0">
                        <a:solidFill>
                          <a:sysClr val="windowText" lastClr="000000"/>
                        </a:solidFill>
                      </a:endParaRPr>
                    </a:p>
                  </a:txBody>
                  <a:tcPr marL="36012" marR="36012" marT="35983" marB="359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178594">
                <a:tc>
                  <a:txBody>
                    <a:bodyPr/>
                    <a:lstStyle/>
                    <a:p>
                      <a:pPr algn="ctr" latinLnBrk="1"/>
                      <a:r>
                        <a:rPr lang="en-US" altLang="ko-KR" sz="700" dirty="0" smtClean="0">
                          <a:solidFill>
                            <a:sysClr val="windowText" lastClr="000000"/>
                          </a:solidFill>
                        </a:rPr>
                        <a:t>Scott</a:t>
                      </a:r>
                      <a:endParaRPr lang="ko-KR" altLang="en-US" sz="700" dirty="0">
                        <a:solidFill>
                          <a:sysClr val="windowText" lastClr="000000"/>
                        </a:solidFill>
                      </a:endParaRPr>
                    </a:p>
                  </a:txBody>
                  <a:tcPr marL="36012" marR="36012" marT="35983" marB="359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8594">
                <a:tc>
                  <a:txBody>
                    <a:bodyPr/>
                    <a:lstStyle/>
                    <a:p>
                      <a:pPr algn="ctr" latinLnBrk="1"/>
                      <a:r>
                        <a:rPr lang="en-US" altLang="ko-KR" sz="700" b="1" dirty="0" smtClean="0">
                          <a:solidFill>
                            <a:sysClr val="windowText" lastClr="000000"/>
                          </a:solidFill>
                        </a:rPr>
                        <a:t>:</a:t>
                      </a:r>
                      <a:endParaRPr lang="ko-KR" altLang="en-US" sz="700" b="1" dirty="0">
                        <a:solidFill>
                          <a:sysClr val="windowText" lastClr="000000"/>
                        </a:solidFill>
                      </a:endParaRPr>
                    </a:p>
                  </a:txBody>
                  <a:tcPr marL="36012" marR="36012" marT="35983" marB="359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21" name="표 20"/>
          <p:cNvGraphicFramePr>
            <a:graphicFrameLocks noGrp="1"/>
          </p:cNvGraphicFramePr>
          <p:nvPr>
            <p:extLst>
              <p:ext uri="{D42A27DB-BD31-4B8C-83A1-F6EECF244321}">
                <p14:modId xmlns:p14="http://schemas.microsoft.com/office/powerpoint/2010/main" val="2384242548"/>
              </p:ext>
            </p:extLst>
          </p:nvPr>
        </p:nvGraphicFramePr>
        <p:xfrm>
          <a:off x="6097685" y="4759869"/>
          <a:ext cx="595312" cy="714584"/>
        </p:xfrm>
        <a:graphic>
          <a:graphicData uri="http://schemas.openxmlformats.org/drawingml/2006/table">
            <a:tbl>
              <a:tblPr firstRow="1" bandRow="1">
                <a:tableStyleId>{5C22544A-7EE6-4342-B048-85BDC9FD1C3A}</a:tableStyleId>
              </a:tblPr>
              <a:tblGrid>
                <a:gridCol w="595312"/>
              </a:tblGrid>
              <a:tr h="178594">
                <a:tc>
                  <a:txBody>
                    <a:bodyPr/>
                    <a:lstStyle/>
                    <a:p>
                      <a:pPr algn="ctr" latinLnBrk="1"/>
                      <a:r>
                        <a:rPr lang="en-US" altLang="ko-KR" sz="700" dirty="0" smtClean="0">
                          <a:solidFill>
                            <a:sysClr val="windowText" lastClr="000000"/>
                          </a:solidFill>
                        </a:rPr>
                        <a:t>Table</a:t>
                      </a:r>
                      <a:r>
                        <a:rPr lang="en-US" altLang="ko-KR" sz="700" baseline="0" dirty="0" smtClean="0">
                          <a:solidFill>
                            <a:sysClr val="windowText" lastClr="000000"/>
                          </a:solidFill>
                        </a:rPr>
                        <a:t> #1</a:t>
                      </a:r>
                      <a:endParaRPr lang="ko-KR" altLang="en-US" sz="700" dirty="0">
                        <a:solidFill>
                          <a:sysClr val="windowText" lastClr="000000"/>
                        </a:solidFill>
                      </a:endParaRPr>
                    </a:p>
                  </a:txBody>
                  <a:tcPr marL="36012" marR="36012" marT="35983" marB="359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178594">
                <a:tc>
                  <a:txBody>
                    <a:bodyPr/>
                    <a:lstStyle/>
                    <a:p>
                      <a:pPr algn="ctr" latinLnBrk="1"/>
                      <a:r>
                        <a:rPr lang="en-US" altLang="ko-KR" sz="700" dirty="0" smtClean="0">
                          <a:solidFill>
                            <a:sysClr val="windowText" lastClr="000000"/>
                          </a:solidFill>
                        </a:rPr>
                        <a:t>Name</a:t>
                      </a:r>
                      <a:endParaRPr lang="ko-KR" altLang="en-US" sz="700" dirty="0">
                        <a:solidFill>
                          <a:sysClr val="windowText" lastClr="000000"/>
                        </a:solidFill>
                      </a:endParaRPr>
                    </a:p>
                  </a:txBody>
                  <a:tcPr marL="36012" marR="36012" marT="35983" marB="359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8594">
                <a:tc>
                  <a:txBody>
                    <a:bodyPr/>
                    <a:lstStyle/>
                    <a:p>
                      <a:pPr algn="ctr" latinLnBrk="1"/>
                      <a:r>
                        <a:rPr lang="en-US" altLang="ko-KR" sz="700" dirty="0" smtClean="0">
                          <a:solidFill>
                            <a:sysClr val="windowText" lastClr="000000"/>
                          </a:solidFill>
                        </a:rPr>
                        <a:t>ID</a:t>
                      </a:r>
                      <a:endParaRPr lang="ko-KR" altLang="en-US" sz="700" dirty="0">
                        <a:solidFill>
                          <a:sysClr val="windowText" lastClr="000000"/>
                        </a:solidFill>
                      </a:endParaRPr>
                    </a:p>
                  </a:txBody>
                  <a:tcPr marL="36012" marR="36012" marT="35983" marB="359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8594">
                <a:tc>
                  <a:txBody>
                    <a:bodyPr/>
                    <a:lstStyle/>
                    <a:p>
                      <a:pPr algn="ctr" latinLnBrk="1"/>
                      <a:r>
                        <a:rPr lang="en-US" altLang="ko-KR" sz="700" b="1" dirty="0" smtClean="0">
                          <a:solidFill>
                            <a:sysClr val="windowText" lastClr="000000"/>
                          </a:solidFill>
                        </a:rPr>
                        <a:t>:</a:t>
                      </a:r>
                      <a:endParaRPr lang="ko-KR" altLang="en-US" sz="700" b="1" dirty="0">
                        <a:solidFill>
                          <a:sysClr val="windowText" lastClr="000000"/>
                        </a:solidFill>
                      </a:endParaRPr>
                    </a:p>
                  </a:txBody>
                  <a:tcPr marL="36012" marR="36012" marT="35983" marB="359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22" name="표 21"/>
          <p:cNvGraphicFramePr>
            <a:graphicFrameLocks noGrp="1"/>
          </p:cNvGraphicFramePr>
          <p:nvPr>
            <p:extLst>
              <p:ext uri="{D42A27DB-BD31-4B8C-83A1-F6EECF244321}">
                <p14:modId xmlns:p14="http://schemas.microsoft.com/office/powerpoint/2010/main" val="2582946338"/>
              </p:ext>
            </p:extLst>
          </p:nvPr>
        </p:nvGraphicFramePr>
        <p:xfrm>
          <a:off x="6889847" y="5264694"/>
          <a:ext cx="671513" cy="714584"/>
        </p:xfrm>
        <a:graphic>
          <a:graphicData uri="http://schemas.openxmlformats.org/drawingml/2006/table">
            <a:tbl>
              <a:tblPr firstRow="1" bandRow="1">
                <a:tableStyleId>{5C22544A-7EE6-4342-B048-85BDC9FD1C3A}</a:tableStyleId>
              </a:tblPr>
              <a:tblGrid>
                <a:gridCol w="671513"/>
              </a:tblGrid>
              <a:tr h="178594">
                <a:tc>
                  <a:txBody>
                    <a:bodyPr/>
                    <a:lstStyle/>
                    <a:p>
                      <a:pPr algn="ctr" latinLnBrk="1"/>
                      <a:r>
                        <a:rPr lang="en-US" altLang="ko-KR" sz="700" dirty="0" smtClean="0">
                          <a:solidFill>
                            <a:sysClr val="windowText" lastClr="000000"/>
                          </a:solidFill>
                        </a:rPr>
                        <a:t>Table</a:t>
                      </a:r>
                      <a:r>
                        <a:rPr lang="en-US" altLang="ko-KR" sz="700" baseline="0" dirty="0" smtClean="0">
                          <a:solidFill>
                            <a:sysClr val="windowText" lastClr="000000"/>
                          </a:solidFill>
                        </a:rPr>
                        <a:t> #2</a:t>
                      </a:r>
                      <a:endParaRPr lang="ko-KR" altLang="en-US" sz="700" dirty="0">
                        <a:solidFill>
                          <a:sysClr val="windowText" lastClr="000000"/>
                        </a:solidFill>
                      </a:endParaRPr>
                    </a:p>
                  </a:txBody>
                  <a:tcPr marL="35988" marR="35988" marT="35983" marB="359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178594">
                <a:tc>
                  <a:txBody>
                    <a:bodyPr/>
                    <a:lstStyle/>
                    <a:p>
                      <a:pPr algn="ctr" latinLnBrk="1"/>
                      <a:r>
                        <a:rPr lang="en-US" altLang="ko-KR" sz="700" dirty="0" smtClean="0">
                          <a:solidFill>
                            <a:sysClr val="windowText" lastClr="000000"/>
                          </a:solidFill>
                        </a:rPr>
                        <a:t>Address</a:t>
                      </a:r>
                      <a:endParaRPr lang="ko-KR" altLang="en-US" sz="700" dirty="0">
                        <a:solidFill>
                          <a:sysClr val="windowText" lastClr="000000"/>
                        </a:solidFill>
                      </a:endParaRPr>
                    </a:p>
                  </a:txBody>
                  <a:tcPr marL="35988" marR="35988" marT="35983" marB="359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8594">
                <a:tc>
                  <a:txBody>
                    <a:bodyPr/>
                    <a:lstStyle/>
                    <a:p>
                      <a:pPr algn="ctr" latinLnBrk="1"/>
                      <a:r>
                        <a:rPr lang="en-US" altLang="ko-KR" sz="700" dirty="0" smtClean="0">
                          <a:solidFill>
                            <a:sysClr val="windowText" lastClr="000000"/>
                          </a:solidFill>
                        </a:rPr>
                        <a:t>name</a:t>
                      </a:r>
                      <a:endParaRPr lang="ko-KR" altLang="en-US" sz="700" dirty="0">
                        <a:solidFill>
                          <a:sysClr val="windowText" lastClr="000000"/>
                        </a:solidFill>
                      </a:endParaRPr>
                    </a:p>
                  </a:txBody>
                  <a:tcPr marL="35988" marR="35988" marT="35983" marB="359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78594">
                <a:tc>
                  <a:txBody>
                    <a:bodyPr/>
                    <a:lstStyle/>
                    <a:p>
                      <a:pPr algn="ctr" latinLnBrk="1"/>
                      <a:r>
                        <a:rPr lang="en-US" altLang="ko-KR" sz="700" b="1" dirty="0" smtClean="0">
                          <a:solidFill>
                            <a:sysClr val="windowText" lastClr="000000"/>
                          </a:solidFill>
                        </a:rPr>
                        <a:t>:</a:t>
                      </a:r>
                      <a:endParaRPr lang="ko-KR" altLang="en-US" sz="700" b="1" dirty="0">
                        <a:solidFill>
                          <a:sysClr val="windowText" lastClr="000000"/>
                        </a:solidFill>
                      </a:endParaRPr>
                    </a:p>
                  </a:txBody>
                  <a:tcPr marL="35988" marR="35988" marT="35983" marB="3598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pSp>
        <p:nvGrpSpPr>
          <p:cNvPr id="23" name="그룹 27"/>
          <p:cNvGrpSpPr>
            <a:grpSpLocks/>
          </p:cNvGrpSpPr>
          <p:nvPr/>
        </p:nvGrpSpPr>
        <p:grpSpPr bwMode="auto">
          <a:xfrm>
            <a:off x="4081560" y="5264694"/>
            <a:ext cx="503237" cy="603250"/>
            <a:chOff x="6797407" y="1988840"/>
            <a:chExt cx="1010393" cy="891892"/>
          </a:xfrm>
        </p:grpSpPr>
        <p:pic>
          <p:nvPicPr>
            <p:cNvPr id="24" name="Picture 10"/>
            <p:cNvPicPr>
              <a:picLocks noChangeAspect="1" noChangeArrowheads="1"/>
            </p:cNvPicPr>
            <p:nvPr/>
          </p:nvPicPr>
          <p:blipFill>
            <a:blip r:embed="rId3" cstate="email">
              <a:clrChange>
                <a:clrFrom>
                  <a:srgbClr val="1052A5"/>
                </a:clrFrom>
                <a:clrTo>
                  <a:srgbClr val="1052A5">
                    <a:alpha val="0"/>
                  </a:srgbClr>
                </a:clrTo>
              </a:clrChange>
              <a:extLst>
                <a:ext uri="{28A0092B-C50C-407E-A947-70E740481C1C}">
                  <a14:useLocalDpi xmlns:a14="http://schemas.microsoft.com/office/drawing/2010/main"/>
                </a:ext>
              </a:extLst>
            </a:blip>
            <a:srcRect/>
            <a:stretch>
              <a:fillRect/>
            </a:stretch>
          </p:blipFill>
          <p:spPr bwMode="auto">
            <a:xfrm flipH="1">
              <a:off x="6797407" y="1988840"/>
              <a:ext cx="946646" cy="80035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25" name="Picture 39" descr="iAS_Icons: Database with Segment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37263" y="2347943"/>
              <a:ext cx="570537" cy="532789"/>
            </a:xfrm>
            <a:prstGeom prst="rect">
              <a:avLst/>
            </a:prstGeom>
            <a:noFill/>
            <a:ln w="9525">
              <a:noFill/>
              <a:miter lim="800000"/>
              <a:headEnd/>
              <a:tailEnd/>
            </a:ln>
            <a:effectLst>
              <a:outerShdw blurRad="50800" dist="38100" dir="2700000" algn="tl" rotWithShape="0">
                <a:prstClr val="black">
                  <a:alpha val="40000"/>
                </a:prstClr>
              </a:outerShdw>
            </a:effectLst>
          </p:spPr>
        </p:pic>
      </p:grpSp>
      <p:pic>
        <p:nvPicPr>
          <p:cNvPr id="26" name="Picture 55"/>
          <p:cNvPicPr>
            <a:picLocks noChangeAspect="1" noChangeArrowheads="1"/>
          </p:cNvPicPr>
          <p:nvPr/>
        </p:nvPicPr>
        <p:blipFill>
          <a:blip r:embed="rId5" cstate="email">
            <a:clrChange>
              <a:clrFrom>
                <a:srgbClr val="1052A5"/>
              </a:clrFrom>
              <a:clrTo>
                <a:srgbClr val="1052A5">
                  <a:alpha val="0"/>
                </a:srgbClr>
              </a:clrTo>
            </a:clrChange>
            <a:extLst>
              <a:ext uri="{28A0092B-C50C-407E-A947-70E740481C1C}">
                <a14:useLocalDpi xmlns:a14="http://schemas.microsoft.com/office/drawing/2010/main"/>
              </a:ext>
            </a:extLst>
          </a:blip>
          <a:srcRect/>
          <a:stretch>
            <a:fillRect/>
          </a:stretch>
        </p:blipFill>
        <p:spPr bwMode="auto">
          <a:xfrm>
            <a:off x="1344710" y="5336131"/>
            <a:ext cx="571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직사각형 31"/>
          <p:cNvSpPr/>
          <p:nvPr/>
        </p:nvSpPr>
        <p:spPr>
          <a:xfrm>
            <a:off x="1844772" y="5251506"/>
            <a:ext cx="2160588" cy="142875"/>
          </a:xfrm>
          <a:prstGeom prst="rect">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kumimoji="0" lang="en-US" altLang="ko-KR" sz="1050" dirty="0">
                <a:solidFill>
                  <a:sysClr val="windowText" lastClr="000000"/>
                </a:solidFill>
              </a:rPr>
              <a:t>query : select * from any table</a:t>
            </a:r>
            <a:endParaRPr kumimoji="0" lang="ko-KR" altLang="en-US" sz="1050" dirty="0">
              <a:solidFill>
                <a:sysClr val="windowText" lastClr="000000"/>
              </a:solidFill>
            </a:endParaRPr>
          </a:p>
        </p:txBody>
      </p:sp>
      <p:pic>
        <p:nvPicPr>
          <p:cNvPr id="33" name="Picture 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784572" y="5436144"/>
            <a:ext cx="741363" cy="2603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6"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ko-KR" altLang="en-US" sz="1600" b="1" dirty="0">
                <a:latin typeface="+mn-ea"/>
                <a:ea typeface="+mn-ea"/>
              </a:rPr>
              <a:t>데이터베이스 시스템에 접속하여 행하는 모든 작업 내역 </a:t>
            </a:r>
            <a:r>
              <a:rPr kumimoji="0" lang="en-US" altLang="ko-KR" sz="1600" b="1" dirty="0">
                <a:latin typeface="+mn-ea"/>
                <a:ea typeface="+mn-ea"/>
              </a:rPr>
              <a:t>100% </a:t>
            </a:r>
            <a:r>
              <a:rPr kumimoji="0" lang="ko-KR" altLang="en-US" sz="1600" b="1" dirty="0">
                <a:latin typeface="+mn-ea"/>
                <a:ea typeface="+mn-ea"/>
              </a:rPr>
              <a:t>기록</a:t>
            </a:r>
          </a:p>
        </p:txBody>
      </p:sp>
      <p:pic>
        <p:nvPicPr>
          <p:cNvPr id="4" name="그림 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11752" y="3021311"/>
            <a:ext cx="2042374" cy="1481248"/>
          </a:xfrm>
          <a:prstGeom prst="rect">
            <a:avLst/>
          </a:prstGeom>
        </p:spPr>
      </p:pic>
      <p:pic>
        <p:nvPicPr>
          <p:cNvPr id="2" name="그림 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93724" y="2228682"/>
            <a:ext cx="2444089" cy="1753683"/>
          </a:xfrm>
          <a:prstGeom prst="rect">
            <a:avLst/>
          </a:prstGeom>
        </p:spPr>
      </p:pic>
      <p:pic>
        <p:nvPicPr>
          <p:cNvPr id="5" name="그림 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392254" y="2212058"/>
            <a:ext cx="3348248" cy="1748490"/>
          </a:xfrm>
          <a:prstGeom prst="rect">
            <a:avLst/>
          </a:prstGeom>
        </p:spPr>
      </p:pic>
      <p:pic>
        <p:nvPicPr>
          <p:cNvPr id="6" name="그림 5"/>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339963" y="3145838"/>
            <a:ext cx="3385518" cy="1341610"/>
          </a:xfrm>
          <a:prstGeom prst="rect">
            <a:avLst/>
          </a:prstGeom>
        </p:spPr>
      </p:pic>
      <p:pic>
        <p:nvPicPr>
          <p:cNvPr id="40" name="Picture 74" descr="user business user woman"/>
          <p:cNvPicPr>
            <a:picLocks noChangeAspect="1" noChangeArrowheads="1"/>
          </p:cNvPicPr>
          <p:nvPr/>
        </p:nvPicPr>
        <p:blipFill>
          <a:blip r:embed="rId11" cstate="email">
            <a:lum bright="28000"/>
            <a:extLst>
              <a:ext uri="{28A0092B-C50C-407E-A947-70E740481C1C}">
                <a14:useLocalDpi xmlns:a14="http://schemas.microsoft.com/office/drawing/2010/main"/>
              </a:ext>
            </a:extLst>
          </a:blip>
          <a:srcRect/>
          <a:stretch>
            <a:fillRect/>
          </a:stretch>
        </p:blipFill>
        <p:spPr bwMode="auto">
          <a:xfrm>
            <a:off x="555221" y="1983245"/>
            <a:ext cx="609048" cy="743969"/>
          </a:xfrm>
          <a:prstGeom prst="rect">
            <a:avLst/>
          </a:prstGeom>
          <a:noFill/>
          <a:ln w="9525">
            <a:noFill/>
            <a:miter lim="800000"/>
            <a:headEnd/>
            <a:tailEnd/>
          </a:ln>
        </p:spPr>
      </p:pic>
      <p:sp>
        <p:nvSpPr>
          <p:cNvPr id="43" name="줄무늬가 있는 오른쪽 화살표 42"/>
          <p:cNvSpPr/>
          <p:nvPr/>
        </p:nvSpPr>
        <p:spPr>
          <a:xfrm>
            <a:off x="3837768" y="2845464"/>
            <a:ext cx="471445" cy="722326"/>
          </a:xfrm>
          <a:prstGeom prst="stripedRightArrow">
            <a:avLst>
              <a:gd name="adj1" fmla="val 62819"/>
              <a:gd name="adj2" fmla="val 30359"/>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TextBox 7"/>
          <p:cNvSpPr txBox="1">
            <a:spLocks noChangeArrowheads="1"/>
          </p:cNvSpPr>
          <p:nvPr/>
        </p:nvSpPr>
        <p:spPr bwMode="auto">
          <a:xfrm>
            <a:off x="6313584" y="1913544"/>
            <a:ext cx="2377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ko-KR" altLang="en-US" sz="1200" b="1" i="1" dirty="0" smtClean="0">
                <a:solidFill>
                  <a:schemeClr val="accent1">
                    <a:lumMod val="50000"/>
                  </a:schemeClr>
                </a:solidFill>
                <a:latin typeface="+mn-ea"/>
                <a:ea typeface="+mn-ea"/>
              </a:rPr>
              <a:t>실시간 </a:t>
            </a:r>
            <a:r>
              <a:rPr kumimoji="0" lang="en-US" altLang="ko-KR" sz="1200" b="1" i="1" dirty="0" smtClean="0">
                <a:solidFill>
                  <a:schemeClr val="accent1">
                    <a:lumMod val="50000"/>
                  </a:schemeClr>
                </a:solidFill>
                <a:latin typeface="+mn-ea"/>
                <a:ea typeface="+mn-ea"/>
              </a:rPr>
              <a:t>SQL, Session </a:t>
            </a:r>
            <a:r>
              <a:rPr kumimoji="0" lang="ko-KR" altLang="en-US" sz="1200" b="1" i="1" dirty="0" smtClean="0">
                <a:solidFill>
                  <a:schemeClr val="accent1">
                    <a:lumMod val="50000"/>
                  </a:schemeClr>
                </a:solidFill>
                <a:latin typeface="+mn-ea"/>
                <a:ea typeface="+mn-ea"/>
              </a:rPr>
              <a:t>모니터링</a:t>
            </a:r>
            <a:endParaRPr kumimoji="0" lang="ko-KR" altLang="en-US" sz="1200" b="1" i="1" dirty="0">
              <a:solidFill>
                <a:schemeClr val="accent1">
                  <a:lumMod val="50000"/>
                </a:schemeClr>
              </a:solidFill>
              <a:latin typeface="+mn-ea"/>
              <a:ea typeface="+mn-ea"/>
            </a:endParaRPr>
          </a:p>
        </p:txBody>
      </p:sp>
      <p:sp>
        <p:nvSpPr>
          <p:cNvPr id="46" name="TextBox 7"/>
          <p:cNvSpPr txBox="1">
            <a:spLocks noChangeArrowheads="1"/>
          </p:cNvSpPr>
          <p:nvPr/>
        </p:nvSpPr>
        <p:spPr bwMode="auto">
          <a:xfrm>
            <a:off x="4115312" y="4224571"/>
            <a:ext cx="13291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ko-KR" altLang="en-US" sz="1200" b="1" i="1" dirty="0" err="1" smtClean="0">
                <a:solidFill>
                  <a:schemeClr val="accent1">
                    <a:lumMod val="50000"/>
                  </a:schemeClr>
                </a:solidFill>
                <a:latin typeface="+mn-ea"/>
                <a:ea typeface="+mn-ea"/>
              </a:rPr>
              <a:t>로깅</a:t>
            </a:r>
            <a:r>
              <a:rPr kumimoji="0" lang="ko-KR" altLang="en-US" sz="1200" b="1" i="1" dirty="0" smtClean="0">
                <a:solidFill>
                  <a:schemeClr val="accent1">
                    <a:lumMod val="50000"/>
                  </a:schemeClr>
                </a:solidFill>
                <a:latin typeface="+mn-ea"/>
                <a:ea typeface="+mn-ea"/>
              </a:rPr>
              <a:t> 이력 조회</a:t>
            </a:r>
            <a:endParaRPr kumimoji="0" lang="ko-KR" altLang="en-US" sz="1200" b="1" i="1" dirty="0">
              <a:solidFill>
                <a:schemeClr val="accent1">
                  <a:lumMod val="50000"/>
                </a:schemeClr>
              </a:solidFill>
              <a:latin typeface="+mn-ea"/>
              <a:ea typeface="+mn-ea"/>
            </a:endParaRPr>
          </a:p>
        </p:txBody>
      </p:sp>
      <p:sp>
        <p:nvSpPr>
          <p:cNvPr id="44" name="슬라이드 번호 개체 틀 43"/>
          <p:cNvSpPr>
            <a:spLocks noGrp="1"/>
          </p:cNvSpPr>
          <p:nvPr>
            <p:ph type="sldNum" sz="quarter" idx="12"/>
          </p:nvPr>
        </p:nvSpPr>
        <p:spPr/>
        <p:txBody>
          <a:bodyPr/>
          <a:lstStyle/>
          <a:p>
            <a:fld id="{55DF3BF5-F5C4-49A3-8D2C-141262B023B6}" type="slidenum">
              <a:rPr lang="ko-KR" altLang="en-US" smtClean="0"/>
              <a:t>13</a:t>
            </a:fld>
            <a:endParaRPr lang="ko-KR" altLang="en-US"/>
          </a:p>
        </p:txBody>
      </p:sp>
    </p:spTree>
    <p:extLst>
      <p:ext uri="{BB962C8B-B14F-4D97-AF65-F5344CB8AC3E}">
        <p14:creationId xmlns:p14="http://schemas.microsoft.com/office/powerpoint/2010/main" val="16211711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087705"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로그 조회</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6" name="TextBox 7"/>
          <p:cNvSpPr txBox="1">
            <a:spLocks noChangeArrowheads="1"/>
          </p:cNvSpPr>
          <p:nvPr/>
        </p:nvSpPr>
        <p:spPr bwMode="auto">
          <a:xfrm>
            <a:off x="383085" y="968685"/>
            <a:ext cx="838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ko-KR" altLang="en-US" sz="1600" b="1" dirty="0" smtClean="0">
                <a:latin typeface="맑은 고딕" panose="020B0503020000020004" pitchFamily="50" charset="-127"/>
                <a:ea typeface="맑은 고딕" panose="020B0503020000020004" pitchFamily="50" charset="-127"/>
              </a:rPr>
              <a:t>적용 </a:t>
            </a:r>
            <a:r>
              <a:rPr kumimoji="0" lang="ko-KR" altLang="en-US" sz="1600" b="1" dirty="0">
                <a:latin typeface="맑은 고딕" panose="020B0503020000020004" pitchFamily="50" charset="-127"/>
                <a:ea typeface="맑은 고딕" panose="020B0503020000020004" pitchFamily="50" charset="-127"/>
              </a:rPr>
              <a:t>가능한 통제 정책을 포함한 다양한 조건 조합을 통한 로그 검색</a:t>
            </a:r>
            <a:endParaRPr kumimoji="0" lang="en-US" altLang="ko-KR" sz="1600" b="1" dirty="0">
              <a:latin typeface="맑은 고딕" panose="020B0503020000020004" pitchFamily="50" charset="-127"/>
              <a:ea typeface="맑은 고딕" panose="020B0503020000020004" pitchFamily="50" charset="-127"/>
            </a:endParaRPr>
          </a:p>
          <a:p>
            <a:pPr eaLnBrk="1" hangingPunct="1"/>
            <a:r>
              <a:rPr kumimoji="0" lang="en-US" altLang="ko-KR" sz="1600" b="1" dirty="0" err="1">
                <a:latin typeface="맑은 고딕" panose="020B0503020000020004" pitchFamily="50" charset="-127"/>
                <a:ea typeface="맑은 고딕" panose="020B0503020000020004" pitchFamily="50" charset="-127"/>
              </a:rPr>
              <a:t>WareValley</a:t>
            </a:r>
            <a:r>
              <a:rPr kumimoji="0" lang="ko-KR" altLang="en-US" sz="1600" b="1" dirty="0">
                <a:latin typeface="맑은 고딕" panose="020B0503020000020004" pitchFamily="50" charset="-127"/>
                <a:ea typeface="맑은 고딕" panose="020B0503020000020004" pitchFamily="50" charset="-127"/>
              </a:rPr>
              <a:t>의 </a:t>
            </a:r>
            <a:r>
              <a:rPr kumimoji="0" lang="en-US" altLang="ko-KR" sz="1600" b="1" dirty="0" err="1">
                <a:latin typeface="맑은 고딕" panose="020B0503020000020004" pitchFamily="50" charset="-127"/>
                <a:ea typeface="맑은 고딕" panose="020B0503020000020004" pitchFamily="50" charset="-127"/>
              </a:rPr>
              <a:t>PetaSQL</a:t>
            </a:r>
            <a:r>
              <a:rPr kumimoji="0" lang="en-US" altLang="ko-KR" sz="1600" b="1" dirty="0">
                <a:latin typeface="맑은 고딕" panose="020B0503020000020004" pitchFamily="50" charset="-127"/>
                <a:ea typeface="맑은 고딕" panose="020B0503020000020004" pitchFamily="50" charset="-127"/>
              </a:rPr>
              <a:t> </a:t>
            </a:r>
            <a:r>
              <a:rPr kumimoji="0" lang="ko-KR" altLang="en-US" sz="1600" b="1" dirty="0">
                <a:latin typeface="맑은 고딕" panose="020B0503020000020004" pitchFamily="50" charset="-127"/>
                <a:ea typeface="맑은 고딕" panose="020B0503020000020004" pitchFamily="50" charset="-127"/>
              </a:rPr>
              <a:t>사용을 통한 신속한 검색 지원</a:t>
            </a:r>
          </a:p>
        </p:txBody>
      </p:sp>
      <p:grpSp>
        <p:nvGrpSpPr>
          <p:cNvPr id="6" name="그룹 5"/>
          <p:cNvGrpSpPr/>
          <p:nvPr/>
        </p:nvGrpSpPr>
        <p:grpSpPr>
          <a:xfrm>
            <a:off x="383085" y="1803079"/>
            <a:ext cx="8319148" cy="4103653"/>
            <a:chOff x="383085" y="1768354"/>
            <a:chExt cx="8319148" cy="4103653"/>
          </a:xfrm>
        </p:grpSpPr>
        <p:pic>
          <p:nvPicPr>
            <p:cNvPr id="2" name="그림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3085" y="1768354"/>
              <a:ext cx="5648674" cy="4103653"/>
            </a:xfrm>
            <a:prstGeom prst="rect">
              <a:avLst/>
            </a:prstGeom>
          </p:spPr>
        </p:pic>
        <p:sp>
          <p:nvSpPr>
            <p:cNvPr id="4" name="직사각형 3"/>
            <p:cNvSpPr/>
            <p:nvPr/>
          </p:nvSpPr>
          <p:spPr>
            <a:xfrm>
              <a:off x="5422353" y="2848809"/>
              <a:ext cx="3279880" cy="892477"/>
            </a:xfrm>
            <a:prstGeom prst="rect">
              <a:avLst/>
            </a:prstGeom>
            <a:solidFill>
              <a:schemeClr val="accent1">
                <a:lumMod val="20000"/>
                <a:lumOff val="80000"/>
                <a:alpha val="80000"/>
              </a:schemeClr>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r>
                <a:rPr lang="ko-KR" altLang="en-US" sz="1400" b="1" dirty="0">
                  <a:solidFill>
                    <a:srgbClr val="000000"/>
                  </a:solidFill>
                  <a:latin typeface="맑은 고딕" panose="020B0503020000020004" pitchFamily="50" charset="-127"/>
                </a:rPr>
                <a:t>모든 </a:t>
              </a:r>
              <a:r>
                <a:rPr lang="en-US" altLang="ko-KR" sz="1400" b="1" dirty="0">
                  <a:solidFill>
                    <a:srgbClr val="000000"/>
                  </a:solidFill>
                  <a:latin typeface="맑은 고딕" panose="020B0503020000020004" pitchFamily="50" charset="-127"/>
                </a:rPr>
                <a:t>SQL</a:t>
              </a:r>
              <a:r>
                <a:rPr lang="ko-KR" altLang="en-US" sz="1400" b="1" dirty="0">
                  <a:solidFill>
                    <a:srgbClr val="000000"/>
                  </a:solidFill>
                  <a:latin typeface="맑은 고딕" panose="020B0503020000020004" pitchFamily="50" charset="-127"/>
                </a:rPr>
                <a:t>커맨드에 대하여 </a:t>
              </a:r>
              <a:r>
                <a:rPr lang="ko-KR" altLang="en-US" sz="1400" b="1" dirty="0" smtClean="0">
                  <a:solidFill>
                    <a:srgbClr val="000000"/>
                  </a:solidFill>
                  <a:latin typeface="맑은 고딕" panose="020B0503020000020004" pitchFamily="50" charset="-127"/>
                </a:rPr>
                <a:t>전문을</a:t>
              </a:r>
              <a:endParaRPr lang="en-US" altLang="ko-KR" sz="1400" b="1" dirty="0" smtClean="0">
                <a:solidFill>
                  <a:srgbClr val="000000"/>
                </a:solidFill>
                <a:latin typeface="맑은 고딕" panose="020B0503020000020004" pitchFamily="50" charset="-127"/>
              </a:endParaRPr>
            </a:p>
            <a:p>
              <a:pPr marL="342900" indent="-342900"/>
              <a:r>
                <a:rPr lang="ko-KR" altLang="en-US" sz="1400" b="1" dirty="0" smtClean="0">
                  <a:solidFill>
                    <a:srgbClr val="000000"/>
                  </a:solidFill>
                  <a:latin typeface="맑은 고딕" panose="020B0503020000020004" pitchFamily="50" charset="-127"/>
                </a:rPr>
                <a:t>포함하여 </a:t>
              </a:r>
              <a:r>
                <a:rPr lang="ko-KR" altLang="en-US" sz="1400" b="1" dirty="0">
                  <a:solidFill>
                    <a:srgbClr val="000000"/>
                  </a:solidFill>
                  <a:latin typeface="맑은 고딕" panose="020B0503020000020004" pitchFamily="50" charset="-127"/>
                </a:rPr>
                <a:t>약 </a:t>
              </a:r>
              <a:r>
                <a:rPr lang="en-US" altLang="ko-KR" sz="1400" b="1" dirty="0">
                  <a:solidFill>
                    <a:srgbClr val="000000"/>
                  </a:solidFill>
                  <a:latin typeface="맑은 고딕" panose="020B0503020000020004" pitchFamily="50" charset="-127"/>
                </a:rPr>
                <a:t>40</a:t>
              </a:r>
              <a:r>
                <a:rPr lang="ko-KR" altLang="en-US" sz="1400" b="1" dirty="0">
                  <a:solidFill>
                    <a:srgbClr val="000000"/>
                  </a:solidFill>
                  <a:latin typeface="맑은 고딕" panose="020B0503020000020004" pitchFamily="50" charset="-127"/>
                </a:rPr>
                <a:t>여 가지의 정보를 축적</a:t>
              </a:r>
              <a:r>
                <a:rPr lang="en-US" altLang="ko-KR" sz="1400" b="1" dirty="0" smtClean="0">
                  <a:solidFill>
                    <a:srgbClr val="000000"/>
                  </a:solidFill>
                  <a:latin typeface="맑은 고딕" panose="020B0503020000020004" pitchFamily="50" charset="-127"/>
                </a:rPr>
                <a:t>!</a:t>
              </a:r>
            </a:p>
            <a:p>
              <a:pPr marL="342900" indent="-342900"/>
              <a:r>
                <a:rPr lang="ko-KR" altLang="en-US" sz="1400" b="1" dirty="0" smtClean="0">
                  <a:solidFill>
                    <a:srgbClr val="000000"/>
                  </a:solidFill>
                  <a:latin typeface="맑은 고딕" panose="020B0503020000020004" pitchFamily="50" charset="-127"/>
                </a:rPr>
                <a:t>원하는 </a:t>
              </a:r>
              <a:r>
                <a:rPr lang="ko-KR" altLang="en-US" sz="1400" b="1" dirty="0">
                  <a:solidFill>
                    <a:srgbClr val="000000"/>
                  </a:solidFill>
                  <a:latin typeface="맑은 고딕" panose="020B0503020000020004" pitchFamily="50" charset="-127"/>
                </a:rPr>
                <a:t>조건에 맞는 검색이 가능</a:t>
              </a:r>
            </a:p>
          </p:txBody>
        </p:sp>
        <p:sp>
          <p:nvSpPr>
            <p:cNvPr id="10" name="직사각형 9"/>
            <p:cNvSpPr/>
            <p:nvPr/>
          </p:nvSpPr>
          <p:spPr>
            <a:xfrm>
              <a:off x="4926571" y="4821740"/>
              <a:ext cx="3775662" cy="703183"/>
            </a:xfrm>
            <a:prstGeom prst="rect">
              <a:avLst/>
            </a:prstGeom>
            <a:solidFill>
              <a:schemeClr val="accent1">
                <a:lumMod val="20000"/>
                <a:lumOff val="80000"/>
                <a:alpha val="80000"/>
              </a:schemeClr>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r>
                <a:rPr lang="ko-KR" altLang="en-US" sz="1400" b="1" dirty="0">
                  <a:solidFill>
                    <a:schemeClr val="tx1"/>
                  </a:solidFill>
                  <a:latin typeface="+mn-ea"/>
                </a:rPr>
                <a:t>실행 명령어</a:t>
              </a:r>
              <a:r>
                <a:rPr lang="en-US" altLang="ko-KR" sz="1400" b="1" dirty="0">
                  <a:solidFill>
                    <a:schemeClr val="tx1"/>
                  </a:solidFill>
                  <a:latin typeface="+mn-ea"/>
                </a:rPr>
                <a:t> / </a:t>
              </a:r>
              <a:r>
                <a:rPr lang="ko-KR" altLang="en-US" sz="1400" b="1" dirty="0">
                  <a:solidFill>
                    <a:schemeClr val="tx1"/>
                  </a:solidFill>
                  <a:latin typeface="+mn-ea"/>
                </a:rPr>
                <a:t>접속 시각 </a:t>
              </a:r>
              <a:r>
                <a:rPr lang="en-US" altLang="ko-KR" sz="1400" b="1" dirty="0">
                  <a:solidFill>
                    <a:schemeClr val="tx1"/>
                  </a:solidFill>
                  <a:latin typeface="+mn-ea"/>
                </a:rPr>
                <a:t>/ </a:t>
              </a:r>
              <a:r>
                <a:rPr lang="ko-KR" altLang="en-US" sz="1400" b="1" dirty="0">
                  <a:solidFill>
                    <a:schemeClr val="tx1"/>
                  </a:solidFill>
                  <a:latin typeface="+mn-ea"/>
                </a:rPr>
                <a:t>종료 시각 </a:t>
              </a:r>
              <a:r>
                <a:rPr lang="en-US" altLang="ko-KR" sz="1400" b="1" dirty="0">
                  <a:solidFill>
                    <a:schemeClr val="tx1"/>
                  </a:solidFill>
                  <a:latin typeface="+mn-ea"/>
                </a:rPr>
                <a:t>/</a:t>
              </a:r>
            </a:p>
            <a:p>
              <a:pPr marL="342900" indent="-342900"/>
              <a:r>
                <a:rPr lang="ko-KR" altLang="en-US" sz="1400" b="1" dirty="0">
                  <a:solidFill>
                    <a:schemeClr val="tx1"/>
                  </a:solidFill>
                  <a:latin typeface="+mn-ea"/>
                </a:rPr>
                <a:t>대상 시스템 계정 </a:t>
              </a:r>
              <a:r>
                <a:rPr lang="en-US" altLang="ko-KR" sz="1400" b="1" dirty="0">
                  <a:solidFill>
                    <a:schemeClr val="tx1"/>
                  </a:solidFill>
                  <a:latin typeface="+mn-ea"/>
                </a:rPr>
                <a:t>/ </a:t>
              </a:r>
              <a:r>
                <a:rPr lang="ko-KR" altLang="en-US" sz="1400" b="1" dirty="0">
                  <a:solidFill>
                    <a:schemeClr val="tx1"/>
                  </a:solidFill>
                  <a:latin typeface="+mn-ea"/>
                </a:rPr>
                <a:t>클라이언트 </a:t>
              </a:r>
              <a:r>
                <a:rPr lang="en-US" altLang="ko-KR" sz="1400" b="1" dirty="0">
                  <a:solidFill>
                    <a:schemeClr val="tx1"/>
                  </a:solidFill>
                  <a:latin typeface="+mn-ea"/>
                </a:rPr>
                <a:t>IP </a:t>
              </a:r>
              <a:r>
                <a:rPr lang="ko-KR" altLang="en-US" sz="1400" b="1" dirty="0">
                  <a:solidFill>
                    <a:schemeClr val="tx1"/>
                  </a:solidFill>
                  <a:latin typeface="+mn-ea"/>
                </a:rPr>
                <a:t>정보 확인</a:t>
              </a:r>
              <a:endParaRPr lang="en-US" altLang="ja-JP" sz="1400" b="1" dirty="0">
                <a:solidFill>
                  <a:schemeClr val="tx1"/>
                </a:solidFill>
                <a:latin typeface="+mn-ea"/>
              </a:endParaRPr>
            </a:p>
          </p:txBody>
        </p:sp>
        <p:pic>
          <p:nvPicPr>
            <p:cNvPr id="5" name="그림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18718" y="4767082"/>
              <a:ext cx="1192213" cy="757841"/>
            </a:xfrm>
            <a:prstGeom prst="rect">
              <a:avLst/>
            </a:prstGeom>
          </p:spPr>
        </p:pic>
        <p:sp>
          <p:nvSpPr>
            <p:cNvPr id="12" name="직사각형 11"/>
            <p:cNvSpPr/>
            <p:nvPr/>
          </p:nvSpPr>
          <p:spPr>
            <a:xfrm>
              <a:off x="669126" y="5352124"/>
              <a:ext cx="2918028" cy="387693"/>
            </a:xfrm>
            <a:prstGeom prst="rect">
              <a:avLst/>
            </a:prstGeom>
            <a:solidFill>
              <a:schemeClr val="accent1">
                <a:lumMod val="20000"/>
                <a:lumOff val="80000"/>
                <a:alpha val="80000"/>
              </a:schemeClr>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r>
                <a:rPr lang="ko-KR" altLang="en-US" sz="1400" b="1" dirty="0" smtClean="0">
                  <a:solidFill>
                    <a:schemeClr val="tx1"/>
                  </a:solidFill>
                  <a:latin typeface="+mn-ea"/>
                </a:rPr>
                <a:t>조회 결과를 </a:t>
              </a:r>
              <a:r>
                <a:rPr lang="en-US" altLang="ko-KR" sz="1400" b="1" dirty="0" smtClean="0">
                  <a:solidFill>
                    <a:schemeClr val="tx1"/>
                  </a:solidFill>
                  <a:latin typeface="+mn-ea"/>
                </a:rPr>
                <a:t>Excel/CSV</a:t>
              </a:r>
              <a:r>
                <a:rPr lang="ko-KR" altLang="en-US" sz="1400" b="1" dirty="0" smtClean="0">
                  <a:solidFill>
                    <a:schemeClr val="tx1"/>
                  </a:solidFill>
                  <a:latin typeface="+mn-ea"/>
                </a:rPr>
                <a:t>로 </a:t>
              </a:r>
              <a:r>
                <a:rPr lang="en-US" altLang="ko-KR" sz="1400" b="1" dirty="0" smtClean="0">
                  <a:solidFill>
                    <a:schemeClr val="tx1"/>
                  </a:solidFill>
                  <a:latin typeface="+mn-ea"/>
                </a:rPr>
                <a:t>export</a:t>
              </a:r>
              <a:endParaRPr lang="en-US" altLang="ja-JP" sz="1400" b="1" dirty="0">
                <a:solidFill>
                  <a:schemeClr val="tx1"/>
                </a:solidFill>
                <a:latin typeface="+mn-ea"/>
              </a:endParaRPr>
            </a:p>
          </p:txBody>
        </p:sp>
      </p:grpSp>
      <p:sp>
        <p:nvSpPr>
          <p:cNvPr id="9" name="슬라이드 번호 개체 틀 8"/>
          <p:cNvSpPr>
            <a:spLocks noGrp="1"/>
          </p:cNvSpPr>
          <p:nvPr>
            <p:ph type="sldNum" sz="quarter" idx="12"/>
          </p:nvPr>
        </p:nvSpPr>
        <p:spPr/>
        <p:txBody>
          <a:bodyPr/>
          <a:lstStyle/>
          <a:p>
            <a:fld id="{55DF3BF5-F5C4-49A3-8D2C-141262B023B6}" type="slidenum">
              <a:rPr lang="ko-KR" altLang="en-US" smtClean="0"/>
              <a:t>14</a:t>
            </a:fld>
            <a:endParaRPr lang="ko-KR" altLang="en-US"/>
          </a:p>
        </p:txBody>
      </p:sp>
    </p:spTree>
    <p:extLst>
      <p:ext uri="{BB962C8B-B14F-4D97-AF65-F5344CB8AC3E}">
        <p14:creationId xmlns:p14="http://schemas.microsoft.com/office/powerpoint/2010/main" val="32256720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018775" cy="461665"/>
          </a:xfrm>
          <a:prstGeom prst="rect">
            <a:avLst/>
          </a:prstGeom>
          <a:noFill/>
        </p:spPr>
        <p:txBody>
          <a:bodyPr wrap="none" rtlCol="0">
            <a:spAutoFit/>
          </a:bodyPr>
          <a:lstStyle/>
          <a:p>
            <a:r>
              <a:rPr lang="en-US" altLang="ko-KR" sz="2400" dirty="0">
                <a:solidFill>
                  <a:schemeClr val="tx1">
                    <a:lumMod val="50000"/>
                    <a:lumOff val="50000"/>
                  </a:schemeClr>
                </a:solidFill>
                <a:latin typeface="HY헤드라인M" panose="02030600000101010101" pitchFamily="18" charset="-127"/>
                <a:ea typeface="HY헤드라인M" panose="02030600000101010101" pitchFamily="18" charset="-127"/>
              </a:rPr>
              <a:t>3</a:t>
            </a:r>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보안정책</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grpSp>
        <p:nvGrpSpPr>
          <p:cNvPr id="2" name="그룹 1"/>
          <p:cNvGrpSpPr/>
          <p:nvPr/>
        </p:nvGrpSpPr>
        <p:grpSpPr>
          <a:xfrm>
            <a:off x="1087792" y="3850617"/>
            <a:ext cx="7454846" cy="2170450"/>
            <a:chOff x="600116" y="3850617"/>
            <a:chExt cx="7454846" cy="2170450"/>
          </a:xfrm>
        </p:grpSpPr>
        <p:pic>
          <p:nvPicPr>
            <p:cNvPr id="7" name="그림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3165" y="4100040"/>
              <a:ext cx="2206324" cy="1342440"/>
            </a:xfrm>
            <a:prstGeom prst="rect">
              <a:avLst/>
            </a:prstGeom>
          </p:spPr>
        </p:pic>
        <p:pic>
          <p:nvPicPr>
            <p:cNvPr id="8" name="그림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0021" y="5704102"/>
              <a:ext cx="2747029" cy="316965"/>
            </a:xfrm>
            <a:prstGeom prst="rect">
              <a:avLst/>
            </a:prstGeom>
          </p:spPr>
        </p:pic>
        <p:pic>
          <p:nvPicPr>
            <p:cNvPr id="9" name="그림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49647" y="4087342"/>
              <a:ext cx="2597869" cy="1311364"/>
            </a:xfrm>
            <a:prstGeom prst="rect">
              <a:avLst/>
            </a:prstGeom>
          </p:spPr>
        </p:pic>
        <p:pic>
          <p:nvPicPr>
            <p:cNvPr id="10" name="그림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51750" y="5696975"/>
              <a:ext cx="2336841" cy="310750"/>
            </a:xfrm>
            <a:prstGeom prst="rect">
              <a:avLst/>
            </a:prstGeom>
          </p:spPr>
        </p:pic>
        <p:sp>
          <p:nvSpPr>
            <p:cNvPr id="83" name="TextBox 7"/>
            <p:cNvSpPr txBox="1">
              <a:spLocks noChangeArrowheads="1"/>
            </p:cNvSpPr>
            <p:nvPr/>
          </p:nvSpPr>
          <p:spPr bwMode="auto">
            <a:xfrm>
              <a:off x="4966279" y="3850617"/>
              <a:ext cx="3088683" cy="259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fontAlgn="b" latinLnBrk="0">
                <a:lnSpc>
                  <a:spcPts val="1300"/>
                </a:lnSpc>
                <a:spcBef>
                  <a:spcPct val="20000"/>
                </a:spcBef>
                <a:buClr>
                  <a:schemeClr val="tx2">
                    <a:lumMod val="60000"/>
                    <a:lumOff val="40000"/>
                  </a:schemeClr>
                </a:buClr>
              </a:pPr>
              <a:r>
                <a:rPr lang="ko-KR" altLang="en-US" sz="1200" b="1" dirty="0" smtClean="0">
                  <a:latin typeface="+mn-ea"/>
                  <a:ea typeface="+mn-ea"/>
                  <a:cs typeface="가는각진제목체" pitchFamily="18" charset="-127"/>
                </a:rPr>
                <a:t>결재정책 </a:t>
              </a:r>
              <a:r>
                <a:rPr lang="en-US" altLang="ko-KR" sz="1200" b="1" dirty="0" smtClean="0">
                  <a:latin typeface="+mn-ea"/>
                  <a:ea typeface="+mn-ea"/>
                  <a:cs typeface="가는각진제목체" pitchFamily="18" charset="-127"/>
                </a:rPr>
                <a:t>/ </a:t>
              </a:r>
              <a:r>
                <a:rPr lang="ko-KR" altLang="en-US" sz="1200" b="1" dirty="0" smtClean="0">
                  <a:latin typeface="+mn-ea"/>
                  <a:ea typeface="+mn-ea"/>
                  <a:cs typeface="가는각진제목체" pitchFamily="18" charset="-127"/>
                </a:rPr>
                <a:t>파일저장 통제 정책</a:t>
              </a:r>
              <a:endParaRPr lang="ko-KR" altLang="en-US" sz="1200" b="1" dirty="0">
                <a:latin typeface="+mn-ea"/>
                <a:ea typeface="+mn-ea"/>
                <a:cs typeface="가는각진제목체" pitchFamily="18" charset="-127"/>
              </a:endParaRPr>
            </a:p>
          </p:txBody>
        </p:sp>
        <p:sp>
          <p:nvSpPr>
            <p:cNvPr id="84" name="TextBox 7"/>
            <p:cNvSpPr txBox="1">
              <a:spLocks noChangeArrowheads="1"/>
            </p:cNvSpPr>
            <p:nvPr/>
          </p:nvSpPr>
          <p:spPr bwMode="auto">
            <a:xfrm>
              <a:off x="600116" y="3858916"/>
              <a:ext cx="3958199" cy="25904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fontAlgn="b" latinLnBrk="0">
                <a:lnSpc>
                  <a:spcPts val="1300"/>
                </a:lnSpc>
                <a:spcBef>
                  <a:spcPct val="20000"/>
                </a:spcBef>
                <a:buClr>
                  <a:schemeClr val="tx2">
                    <a:lumMod val="60000"/>
                    <a:lumOff val="40000"/>
                  </a:schemeClr>
                </a:buClr>
              </a:pPr>
              <a:r>
                <a:rPr lang="ko-KR" altLang="en-US" sz="1200" b="1" dirty="0" smtClean="0">
                  <a:latin typeface="+mn-ea"/>
                  <a:ea typeface="+mn-ea"/>
                  <a:cs typeface="가는각진제목체" pitchFamily="18" charset="-127"/>
                </a:rPr>
                <a:t>데이터베이스</a:t>
              </a:r>
              <a:r>
                <a:rPr lang="en-US" altLang="ko-KR" sz="1200" b="1" dirty="0" smtClean="0">
                  <a:latin typeface="+mn-ea"/>
                  <a:ea typeface="+mn-ea"/>
                  <a:cs typeface="가는각진제목체" pitchFamily="18" charset="-127"/>
                </a:rPr>
                <a:t>/</a:t>
              </a:r>
              <a:r>
                <a:rPr lang="ko-KR" altLang="en-US" sz="1200" b="1" dirty="0" smtClean="0">
                  <a:latin typeface="+mn-ea"/>
                  <a:ea typeface="+mn-ea"/>
                  <a:cs typeface="가는각진제목체" pitchFamily="18" charset="-127"/>
                </a:rPr>
                <a:t>시스템</a:t>
              </a:r>
              <a:r>
                <a:rPr lang="en-US" altLang="ko-KR" sz="1200" b="1" dirty="0" smtClean="0">
                  <a:latin typeface="+mn-ea"/>
                  <a:ea typeface="+mn-ea"/>
                  <a:cs typeface="가는각진제목체" pitchFamily="18" charset="-127"/>
                </a:rPr>
                <a:t> </a:t>
              </a:r>
              <a:r>
                <a:rPr lang="ko-KR" altLang="en-US" sz="1200" b="1" dirty="0" smtClean="0">
                  <a:latin typeface="+mn-ea"/>
                  <a:ea typeface="+mn-ea"/>
                  <a:cs typeface="가는각진제목체" pitchFamily="18" charset="-127"/>
                </a:rPr>
                <a:t>접근 및 실행제어 정책</a:t>
              </a:r>
              <a:endParaRPr lang="ko-KR" altLang="en-US" sz="1200" b="1" dirty="0">
                <a:latin typeface="+mn-ea"/>
                <a:ea typeface="+mn-ea"/>
                <a:cs typeface="가는각진제목체" pitchFamily="18" charset="-127"/>
              </a:endParaRPr>
            </a:p>
          </p:txBody>
        </p:sp>
        <p:sp>
          <p:nvSpPr>
            <p:cNvPr id="85" name="TextBox 7"/>
            <p:cNvSpPr txBox="1">
              <a:spLocks noChangeArrowheads="1"/>
            </p:cNvSpPr>
            <p:nvPr/>
          </p:nvSpPr>
          <p:spPr bwMode="auto">
            <a:xfrm>
              <a:off x="4979038" y="5458478"/>
              <a:ext cx="2631013" cy="259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fontAlgn="b" latinLnBrk="0">
                <a:lnSpc>
                  <a:spcPts val="1300"/>
                </a:lnSpc>
                <a:spcBef>
                  <a:spcPct val="20000"/>
                </a:spcBef>
                <a:buClr>
                  <a:schemeClr val="tx2">
                    <a:lumMod val="60000"/>
                    <a:lumOff val="40000"/>
                  </a:schemeClr>
                </a:buClr>
              </a:pPr>
              <a:r>
                <a:rPr lang="ko-KR" altLang="en-US" sz="1200" b="1" dirty="0" smtClean="0">
                  <a:latin typeface="+mn-ea"/>
                  <a:ea typeface="+mn-ea"/>
                  <a:cs typeface="가는각진제목체" pitchFamily="18" charset="-127"/>
                </a:rPr>
                <a:t>변경 전</a:t>
              </a:r>
              <a:r>
                <a:rPr lang="en-US" altLang="ko-KR" sz="1200" b="1" dirty="0" smtClean="0">
                  <a:latin typeface="+mn-ea"/>
                  <a:ea typeface="+mn-ea"/>
                  <a:cs typeface="가는각진제목체" pitchFamily="18" charset="-127"/>
                </a:rPr>
                <a:t>/</a:t>
              </a:r>
              <a:r>
                <a:rPr lang="ko-KR" altLang="en-US" sz="1200" b="1" dirty="0" smtClean="0">
                  <a:latin typeface="+mn-ea"/>
                  <a:ea typeface="+mn-ea"/>
                  <a:cs typeface="가는각진제목체" pitchFamily="18" charset="-127"/>
                </a:rPr>
                <a:t>후 데이터 저장 정책</a:t>
              </a:r>
              <a:endParaRPr lang="ko-KR" altLang="en-US" sz="1200" b="1" dirty="0">
                <a:latin typeface="+mn-ea"/>
                <a:ea typeface="+mn-ea"/>
                <a:cs typeface="가는각진제목체" pitchFamily="18" charset="-127"/>
              </a:endParaRPr>
            </a:p>
          </p:txBody>
        </p:sp>
        <p:sp>
          <p:nvSpPr>
            <p:cNvPr id="86" name="TextBox 7"/>
            <p:cNvSpPr txBox="1">
              <a:spLocks noChangeArrowheads="1"/>
            </p:cNvSpPr>
            <p:nvPr/>
          </p:nvSpPr>
          <p:spPr bwMode="auto">
            <a:xfrm>
              <a:off x="638340" y="5474441"/>
              <a:ext cx="2631013" cy="259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fontAlgn="b" latinLnBrk="0">
                <a:lnSpc>
                  <a:spcPts val="1300"/>
                </a:lnSpc>
                <a:spcBef>
                  <a:spcPct val="20000"/>
                </a:spcBef>
                <a:buClr>
                  <a:schemeClr val="tx2">
                    <a:lumMod val="60000"/>
                    <a:lumOff val="40000"/>
                  </a:schemeClr>
                </a:buClr>
              </a:pPr>
              <a:r>
                <a:rPr lang="ko-KR" altLang="en-US" sz="1200" b="1" dirty="0" err="1" smtClean="0">
                  <a:latin typeface="+mn-ea"/>
                  <a:ea typeface="+mn-ea"/>
                  <a:cs typeface="가는각진제목체" pitchFamily="18" charset="-127"/>
                </a:rPr>
                <a:t>마스킹</a:t>
              </a:r>
              <a:r>
                <a:rPr lang="ko-KR" altLang="en-US" sz="1200" b="1" dirty="0" smtClean="0">
                  <a:latin typeface="+mn-ea"/>
                  <a:ea typeface="+mn-ea"/>
                  <a:cs typeface="가는각진제목체" pitchFamily="18" charset="-127"/>
                </a:rPr>
                <a:t> 정책</a:t>
              </a:r>
              <a:endParaRPr lang="ko-KR" altLang="en-US" sz="1200" b="1" dirty="0">
                <a:latin typeface="+mn-ea"/>
                <a:ea typeface="+mn-ea"/>
                <a:cs typeface="가는각진제목체" pitchFamily="18" charset="-127"/>
              </a:endParaRPr>
            </a:p>
          </p:txBody>
        </p:sp>
      </p:grpSp>
      <p:grpSp>
        <p:nvGrpSpPr>
          <p:cNvPr id="14" name="그룹 13"/>
          <p:cNvGrpSpPr/>
          <p:nvPr/>
        </p:nvGrpSpPr>
        <p:grpSpPr>
          <a:xfrm>
            <a:off x="3006602" y="1553355"/>
            <a:ext cx="3254862" cy="2108387"/>
            <a:chOff x="4564643" y="2212781"/>
            <a:chExt cx="5004528" cy="3241760"/>
          </a:xfrm>
        </p:grpSpPr>
        <p:pic>
          <p:nvPicPr>
            <p:cNvPr id="89" name="그림 8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64643" y="2212781"/>
              <a:ext cx="2154814" cy="2986014"/>
            </a:xfrm>
            <a:prstGeom prst="rect">
              <a:avLst/>
            </a:prstGeom>
            <a:ln>
              <a:solidFill>
                <a:schemeClr val="accent1">
                  <a:lumMod val="60000"/>
                  <a:lumOff val="40000"/>
                </a:schemeClr>
              </a:solidFill>
            </a:ln>
          </p:spPr>
        </p:pic>
        <p:pic>
          <p:nvPicPr>
            <p:cNvPr id="90" name="그림 8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572767" y="2290634"/>
              <a:ext cx="2154814" cy="2986015"/>
            </a:xfrm>
            <a:prstGeom prst="rect">
              <a:avLst/>
            </a:prstGeom>
            <a:ln>
              <a:solidFill>
                <a:schemeClr val="accent1">
                  <a:lumMod val="60000"/>
                  <a:lumOff val="40000"/>
                </a:schemeClr>
              </a:solidFill>
            </a:ln>
          </p:spPr>
        </p:pic>
        <p:pic>
          <p:nvPicPr>
            <p:cNvPr id="91" name="그림 90"/>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566065" y="2373170"/>
              <a:ext cx="2164064" cy="2998835"/>
            </a:xfrm>
            <a:prstGeom prst="rect">
              <a:avLst/>
            </a:prstGeom>
            <a:solidFill>
              <a:schemeClr val="accent1">
                <a:lumMod val="50000"/>
              </a:schemeClr>
            </a:solidFill>
            <a:ln>
              <a:solidFill>
                <a:schemeClr val="accent1">
                  <a:shade val="50000"/>
                </a:schemeClr>
              </a:solidFill>
            </a:ln>
          </p:spPr>
        </p:pic>
        <p:sp>
          <p:nvSpPr>
            <p:cNvPr id="92" name="위로 구부러진 화살표 91"/>
            <p:cNvSpPr/>
            <p:nvPr/>
          </p:nvSpPr>
          <p:spPr>
            <a:xfrm>
              <a:off x="5312123" y="4553966"/>
              <a:ext cx="521288" cy="344432"/>
            </a:xfrm>
            <a:prstGeom prst="curvedUpArrow">
              <a:avLst/>
            </a:prstGeom>
            <a:solidFill>
              <a:schemeClr val="accent1">
                <a:lumMod val="40000"/>
                <a:lumOff val="6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93" name="위로 구부러진 화살표 92"/>
            <p:cNvSpPr/>
            <p:nvPr/>
          </p:nvSpPr>
          <p:spPr>
            <a:xfrm>
              <a:off x="6316790" y="4725154"/>
              <a:ext cx="527050" cy="326697"/>
            </a:xfrm>
            <a:prstGeom prst="curvedUpArrow">
              <a:avLst/>
            </a:prstGeom>
            <a:solidFill>
              <a:schemeClr val="accent1">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pic>
          <p:nvPicPr>
            <p:cNvPr id="13" name="그림 1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608940" y="2468527"/>
              <a:ext cx="1960231" cy="2986014"/>
            </a:xfrm>
            <a:prstGeom prst="rect">
              <a:avLst/>
            </a:prstGeom>
            <a:ln>
              <a:solidFill>
                <a:schemeClr val="tx2">
                  <a:lumMod val="75000"/>
                </a:schemeClr>
              </a:solidFill>
            </a:ln>
          </p:spPr>
        </p:pic>
        <p:sp>
          <p:nvSpPr>
            <p:cNvPr id="94" name="위로 구부러진 화살표 93"/>
            <p:cNvSpPr/>
            <p:nvPr/>
          </p:nvSpPr>
          <p:spPr>
            <a:xfrm>
              <a:off x="7375208" y="4872998"/>
              <a:ext cx="527050" cy="326697"/>
            </a:xfrm>
            <a:prstGeom prst="curvedUpArrow">
              <a:avLst/>
            </a:prstGeom>
            <a:solidFill>
              <a:schemeClr val="tx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sp>
        <p:nvSpPr>
          <p:cNvPr id="95" name="TextBox 7"/>
          <p:cNvSpPr txBox="1">
            <a:spLocks noChangeArrowheads="1"/>
          </p:cNvSpPr>
          <p:nvPr/>
        </p:nvSpPr>
        <p:spPr bwMode="auto">
          <a:xfrm>
            <a:off x="370385" y="1057585"/>
            <a:ext cx="8380500" cy="259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fontAlgn="b" latinLnBrk="0">
              <a:lnSpc>
                <a:spcPts val="1300"/>
              </a:lnSpc>
              <a:spcBef>
                <a:spcPct val="20000"/>
              </a:spcBef>
              <a:buClr>
                <a:schemeClr val="tx2">
                  <a:lumMod val="60000"/>
                  <a:lumOff val="40000"/>
                </a:schemeClr>
              </a:buClr>
            </a:pPr>
            <a:r>
              <a:rPr lang="ko-KR" altLang="en-US" sz="1600" b="1" dirty="0" err="1">
                <a:latin typeface="+mn-ea"/>
                <a:ea typeface="+mn-ea"/>
                <a:cs typeface="가는각진제목체" pitchFamily="18" charset="-127"/>
              </a:rPr>
              <a:t>위자드</a:t>
            </a:r>
            <a:r>
              <a:rPr lang="ko-KR" altLang="en-US" sz="1600" b="1" dirty="0">
                <a:latin typeface="+mn-ea"/>
                <a:ea typeface="+mn-ea"/>
                <a:cs typeface="가는각진제목체" pitchFamily="18" charset="-127"/>
              </a:rPr>
              <a:t> 방식을 통해 다양한 조건의 보안정책을 간편하게 수립</a:t>
            </a:r>
          </a:p>
        </p:txBody>
      </p:sp>
      <p:sp>
        <p:nvSpPr>
          <p:cNvPr id="15" name="슬라이드 번호 개체 틀 14"/>
          <p:cNvSpPr>
            <a:spLocks noGrp="1"/>
          </p:cNvSpPr>
          <p:nvPr>
            <p:ph type="sldNum" sz="quarter" idx="12"/>
          </p:nvPr>
        </p:nvSpPr>
        <p:spPr/>
        <p:txBody>
          <a:bodyPr/>
          <a:lstStyle/>
          <a:p>
            <a:fld id="{55DF3BF5-F5C4-49A3-8D2C-141262B023B6}" type="slidenum">
              <a:rPr lang="ko-KR" altLang="en-US" smtClean="0"/>
              <a:t>15</a:t>
            </a:fld>
            <a:endParaRPr lang="ko-KR" altLang="en-US"/>
          </a:p>
        </p:txBody>
      </p:sp>
    </p:spTree>
    <p:extLst>
      <p:ext uri="{BB962C8B-B14F-4D97-AF65-F5344CB8AC3E}">
        <p14:creationId xmlns:p14="http://schemas.microsoft.com/office/powerpoint/2010/main" val="39165395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4318811"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데이터베이스 보안정책</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82"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600" b="1" dirty="0">
                <a:latin typeface="+mn-ea"/>
                <a:ea typeface="+mn-ea"/>
              </a:rPr>
              <a:t>Client IP, DB user, </a:t>
            </a:r>
            <a:r>
              <a:rPr kumimoji="0" lang="en-US" altLang="ko-KR" sz="1600" b="1" dirty="0" smtClean="0">
                <a:latin typeface="+mn-ea"/>
                <a:ea typeface="+mn-ea"/>
              </a:rPr>
              <a:t>Table, </a:t>
            </a:r>
            <a:r>
              <a:rPr lang="en-US" altLang="ko-KR" sz="1600" b="1" dirty="0" smtClean="0">
                <a:latin typeface="+mn-ea"/>
                <a:cs typeface="가는각진제목체" pitchFamily="18" charset="-127"/>
              </a:rPr>
              <a:t>Column, SQL Command</a:t>
            </a:r>
            <a:r>
              <a:rPr kumimoji="0" lang="en-US" altLang="ko-KR" sz="1600" b="1" dirty="0" smtClean="0">
                <a:latin typeface="+mn-ea"/>
                <a:ea typeface="+mn-ea"/>
              </a:rPr>
              <a:t> </a:t>
            </a:r>
            <a:r>
              <a:rPr kumimoji="0" lang="ko-KR" altLang="en-US" sz="1600" b="1" dirty="0">
                <a:latin typeface="+mn-ea"/>
                <a:ea typeface="+mn-ea"/>
              </a:rPr>
              <a:t>등의 다양한 </a:t>
            </a:r>
            <a:r>
              <a:rPr kumimoji="0" lang="ko-KR" altLang="en-US" sz="1600" b="1" dirty="0" smtClean="0">
                <a:latin typeface="+mn-ea"/>
                <a:ea typeface="+mn-ea"/>
              </a:rPr>
              <a:t>조건의 </a:t>
            </a:r>
            <a:r>
              <a:rPr kumimoji="0" lang="ko-KR" altLang="en-US" sz="1600" b="1" dirty="0">
                <a:latin typeface="+mn-ea"/>
                <a:ea typeface="+mn-ea"/>
              </a:rPr>
              <a:t>통제 정책 적용</a:t>
            </a:r>
          </a:p>
        </p:txBody>
      </p:sp>
      <p:pic>
        <p:nvPicPr>
          <p:cNvPr id="142" name="그림 120" descr="orange_fail.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2349" y="1544749"/>
            <a:ext cx="3887787" cy="3165850"/>
          </a:xfrm>
          <a:prstGeom prst="rect">
            <a:avLst/>
          </a:prstGeom>
          <a:noFill/>
          <a:ln w="9525">
            <a:noFill/>
            <a:miter lim="800000"/>
            <a:headEnd/>
            <a:tailEnd/>
          </a:ln>
        </p:spPr>
      </p:pic>
      <p:pic>
        <p:nvPicPr>
          <p:cNvPr id="143" name="그림 142" descr="messagw.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61743" y="1832428"/>
            <a:ext cx="3774019" cy="2472003"/>
          </a:xfrm>
          <a:prstGeom prst="rect">
            <a:avLst/>
          </a:prstGeom>
          <a:ln w="19050">
            <a:solidFill>
              <a:srgbClr val="C00000"/>
            </a:solidFill>
          </a:ln>
        </p:spPr>
      </p:pic>
      <p:sp>
        <p:nvSpPr>
          <p:cNvPr id="2" name="오른쪽 화살표 1"/>
          <p:cNvSpPr/>
          <p:nvPr/>
        </p:nvSpPr>
        <p:spPr>
          <a:xfrm>
            <a:off x="4322018" y="2863641"/>
            <a:ext cx="209550" cy="40957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7" name="TextBox 66"/>
          <p:cNvSpPr txBox="1"/>
          <p:nvPr/>
        </p:nvSpPr>
        <p:spPr>
          <a:xfrm>
            <a:off x="1013692" y="4710599"/>
            <a:ext cx="6616651" cy="984885"/>
          </a:xfrm>
          <a:prstGeom prst="rect">
            <a:avLst/>
          </a:prstGeom>
          <a:noFill/>
        </p:spPr>
        <p:txBody>
          <a:bodyPr wrap="square" rtlCol="0">
            <a:spAutoFit/>
          </a:bodyPr>
          <a:lstStyle/>
          <a:p>
            <a:pPr>
              <a:defRPr/>
            </a:pPr>
            <a:r>
              <a:rPr lang="ko-KR" altLang="en-US" sz="1600" b="1" dirty="0" smtClean="0">
                <a:latin typeface="맑은 고딕" pitchFamily="50" charset="-127"/>
                <a:ea typeface="맑은 고딕" pitchFamily="50" charset="-127"/>
              </a:rPr>
              <a:t>다양한 조합으로 </a:t>
            </a:r>
            <a:r>
              <a:rPr lang="en-US" altLang="ko-KR" sz="1600" b="1" dirty="0" smtClean="0">
                <a:latin typeface="맑은 고딕" pitchFamily="50" charset="-127"/>
                <a:ea typeface="맑은 고딕" pitchFamily="50" charset="-127"/>
              </a:rPr>
              <a:t>DB </a:t>
            </a:r>
            <a:r>
              <a:rPr lang="ko-KR" altLang="en-US" sz="1600" b="1" dirty="0" smtClean="0">
                <a:latin typeface="맑은 고딕" pitchFamily="50" charset="-127"/>
                <a:ea typeface="맑은 고딕" pitchFamily="50" charset="-127"/>
              </a:rPr>
              <a:t>접근을 제어</a:t>
            </a:r>
            <a:endParaRPr lang="en-US" altLang="ko-KR" sz="1600" b="1" dirty="0" smtClean="0">
              <a:latin typeface="맑은 고딕" pitchFamily="50" charset="-127"/>
              <a:ea typeface="맑은 고딕" pitchFamily="50" charset="-127"/>
            </a:endParaRPr>
          </a:p>
          <a:p>
            <a:pPr>
              <a:buClr>
                <a:schemeClr val="tx2">
                  <a:lumMod val="60000"/>
                  <a:lumOff val="40000"/>
                </a:schemeClr>
              </a:buClr>
              <a:buFont typeface="Wingdings" pitchFamily="2" charset="2"/>
              <a:buChar char="§"/>
              <a:defRPr/>
            </a:pPr>
            <a:r>
              <a:rPr lang="ja-JP" altLang="en-US" sz="1400" dirty="0" smtClean="0">
                <a:latin typeface="맑은 고딕" pitchFamily="50" charset="-127"/>
              </a:rPr>
              <a:t>  </a:t>
            </a:r>
            <a:r>
              <a:rPr lang="ko-KR" altLang="en-US" sz="1400" dirty="0" smtClean="0">
                <a:latin typeface="맑은 고딕" pitchFamily="50" charset="-127"/>
                <a:ea typeface="맑은 고딕" pitchFamily="50" charset="-127"/>
              </a:rPr>
              <a:t>유저 정보 </a:t>
            </a:r>
            <a:r>
              <a:rPr lang="en-US" altLang="ko-KR" sz="1400" dirty="0" smtClean="0">
                <a:latin typeface="맑은 고딕" pitchFamily="50" charset="-127"/>
                <a:ea typeface="맑은 고딕" pitchFamily="50" charset="-127"/>
              </a:rPr>
              <a:t>: IP </a:t>
            </a:r>
            <a:r>
              <a:rPr lang="ko-KR" altLang="en-US" sz="1400" dirty="0" smtClean="0">
                <a:latin typeface="맑은 고딕" pitchFamily="50" charset="-127"/>
                <a:ea typeface="맑은 고딕" pitchFamily="50" charset="-127"/>
              </a:rPr>
              <a:t>주소</a:t>
            </a:r>
            <a:r>
              <a:rPr lang="en-US" altLang="ko-KR" sz="1400" dirty="0" smtClean="0">
                <a:latin typeface="맑은 고딕" pitchFamily="50" charset="-127"/>
                <a:ea typeface="맑은 고딕" pitchFamily="50" charset="-127"/>
              </a:rPr>
              <a:t>, DB </a:t>
            </a:r>
            <a:r>
              <a:rPr lang="ko-KR" altLang="en-US" sz="1400" dirty="0" smtClean="0">
                <a:latin typeface="맑은 고딕" pitchFamily="50" charset="-127"/>
                <a:ea typeface="맑은 고딕" pitchFamily="50" charset="-127"/>
              </a:rPr>
              <a:t>계정</a:t>
            </a:r>
            <a:r>
              <a:rPr lang="en-US" altLang="ko-KR" sz="1400" dirty="0" smtClean="0">
                <a:latin typeface="맑은 고딕" pitchFamily="50" charset="-127"/>
                <a:ea typeface="맑은 고딕" pitchFamily="50" charset="-127"/>
              </a:rPr>
              <a:t>, OS </a:t>
            </a:r>
            <a:r>
              <a:rPr lang="ko-KR" altLang="en-US" sz="1400" dirty="0" smtClean="0">
                <a:latin typeface="맑은 고딕" pitchFamily="50" charset="-127"/>
                <a:ea typeface="맑은 고딕" pitchFamily="50" charset="-127"/>
              </a:rPr>
              <a:t>로그인 유저</a:t>
            </a:r>
            <a:r>
              <a:rPr lang="en-US" altLang="ko-KR" sz="1400" dirty="0" smtClean="0">
                <a:latin typeface="맑은 고딕" pitchFamily="50" charset="-127"/>
                <a:ea typeface="맑은 고딕" pitchFamily="50" charset="-127"/>
              </a:rPr>
              <a:t>, </a:t>
            </a:r>
            <a:r>
              <a:rPr lang="ko-KR" altLang="en-US" sz="1400" dirty="0" smtClean="0">
                <a:latin typeface="맑은 고딕" pitchFamily="50" charset="-127"/>
                <a:ea typeface="맑은 고딕" pitchFamily="50" charset="-127"/>
              </a:rPr>
              <a:t>접속 어플리케이션 등</a:t>
            </a:r>
            <a:endParaRPr lang="en-US" altLang="ja-JP" sz="1400" dirty="0" smtClean="0">
              <a:latin typeface="맑은 고딕" pitchFamily="50" charset="-127"/>
              <a:ea typeface="맑은 고딕" pitchFamily="50" charset="-127"/>
            </a:endParaRPr>
          </a:p>
          <a:p>
            <a:pPr>
              <a:buClr>
                <a:schemeClr val="tx2">
                  <a:lumMod val="60000"/>
                  <a:lumOff val="40000"/>
                </a:schemeClr>
              </a:buClr>
              <a:buFont typeface="Wingdings" pitchFamily="2" charset="2"/>
              <a:buChar char="§"/>
              <a:defRPr/>
            </a:pPr>
            <a:r>
              <a:rPr lang="ja-JP" altLang="en-US" sz="1400" dirty="0" smtClean="0">
                <a:latin typeface="맑은 고딕" pitchFamily="50" charset="-127"/>
              </a:rPr>
              <a:t>  </a:t>
            </a:r>
            <a:r>
              <a:rPr lang="en-US" altLang="ja-JP" sz="1400" dirty="0" smtClean="0">
                <a:latin typeface="맑은 고딕" pitchFamily="50" charset="-127"/>
                <a:ea typeface="맑은 고딕" pitchFamily="50" charset="-127"/>
              </a:rPr>
              <a:t>DB</a:t>
            </a:r>
            <a:r>
              <a:rPr lang="ko-KR" altLang="en-US" sz="1400" dirty="0" smtClean="0">
                <a:latin typeface="맑은 고딕" pitchFamily="50" charset="-127"/>
                <a:ea typeface="맑은 고딕" pitchFamily="50" charset="-127"/>
              </a:rPr>
              <a:t>작업내용 </a:t>
            </a:r>
            <a:r>
              <a:rPr lang="en-US" altLang="ko-KR" sz="1400" dirty="0" smtClean="0">
                <a:latin typeface="맑은 고딕" pitchFamily="50" charset="-127"/>
                <a:ea typeface="맑은 고딕" pitchFamily="50" charset="-127"/>
              </a:rPr>
              <a:t>: </a:t>
            </a:r>
            <a:r>
              <a:rPr lang="ko-KR" altLang="en-US" sz="1400" dirty="0" smtClean="0">
                <a:latin typeface="맑은 고딕" pitchFamily="50" charset="-127"/>
                <a:ea typeface="맑은 고딕" pitchFamily="50" charset="-127"/>
              </a:rPr>
              <a:t>테이블</a:t>
            </a:r>
            <a:r>
              <a:rPr lang="en-US" altLang="ko-KR" sz="1400" dirty="0" smtClean="0">
                <a:latin typeface="맑은 고딕" pitchFamily="50" charset="-127"/>
                <a:ea typeface="맑은 고딕" pitchFamily="50" charset="-127"/>
              </a:rPr>
              <a:t>, </a:t>
            </a:r>
            <a:r>
              <a:rPr lang="ko-KR" altLang="en-US" sz="1400" dirty="0" smtClean="0">
                <a:latin typeface="맑은 고딕" pitchFamily="50" charset="-127"/>
                <a:ea typeface="맑은 고딕" pitchFamily="50" charset="-127"/>
              </a:rPr>
              <a:t>컬럼</a:t>
            </a:r>
            <a:r>
              <a:rPr lang="en-US" altLang="ko-KR" sz="1400" dirty="0" smtClean="0">
                <a:latin typeface="맑은 고딕" pitchFamily="50" charset="-127"/>
                <a:ea typeface="맑은 고딕" pitchFamily="50" charset="-127"/>
              </a:rPr>
              <a:t>, SQL </a:t>
            </a:r>
            <a:r>
              <a:rPr lang="ko-KR" altLang="en-US" sz="1400" dirty="0" smtClean="0">
                <a:latin typeface="맑은 고딕" pitchFamily="50" charset="-127"/>
                <a:ea typeface="맑은 고딕" pitchFamily="50" charset="-127"/>
              </a:rPr>
              <a:t>타입</a:t>
            </a:r>
            <a:r>
              <a:rPr lang="en-US" altLang="ko-KR" sz="1400" dirty="0" smtClean="0">
                <a:latin typeface="맑은 고딕" pitchFamily="50" charset="-127"/>
                <a:ea typeface="맑은 고딕" pitchFamily="50" charset="-127"/>
              </a:rPr>
              <a:t>(</a:t>
            </a:r>
            <a:r>
              <a:rPr lang="en-US" altLang="ja-JP" sz="1400" dirty="0" smtClean="0">
                <a:latin typeface="맑은 고딕" pitchFamily="50" charset="-127"/>
                <a:ea typeface="맑은 고딕" pitchFamily="50" charset="-127"/>
              </a:rPr>
              <a:t>DDL/DML/DCL</a:t>
            </a:r>
            <a:r>
              <a:rPr lang="ja-JP" altLang="en-US" sz="1400" dirty="0" smtClean="0">
                <a:latin typeface="맑은 고딕" pitchFamily="50" charset="-127"/>
              </a:rPr>
              <a:t>）</a:t>
            </a:r>
            <a:r>
              <a:rPr lang="en-US" altLang="ja-JP" sz="1400" dirty="0" smtClean="0">
                <a:latin typeface="맑은 고딕" pitchFamily="50" charset="-127"/>
                <a:ea typeface="맑은 고딕" pitchFamily="50" charset="-127"/>
              </a:rPr>
              <a:t>, </a:t>
            </a:r>
            <a:r>
              <a:rPr lang="ko-KR" altLang="en-US" sz="1400" dirty="0" smtClean="0">
                <a:latin typeface="맑은 고딕" pitchFamily="50" charset="-127"/>
                <a:ea typeface="맑은 고딕" pitchFamily="50" charset="-127"/>
              </a:rPr>
              <a:t>입력 커맨드 등</a:t>
            </a:r>
            <a:endParaRPr lang="en-US" altLang="ja-JP" sz="1400" dirty="0" smtClean="0">
              <a:latin typeface="맑은 고딕" pitchFamily="50" charset="-127"/>
              <a:ea typeface="맑은 고딕" pitchFamily="50" charset="-127"/>
            </a:endParaRPr>
          </a:p>
          <a:p>
            <a:pPr>
              <a:buClr>
                <a:schemeClr val="tx2">
                  <a:lumMod val="60000"/>
                  <a:lumOff val="40000"/>
                </a:schemeClr>
              </a:buClr>
              <a:buFont typeface="Wingdings" pitchFamily="2" charset="2"/>
              <a:buChar char="§"/>
              <a:defRPr/>
            </a:pPr>
            <a:r>
              <a:rPr lang="ja-JP" altLang="en-US" sz="1400" dirty="0" smtClean="0">
                <a:latin typeface="맑은 고딕" pitchFamily="50" charset="-127"/>
              </a:rPr>
              <a:t>  </a:t>
            </a:r>
            <a:r>
              <a:rPr lang="ko-KR" altLang="en-US" sz="1400" dirty="0" smtClean="0">
                <a:latin typeface="맑은 고딕" pitchFamily="50" charset="-127"/>
                <a:ea typeface="맑은 고딕" pitchFamily="50" charset="-127"/>
              </a:rPr>
              <a:t>기타</a:t>
            </a:r>
            <a:r>
              <a:rPr lang="ja-JP" altLang="en-US" sz="1400" dirty="0" smtClean="0">
                <a:latin typeface="맑은 고딕" pitchFamily="50" charset="-127"/>
              </a:rPr>
              <a:t> ： </a:t>
            </a:r>
            <a:r>
              <a:rPr lang="ko-KR" altLang="en-US" sz="1400" dirty="0" smtClean="0">
                <a:latin typeface="맑은 고딕" pitchFamily="50" charset="-127"/>
                <a:ea typeface="맑은 고딕" pitchFamily="50" charset="-127"/>
              </a:rPr>
              <a:t>프로토콜</a:t>
            </a:r>
            <a:r>
              <a:rPr lang="en-US" altLang="ko-KR" sz="1400" dirty="0" smtClean="0">
                <a:latin typeface="맑은 고딕" pitchFamily="50" charset="-127"/>
                <a:ea typeface="맑은 고딕" pitchFamily="50" charset="-127"/>
              </a:rPr>
              <a:t>, </a:t>
            </a:r>
            <a:r>
              <a:rPr lang="ko-KR" altLang="en-US" sz="1400" dirty="0" smtClean="0">
                <a:latin typeface="맑은 고딕" pitchFamily="50" charset="-127"/>
                <a:ea typeface="맑은 고딕" pitchFamily="50" charset="-127"/>
              </a:rPr>
              <a:t>시간대</a:t>
            </a:r>
            <a:r>
              <a:rPr lang="en-US" altLang="ko-KR" sz="1400" dirty="0" smtClean="0">
                <a:latin typeface="맑은 고딕" pitchFamily="50" charset="-127"/>
                <a:ea typeface="맑은 고딕" pitchFamily="50" charset="-127"/>
              </a:rPr>
              <a:t>, </a:t>
            </a:r>
            <a:r>
              <a:rPr lang="ko-KR" altLang="en-US" sz="1400" dirty="0" smtClean="0">
                <a:latin typeface="맑은 고딕" pitchFamily="50" charset="-127"/>
                <a:ea typeface="맑은 고딕" pitchFamily="50" charset="-127"/>
              </a:rPr>
              <a:t>네트워크 사용량</a:t>
            </a:r>
            <a:r>
              <a:rPr lang="en-US" altLang="ko-KR" sz="1400" dirty="0" smtClean="0">
                <a:latin typeface="맑은 고딕" pitchFamily="50" charset="-127"/>
                <a:ea typeface="맑은 고딕" pitchFamily="50" charset="-127"/>
              </a:rPr>
              <a:t>, </a:t>
            </a:r>
            <a:r>
              <a:rPr lang="en-US" altLang="ja-JP" sz="1400" dirty="0" smtClean="0">
                <a:latin typeface="맑은 고딕" pitchFamily="50" charset="-127"/>
                <a:ea typeface="맑은 고딕" pitchFamily="50" charset="-127"/>
              </a:rPr>
              <a:t>SQL </a:t>
            </a:r>
            <a:r>
              <a:rPr lang="ko-KR" altLang="en-US" sz="1400" dirty="0" smtClean="0">
                <a:latin typeface="맑은 고딕" pitchFamily="50" charset="-127"/>
                <a:ea typeface="맑은 고딕" pitchFamily="50" charset="-127"/>
              </a:rPr>
              <a:t>결과 리턴</a:t>
            </a:r>
            <a:r>
              <a:rPr lang="en-US" altLang="ko-KR" sz="1400" dirty="0">
                <a:latin typeface="맑은 고딕" pitchFamily="50" charset="-127"/>
                <a:ea typeface="맑은 고딕" pitchFamily="50" charset="-127"/>
              </a:rPr>
              <a:t> </a:t>
            </a:r>
            <a:r>
              <a:rPr lang="ko-KR" altLang="en-US" sz="1400" dirty="0" smtClean="0">
                <a:latin typeface="맑은 고딕" pitchFamily="50" charset="-127"/>
                <a:ea typeface="맑은 고딕" pitchFamily="50" charset="-127"/>
              </a:rPr>
              <a:t>로우</a:t>
            </a:r>
            <a:endParaRPr lang="ko-KR" altLang="en-US" sz="1400" b="1" dirty="0" smtClean="0">
              <a:latin typeface="맑은 고딕" pitchFamily="50" charset="-127"/>
              <a:ea typeface="맑은 고딕" pitchFamily="50" charset="-127"/>
            </a:endParaRPr>
          </a:p>
        </p:txBody>
      </p:sp>
      <p:sp>
        <p:nvSpPr>
          <p:cNvPr id="3" name="슬라이드 번호 개체 틀 2"/>
          <p:cNvSpPr>
            <a:spLocks noGrp="1"/>
          </p:cNvSpPr>
          <p:nvPr>
            <p:ph type="sldNum" sz="quarter" idx="12"/>
          </p:nvPr>
        </p:nvSpPr>
        <p:spPr/>
        <p:txBody>
          <a:bodyPr/>
          <a:lstStyle/>
          <a:p>
            <a:fld id="{55DF3BF5-F5C4-49A3-8D2C-141262B023B6}" type="slidenum">
              <a:rPr lang="ko-KR" altLang="en-US" smtClean="0"/>
              <a:t>16</a:t>
            </a:fld>
            <a:endParaRPr lang="ko-KR" altLang="en-US"/>
          </a:p>
        </p:txBody>
      </p:sp>
    </p:spTree>
    <p:extLst>
      <p:ext uri="{BB962C8B-B14F-4D97-AF65-F5344CB8AC3E}">
        <p14:creationId xmlns:p14="http://schemas.microsoft.com/office/powerpoint/2010/main" val="16001874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703258"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시스템 보안정책</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82" name="TextBox 7"/>
          <p:cNvSpPr txBox="1">
            <a:spLocks noChangeArrowheads="1"/>
          </p:cNvSpPr>
          <p:nvPr/>
        </p:nvSpPr>
        <p:spPr bwMode="auto">
          <a:xfrm>
            <a:off x="383085" y="968685"/>
            <a:ext cx="838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fontAlgn="base" latinLnBrk="0" hangingPunct="1">
              <a:spcBef>
                <a:spcPct val="0"/>
              </a:spcBef>
              <a:spcAft>
                <a:spcPct val="0"/>
              </a:spcAft>
              <a:defRPr/>
            </a:pPr>
            <a:r>
              <a:rPr lang="en-US" altLang="ko-KR" sz="1600" b="1" dirty="0" smtClean="0">
                <a:latin typeface="+mn-ea"/>
                <a:ea typeface="+mn-ea"/>
                <a:cs typeface="가는각진제목체" pitchFamily="18" charset="-127"/>
              </a:rPr>
              <a:t>SSH, Telnet</a:t>
            </a:r>
            <a:r>
              <a:rPr lang="en-US" altLang="ko-KR" sz="1600" b="1" dirty="0">
                <a:latin typeface="+mn-ea"/>
                <a:ea typeface="+mn-ea"/>
                <a:cs typeface="가는각진제목체" pitchFamily="18" charset="-127"/>
              </a:rPr>
              <a:t>, </a:t>
            </a:r>
            <a:r>
              <a:rPr lang="en-US" altLang="ko-KR" sz="1600" b="1" dirty="0" smtClean="0">
                <a:latin typeface="+mn-ea"/>
                <a:ea typeface="+mn-ea"/>
                <a:cs typeface="가는각진제목체" pitchFamily="18" charset="-127"/>
              </a:rPr>
              <a:t>FTP, Windows Terminal, TN5250 </a:t>
            </a:r>
            <a:r>
              <a:rPr lang="ko-KR" altLang="en-US" sz="1600" b="1" dirty="0" smtClean="0">
                <a:latin typeface="+mn-ea"/>
                <a:ea typeface="+mn-ea"/>
                <a:cs typeface="가는각진제목체" pitchFamily="18" charset="-127"/>
              </a:rPr>
              <a:t>등의 </a:t>
            </a:r>
            <a:r>
              <a:rPr lang="ko-KR" altLang="en-US" sz="1600" b="1" dirty="0" smtClean="0">
                <a:latin typeface="+mn-ea"/>
                <a:ea typeface="+mn-ea"/>
              </a:rPr>
              <a:t>시스템 </a:t>
            </a:r>
            <a:r>
              <a:rPr lang="ko-KR" altLang="en-US" sz="1600" b="1" dirty="0">
                <a:latin typeface="+mn-ea"/>
                <a:ea typeface="+mn-ea"/>
              </a:rPr>
              <a:t>접속에 대한 실시간 감시 및 통제</a:t>
            </a:r>
            <a:r>
              <a:rPr lang="en-US" altLang="ko-KR" sz="1600" b="1" dirty="0">
                <a:latin typeface="+mn-ea"/>
                <a:ea typeface="+mn-ea"/>
              </a:rPr>
              <a:t>, </a:t>
            </a:r>
            <a:r>
              <a:rPr lang="ko-KR" altLang="en-US" sz="1600" b="1" dirty="0">
                <a:latin typeface="+mn-ea"/>
                <a:ea typeface="+mn-ea"/>
              </a:rPr>
              <a:t>접근 이력의 재분석이 가능</a:t>
            </a:r>
            <a:endParaRPr lang="ko-KR" altLang="en-US" sz="1600" b="1" dirty="0">
              <a:latin typeface="+mn-ea"/>
              <a:ea typeface="+mn-ea"/>
              <a:cs typeface="가는각진제목체" pitchFamily="18" charset="-127"/>
            </a:endParaRPr>
          </a:p>
        </p:txBody>
      </p:sp>
      <p:pic>
        <p:nvPicPr>
          <p:cNvPr id="24" name="그림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985" y="1840044"/>
            <a:ext cx="4730951" cy="2610379"/>
          </a:xfrm>
          <a:prstGeom prst="rect">
            <a:avLst/>
          </a:prstGeom>
        </p:spPr>
      </p:pic>
      <p:sp>
        <p:nvSpPr>
          <p:cNvPr id="3" name="슬라이드 번호 개체 틀 2"/>
          <p:cNvSpPr>
            <a:spLocks noGrp="1"/>
          </p:cNvSpPr>
          <p:nvPr>
            <p:ph type="sldNum" sz="quarter" idx="12"/>
          </p:nvPr>
        </p:nvSpPr>
        <p:spPr/>
        <p:txBody>
          <a:bodyPr/>
          <a:lstStyle/>
          <a:p>
            <a:fld id="{55DF3BF5-F5C4-49A3-8D2C-141262B023B6}" type="slidenum">
              <a:rPr lang="ko-KR" altLang="en-US" smtClean="0"/>
              <a:t>17</a:t>
            </a:fld>
            <a:endParaRPr lang="ko-KR" altLang="en-US"/>
          </a:p>
        </p:txBody>
      </p:sp>
      <p:pic>
        <p:nvPicPr>
          <p:cNvPr id="10" name="그림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34180" y="2217283"/>
            <a:ext cx="2562933" cy="1712328"/>
          </a:xfrm>
          <a:prstGeom prst="rect">
            <a:avLst/>
          </a:prstGeom>
        </p:spPr>
      </p:pic>
      <p:pic>
        <p:nvPicPr>
          <p:cNvPr id="4" name="그림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39310" y="2502002"/>
            <a:ext cx="2290217" cy="1741980"/>
          </a:xfrm>
          <a:prstGeom prst="rect">
            <a:avLst/>
          </a:prstGeom>
        </p:spPr>
      </p:pic>
      <p:sp>
        <p:nvSpPr>
          <p:cNvPr id="12" name="TextBox 11"/>
          <p:cNvSpPr txBox="1"/>
          <p:nvPr/>
        </p:nvSpPr>
        <p:spPr>
          <a:xfrm>
            <a:off x="5034180" y="2061669"/>
            <a:ext cx="3126135" cy="275749"/>
          </a:xfrm>
          <a:prstGeom prst="rect">
            <a:avLst/>
          </a:prstGeom>
          <a:solidFill>
            <a:schemeClr val="bg1">
              <a:alpha val="70000"/>
            </a:schemeClr>
          </a:solidFill>
          <a:ln>
            <a:solidFill>
              <a:schemeClr val="tx1">
                <a:alpha val="50000"/>
              </a:schemeClr>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nchor="ctr" anchorCtr="0"/>
          <a:lstStyle>
            <a:defPPr>
              <a:defRPr lang="ko-KR"/>
            </a:defPPr>
            <a:lvl1pPr algn="ctr" fontAlgn="auto">
              <a:spcBef>
                <a:spcPts val="0"/>
              </a:spcBef>
              <a:spcAft>
                <a:spcPts val="0"/>
              </a:spcAft>
              <a:defRPr kumimoji="0" sz="1100" b="1">
                <a:solidFill>
                  <a:schemeClr val="tx1">
                    <a:lumMod val="85000"/>
                    <a:lumOff val="15000"/>
                  </a:schemeClr>
                </a:solidFill>
                <a:latin typeface="맑은 고딕" pitchFamily="50" charset="-127"/>
                <a:ea typeface="맑은 고딕" pitchFamily="50" charset="-127"/>
              </a:defRPr>
            </a:lvl1pPr>
            <a:lvl2pPr>
              <a:defRPr>
                <a:solidFill>
                  <a:schemeClr val="dk1"/>
                </a:solidFill>
                <a:latin typeface="+mn-lt"/>
                <a:ea typeface="+mn-ea"/>
              </a:defRPr>
            </a:lvl2pPr>
            <a:lvl3pPr>
              <a:defRPr>
                <a:solidFill>
                  <a:schemeClr val="dk1"/>
                </a:solidFill>
                <a:latin typeface="+mn-lt"/>
                <a:ea typeface="+mn-ea"/>
              </a:defRPr>
            </a:lvl3pPr>
            <a:lvl4pPr>
              <a:defRPr>
                <a:solidFill>
                  <a:schemeClr val="dk1"/>
                </a:solidFill>
                <a:latin typeface="+mn-lt"/>
                <a:ea typeface="+mn-ea"/>
              </a:defRPr>
            </a:lvl4pPr>
            <a:lvl5pPr>
              <a:defRPr>
                <a:solidFill>
                  <a:schemeClr val="dk1"/>
                </a:solidFill>
                <a:latin typeface="+mn-lt"/>
                <a:ea typeface="+mn-ea"/>
              </a:defRPr>
            </a:lvl5pPr>
            <a:lvl6pPr>
              <a:defRPr>
                <a:solidFill>
                  <a:schemeClr val="dk1"/>
                </a:solidFill>
                <a:latin typeface="+mn-lt"/>
                <a:ea typeface="+mn-ea"/>
              </a:defRPr>
            </a:lvl6pPr>
            <a:lvl7pPr>
              <a:defRPr>
                <a:solidFill>
                  <a:schemeClr val="dk1"/>
                </a:solidFill>
                <a:latin typeface="+mn-lt"/>
                <a:ea typeface="+mn-ea"/>
              </a:defRPr>
            </a:lvl7pPr>
            <a:lvl8pPr>
              <a:defRPr>
                <a:solidFill>
                  <a:schemeClr val="dk1"/>
                </a:solidFill>
                <a:latin typeface="+mn-lt"/>
                <a:ea typeface="+mn-ea"/>
              </a:defRPr>
            </a:lvl8pPr>
            <a:lvl9pPr>
              <a:defRPr>
                <a:solidFill>
                  <a:schemeClr val="dk1"/>
                </a:solidFill>
                <a:latin typeface="+mn-lt"/>
                <a:ea typeface="+mn-ea"/>
              </a:defRPr>
            </a:lvl9pPr>
          </a:lstStyle>
          <a:p>
            <a:r>
              <a:rPr lang="en-US" altLang="ko-KR" sz="900" i="1" smtClean="0"/>
              <a:t>TN5250 : </a:t>
            </a:r>
            <a:r>
              <a:rPr lang="ko-KR" altLang="en-US" sz="900" i="1" smtClean="0"/>
              <a:t>좌표와 입력 명령어 모니터링</a:t>
            </a:r>
            <a:r>
              <a:rPr lang="en-US" altLang="ko-KR" sz="900" i="1" smtClean="0"/>
              <a:t>, </a:t>
            </a:r>
            <a:r>
              <a:rPr lang="ko-KR" altLang="en-US" sz="900" i="1" smtClean="0"/>
              <a:t>화면저장 등</a:t>
            </a:r>
            <a:endParaRPr lang="ko-KR" altLang="en-US" sz="900" i="1" dirty="0"/>
          </a:p>
        </p:txBody>
      </p:sp>
      <p:grpSp>
        <p:nvGrpSpPr>
          <p:cNvPr id="2" name="그룹 1"/>
          <p:cNvGrpSpPr/>
          <p:nvPr/>
        </p:nvGrpSpPr>
        <p:grpSpPr>
          <a:xfrm>
            <a:off x="1596060" y="3994633"/>
            <a:ext cx="5939177" cy="2030578"/>
            <a:chOff x="740267" y="3904356"/>
            <a:chExt cx="6212903" cy="2124160"/>
          </a:xfrm>
        </p:grpSpPr>
        <p:pic>
          <p:nvPicPr>
            <p:cNvPr id="21" name="그림 2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40267" y="3904356"/>
              <a:ext cx="2928921" cy="1848474"/>
            </a:xfrm>
            <a:prstGeom prst="rect">
              <a:avLst/>
            </a:prstGeom>
          </p:spPr>
        </p:pic>
        <p:pic>
          <p:nvPicPr>
            <p:cNvPr id="22" name="그림 2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25304" y="4181859"/>
              <a:ext cx="2827866" cy="1846657"/>
            </a:xfrm>
            <a:prstGeom prst="rect">
              <a:avLst/>
            </a:prstGeom>
            <a:ln w="19050">
              <a:solidFill>
                <a:srgbClr val="C00000"/>
              </a:solidFill>
            </a:ln>
          </p:spPr>
        </p:pic>
        <p:sp>
          <p:nvSpPr>
            <p:cNvPr id="7" name="오른쪽 화살표 6"/>
            <p:cNvSpPr/>
            <p:nvPr/>
          </p:nvSpPr>
          <p:spPr>
            <a:xfrm>
              <a:off x="3778354" y="4828593"/>
              <a:ext cx="209550" cy="40957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3" name="TextBox 12"/>
          <p:cNvSpPr txBox="1"/>
          <p:nvPr/>
        </p:nvSpPr>
        <p:spPr>
          <a:xfrm>
            <a:off x="471985" y="1811224"/>
            <a:ext cx="4228629" cy="275749"/>
          </a:xfrm>
          <a:prstGeom prst="rect">
            <a:avLst/>
          </a:prstGeom>
          <a:solidFill>
            <a:schemeClr val="bg1">
              <a:alpha val="70000"/>
            </a:schemeClr>
          </a:solidFill>
          <a:ln>
            <a:solidFill>
              <a:schemeClr val="tx1">
                <a:alpha val="50000"/>
              </a:schemeClr>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anchor="ctr" anchorCtr="0"/>
          <a:lstStyle>
            <a:defPPr>
              <a:defRPr lang="ko-KR"/>
            </a:defPPr>
            <a:lvl1pPr algn="ctr" fontAlgn="auto">
              <a:spcBef>
                <a:spcPts val="0"/>
              </a:spcBef>
              <a:spcAft>
                <a:spcPts val="0"/>
              </a:spcAft>
              <a:defRPr kumimoji="0" sz="1100" b="1">
                <a:solidFill>
                  <a:schemeClr val="tx1">
                    <a:lumMod val="85000"/>
                    <a:lumOff val="15000"/>
                  </a:schemeClr>
                </a:solidFill>
                <a:latin typeface="맑은 고딕" pitchFamily="50" charset="-127"/>
                <a:ea typeface="맑은 고딕" pitchFamily="50" charset="-127"/>
              </a:defRPr>
            </a:lvl1pPr>
            <a:lvl2pPr>
              <a:defRPr>
                <a:solidFill>
                  <a:schemeClr val="dk1"/>
                </a:solidFill>
                <a:latin typeface="+mn-lt"/>
                <a:ea typeface="+mn-ea"/>
              </a:defRPr>
            </a:lvl2pPr>
            <a:lvl3pPr>
              <a:defRPr>
                <a:solidFill>
                  <a:schemeClr val="dk1"/>
                </a:solidFill>
                <a:latin typeface="+mn-lt"/>
                <a:ea typeface="+mn-ea"/>
              </a:defRPr>
            </a:lvl3pPr>
            <a:lvl4pPr>
              <a:defRPr>
                <a:solidFill>
                  <a:schemeClr val="dk1"/>
                </a:solidFill>
                <a:latin typeface="+mn-lt"/>
                <a:ea typeface="+mn-ea"/>
              </a:defRPr>
            </a:lvl4pPr>
            <a:lvl5pPr>
              <a:defRPr>
                <a:solidFill>
                  <a:schemeClr val="dk1"/>
                </a:solidFill>
                <a:latin typeface="+mn-lt"/>
                <a:ea typeface="+mn-ea"/>
              </a:defRPr>
            </a:lvl5pPr>
            <a:lvl6pPr>
              <a:defRPr>
                <a:solidFill>
                  <a:schemeClr val="dk1"/>
                </a:solidFill>
                <a:latin typeface="+mn-lt"/>
                <a:ea typeface="+mn-ea"/>
              </a:defRPr>
            </a:lvl6pPr>
            <a:lvl7pPr>
              <a:defRPr>
                <a:solidFill>
                  <a:schemeClr val="dk1"/>
                </a:solidFill>
                <a:latin typeface="+mn-lt"/>
                <a:ea typeface="+mn-ea"/>
              </a:defRPr>
            </a:lvl7pPr>
            <a:lvl8pPr>
              <a:defRPr>
                <a:solidFill>
                  <a:schemeClr val="dk1"/>
                </a:solidFill>
                <a:latin typeface="+mn-lt"/>
                <a:ea typeface="+mn-ea"/>
              </a:defRPr>
            </a:lvl8pPr>
            <a:lvl9pPr>
              <a:defRPr>
                <a:solidFill>
                  <a:schemeClr val="dk1"/>
                </a:solidFill>
                <a:latin typeface="+mn-lt"/>
                <a:ea typeface="+mn-ea"/>
              </a:defRPr>
            </a:lvl9pPr>
          </a:lstStyle>
          <a:p>
            <a:r>
              <a:rPr lang="ko-KR" altLang="en-US" sz="900" i="1" smtClean="0"/>
              <a:t>서버 원격 프로토콜 </a:t>
            </a:r>
            <a:r>
              <a:rPr lang="en-US" altLang="ko-KR" sz="900" i="1" smtClean="0"/>
              <a:t>(ssh,telnet,ftp,</a:t>
            </a:r>
            <a:r>
              <a:rPr lang="ko-KR" altLang="en-US" sz="900" i="1" smtClean="0"/>
              <a:t>원격데스크톱등</a:t>
            </a:r>
            <a:r>
              <a:rPr lang="en-US" altLang="ko-KR" sz="900" i="1" smtClean="0"/>
              <a:t>) : </a:t>
            </a:r>
            <a:r>
              <a:rPr lang="ko-KR" altLang="en-US" sz="900" i="1" smtClean="0"/>
              <a:t>세션</a:t>
            </a:r>
            <a:r>
              <a:rPr lang="en-US" altLang="ko-KR" sz="900" i="1" smtClean="0"/>
              <a:t>, </a:t>
            </a:r>
            <a:r>
              <a:rPr lang="ko-KR" altLang="en-US" sz="900" i="1" smtClean="0"/>
              <a:t>명령어 접근제어</a:t>
            </a:r>
            <a:endParaRPr lang="ko-KR" altLang="en-US" sz="900" i="1" dirty="0"/>
          </a:p>
        </p:txBody>
      </p:sp>
    </p:spTree>
    <p:extLst>
      <p:ext uri="{BB962C8B-B14F-4D97-AF65-F5344CB8AC3E}">
        <p14:creationId xmlns:p14="http://schemas.microsoft.com/office/powerpoint/2010/main" val="3379141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446777"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RDP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모니터링</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 name="슬라이드 번호 개체 틀 2"/>
          <p:cNvSpPr>
            <a:spLocks noGrp="1"/>
          </p:cNvSpPr>
          <p:nvPr>
            <p:ph type="sldNum" sz="quarter" idx="12"/>
          </p:nvPr>
        </p:nvSpPr>
        <p:spPr/>
        <p:txBody>
          <a:bodyPr/>
          <a:lstStyle/>
          <a:p>
            <a:fld id="{55DF3BF5-F5C4-49A3-8D2C-141262B023B6}" type="slidenum">
              <a:rPr lang="ko-KR" altLang="en-US" smtClean="0"/>
              <a:t>18</a:t>
            </a:fld>
            <a:endParaRPr lang="ko-KR" altLang="en-US"/>
          </a:p>
        </p:txBody>
      </p:sp>
      <p:pic>
        <p:nvPicPr>
          <p:cNvPr id="65" name="그림 2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2278" y="1751434"/>
            <a:ext cx="6637873" cy="4257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 name="TextBox 7"/>
          <p:cNvSpPr txBox="1">
            <a:spLocks noChangeArrowheads="1"/>
          </p:cNvSpPr>
          <p:nvPr/>
        </p:nvSpPr>
        <p:spPr bwMode="auto">
          <a:xfrm>
            <a:off x="492807" y="967156"/>
            <a:ext cx="58025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굴림" panose="020B0600000101010101" pitchFamily="50" charset="-127"/>
                <a:ea typeface="굴림" panose="020B0600000101010101" pitchFamily="50" charset="-127"/>
              </a:defRPr>
            </a:lvl1pPr>
            <a:lvl2pPr marL="742950" indent="-285750" latinLnBrk="1">
              <a:defRPr kumimoji="1">
                <a:solidFill>
                  <a:schemeClr val="tx1"/>
                </a:solidFill>
                <a:latin typeface="굴림" panose="020B0600000101010101" pitchFamily="50" charset="-127"/>
                <a:ea typeface="굴림" panose="020B0600000101010101" pitchFamily="50" charset="-127"/>
              </a:defRPr>
            </a:lvl2pPr>
            <a:lvl3pPr marL="1143000" indent="-228600" latinLnBrk="1">
              <a:defRPr kumimoji="1">
                <a:solidFill>
                  <a:schemeClr val="tx1"/>
                </a:solidFill>
                <a:latin typeface="굴림" panose="020B0600000101010101" pitchFamily="50" charset="-127"/>
                <a:ea typeface="굴림" panose="020B0600000101010101" pitchFamily="50" charset="-127"/>
              </a:defRPr>
            </a:lvl3pPr>
            <a:lvl4pPr marL="1600200" indent="-228600" latinLnBrk="1">
              <a:defRPr kumimoji="1">
                <a:solidFill>
                  <a:schemeClr val="tx1"/>
                </a:solidFill>
                <a:latin typeface="굴림" panose="020B0600000101010101" pitchFamily="50" charset="-127"/>
                <a:ea typeface="굴림" panose="020B0600000101010101" pitchFamily="50" charset="-127"/>
              </a:defRPr>
            </a:lvl4pPr>
            <a:lvl5pPr marL="2057400" indent="-228600" latinLnBrk="1">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1600" b="1" dirty="0">
                <a:latin typeface="맑은 고딕" panose="020B0503020000020004" pitchFamily="50" charset="-127"/>
                <a:ea typeface="맑은 고딕" panose="020B0503020000020004" pitchFamily="50" charset="-127"/>
              </a:rPr>
              <a:t>Windows Remote Desktop </a:t>
            </a:r>
            <a:r>
              <a:rPr kumimoji="0" lang="ko-KR" altLang="en-US" sz="1600" b="1">
                <a:latin typeface="맑은 고딕" panose="020B0503020000020004" pitchFamily="50" charset="-127"/>
                <a:ea typeface="맑은 고딕" panose="020B0503020000020004" pitchFamily="50" charset="-127"/>
              </a:rPr>
              <a:t>연결 시 수행 내역 동영상 녹화</a:t>
            </a:r>
            <a:r>
              <a:rPr kumimoji="0" lang="en-US" altLang="ko-KR" sz="1600" b="1" dirty="0">
                <a:latin typeface="맑은 고딕" panose="020B0503020000020004" pitchFamily="50" charset="-127"/>
                <a:ea typeface="맑은 고딕" panose="020B0503020000020004" pitchFamily="50" charset="-127"/>
              </a:rPr>
              <a:t>, </a:t>
            </a:r>
          </a:p>
          <a:p>
            <a:pPr eaLnBrk="1" hangingPunct="1"/>
            <a:r>
              <a:rPr kumimoji="0" lang="en-US" altLang="ko-KR" sz="1600" b="1" dirty="0">
                <a:latin typeface="맑은 고딕" panose="020B0503020000020004" pitchFamily="50" charset="-127"/>
                <a:ea typeface="맑은 고딕" panose="020B0503020000020004" pitchFamily="50" charset="-127"/>
              </a:rPr>
              <a:t>Shell</a:t>
            </a:r>
            <a:r>
              <a:rPr kumimoji="0" lang="ko-KR" altLang="en-US" sz="1600" b="1">
                <a:latin typeface="맑은 고딕" panose="020B0503020000020004" pitchFamily="50" charset="-127"/>
                <a:ea typeface="맑은 고딕" panose="020B0503020000020004" pitchFamily="50" charset="-127"/>
              </a:rPr>
              <a:t>에서 실행 된 명령어 로깅</a:t>
            </a:r>
          </a:p>
        </p:txBody>
      </p:sp>
      <p:grpSp>
        <p:nvGrpSpPr>
          <p:cNvPr id="5" name="그룹 4"/>
          <p:cNvGrpSpPr/>
          <p:nvPr/>
        </p:nvGrpSpPr>
        <p:grpSpPr>
          <a:xfrm>
            <a:off x="518274" y="4800599"/>
            <a:ext cx="4533786" cy="821765"/>
            <a:chOff x="449694" y="4843243"/>
            <a:chExt cx="4392488" cy="720080"/>
          </a:xfrm>
        </p:grpSpPr>
        <p:cxnSp>
          <p:nvCxnSpPr>
            <p:cNvPr id="67" name="직선 연결선 66"/>
            <p:cNvCxnSpPr/>
            <p:nvPr/>
          </p:nvCxnSpPr>
          <p:spPr>
            <a:xfrm flipH="1">
              <a:off x="2023197" y="4859497"/>
              <a:ext cx="1293195"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직선 연결선 67"/>
            <p:cNvCxnSpPr/>
            <p:nvPr/>
          </p:nvCxnSpPr>
          <p:spPr>
            <a:xfrm flipV="1">
              <a:off x="3309433" y="4864575"/>
              <a:ext cx="0" cy="32398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직선 연결선 68"/>
            <p:cNvCxnSpPr/>
            <p:nvPr/>
          </p:nvCxnSpPr>
          <p:spPr>
            <a:xfrm flipH="1">
              <a:off x="3017197" y="5188559"/>
              <a:ext cx="29919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직선 연결선 32"/>
            <p:cNvCxnSpPr/>
            <p:nvPr/>
          </p:nvCxnSpPr>
          <p:spPr bwMode="auto">
            <a:xfrm>
              <a:off x="1008322" y="5256605"/>
              <a:ext cx="3648976"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1" name="Picture 55"/>
            <p:cNvPicPr>
              <a:picLocks noChangeAspect="1" noChangeArrowheads="1"/>
            </p:cNvPicPr>
            <p:nvPr/>
          </p:nvPicPr>
          <p:blipFill>
            <a:blip r:embed="rId4">
              <a:clrChange>
                <a:clrFrom>
                  <a:srgbClr val="1052A5"/>
                </a:clrFrom>
                <a:clrTo>
                  <a:srgbClr val="1052A5">
                    <a:alpha val="0"/>
                  </a:srgbClr>
                </a:clrTo>
              </a:clrChange>
              <a:extLst>
                <a:ext uri="{28A0092B-C50C-407E-A947-70E740481C1C}">
                  <a14:useLocalDpi xmlns:a14="http://schemas.microsoft.com/office/drawing/2010/main" val="0"/>
                </a:ext>
              </a:extLst>
            </a:blip>
            <a:srcRect/>
            <a:stretch>
              <a:fillRect/>
            </a:stretch>
          </p:blipFill>
          <p:spPr bwMode="auto">
            <a:xfrm>
              <a:off x="782684" y="5096137"/>
              <a:ext cx="388655" cy="33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TextBox 71"/>
            <p:cNvSpPr txBox="1"/>
            <p:nvPr/>
          </p:nvSpPr>
          <p:spPr bwMode="auto">
            <a:xfrm>
              <a:off x="449694" y="5342963"/>
              <a:ext cx="792088" cy="215444"/>
            </a:xfrm>
            <a:prstGeom prst="rect">
              <a:avLst/>
            </a:prstGeom>
            <a:noFill/>
          </p:spPr>
          <p:txBody>
            <a:bodyPr wrap="square">
              <a:spAutoFit/>
            </a:bodyPr>
            <a:lstStyle/>
            <a:p>
              <a:pPr eaLnBrk="1" fontAlgn="auto" latinLnBrk="1" hangingPunct="1">
                <a:spcBef>
                  <a:spcPts val="0"/>
                </a:spcBef>
                <a:spcAft>
                  <a:spcPts val="0"/>
                </a:spcAft>
                <a:defRPr/>
              </a:pPr>
              <a:r>
                <a:rPr kumimoji="0" lang="en-US" altLang="ko-KR" sz="800" dirty="0">
                  <a:latin typeface="+mn-lt"/>
                  <a:ea typeface="+mn-ea"/>
                </a:rPr>
                <a:t>User #1</a:t>
              </a:r>
              <a:endParaRPr kumimoji="0" lang="ko-KR" altLang="en-US" sz="800" dirty="0">
                <a:latin typeface="+mn-lt"/>
                <a:ea typeface="+mn-ea"/>
              </a:endParaRPr>
            </a:p>
          </p:txBody>
        </p:sp>
        <p:pic>
          <p:nvPicPr>
            <p:cNvPr id="73" name="Picture 10"/>
            <p:cNvPicPr>
              <a:picLocks noChangeAspect="1" noChangeArrowheads="1"/>
            </p:cNvPicPr>
            <p:nvPr/>
          </p:nvPicPr>
          <p:blipFill>
            <a:blip r:embed="rId5" cstate="print">
              <a:clrChange>
                <a:clrFrom>
                  <a:srgbClr val="1052A5"/>
                </a:clrFrom>
                <a:clrTo>
                  <a:srgbClr val="1052A5">
                    <a:alpha val="0"/>
                  </a:srgbClr>
                </a:clrTo>
              </a:clrChange>
              <a:extLst>
                <a:ext uri="{28A0092B-C50C-407E-A947-70E740481C1C}">
                  <a14:useLocalDpi xmlns:a14="http://schemas.microsoft.com/office/drawing/2010/main" val="0"/>
                </a:ext>
              </a:extLst>
            </a:blip>
            <a:srcRect/>
            <a:stretch>
              <a:fillRect/>
            </a:stretch>
          </p:blipFill>
          <p:spPr bwMode="auto">
            <a:xfrm>
              <a:off x="3583777" y="4965122"/>
              <a:ext cx="344918" cy="375780"/>
            </a:xfrm>
            <a:prstGeom prst="rect">
              <a:avLst/>
            </a:prstGeom>
            <a:noFill/>
            <a:ln>
              <a:noFill/>
            </a:ln>
            <a:effectLst>
              <a:outerShdw blurRad="50800"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39" descr="iAS_Icons: Database with Segments"/>
            <p:cNvPicPr>
              <a:picLocks noChangeAspect="1" noChangeArrowheads="1"/>
            </p:cNvPicPr>
            <p:nvPr/>
          </p:nvPicPr>
          <p:blipFill>
            <a:blip r:embed="rId6" cstate="print"/>
            <a:srcRect/>
            <a:stretch>
              <a:fillRect/>
            </a:stretch>
          </p:blipFill>
          <p:spPr bwMode="auto">
            <a:xfrm>
              <a:off x="4567838" y="5101215"/>
              <a:ext cx="182896" cy="21937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86" name="Picture 39" descr="iAS_Icons: Database with Segments"/>
            <p:cNvPicPr>
              <a:picLocks noChangeAspect="1" noChangeArrowheads="1"/>
            </p:cNvPicPr>
            <p:nvPr/>
          </p:nvPicPr>
          <p:blipFill>
            <a:blip r:embed="rId6" cstate="print"/>
            <a:srcRect/>
            <a:stretch>
              <a:fillRect/>
            </a:stretch>
          </p:blipFill>
          <p:spPr bwMode="auto">
            <a:xfrm>
              <a:off x="4659286" y="5107308"/>
              <a:ext cx="182896" cy="219375"/>
            </a:xfrm>
            <a:prstGeom prst="rect">
              <a:avLst/>
            </a:prstGeom>
            <a:noFill/>
            <a:ln w="9525">
              <a:noFill/>
              <a:miter lim="800000"/>
              <a:headEnd/>
              <a:tailEnd/>
            </a:ln>
            <a:effectLst>
              <a:outerShdw blurRad="50800" dist="38100" dir="2700000" algn="tl" rotWithShape="0">
                <a:prstClr val="black">
                  <a:alpha val="40000"/>
                </a:prstClr>
              </a:outerShdw>
            </a:effectLst>
          </p:spPr>
        </p:pic>
        <p:pic>
          <p:nvPicPr>
            <p:cNvPr id="75" name="그림 5"/>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30137" y="4965122"/>
              <a:ext cx="514892" cy="464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그림 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05475" y="5078871"/>
              <a:ext cx="430402" cy="314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TextBox 76"/>
            <p:cNvSpPr txBox="1"/>
            <p:nvPr/>
          </p:nvSpPr>
          <p:spPr>
            <a:xfrm>
              <a:off x="2361157" y="5405902"/>
              <a:ext cx="1004935" cy="157421"/>
            </a:xfrm>
            <a:prstGeom prst="rect">
              <a:avLst/>
            </a:prstGeom>
            <a:noFill/>
          </p:spPr>
          <p:txBody>
            <a:bodyPr wrap="none">
              <a:spAutoFit/>
            </a:bodyPr>
            <a:lstStyle/>
            <a:p>
              <a:pPr eaLnBrk="1" latinLnBrk="1" hangingPunct="1">
                <a:defRPr/>
              </a:pPr>
              <a:r>
                <a:rPr lang="en-US" altLang="ko-KR" sz="1000" b="1" dirty="0">
                  <a:latin typeface="+mn-ea"/>
                  <a:ea typeface="+mn-ea"/>
                </a:rPr>
                <a:t>Chakra Max RDP agent</a:t>
              </a:r>
              <a:endParaRPr lang="ko-KR" altLang="en-US" sz="1000" b="1" dirty="0">
                <a:latin typeface="+mn-ea"/>
                <a:ea typeface="+mn-ea"/>
              </a:endParaRPr>
            </a:p>
          </p:txBody>
        </p:sp>
        <p:pic>
          <p:nvPicPr>
            <p:cNvPr id="78"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58004" y="5146918"/>
              <a:ext cx="643119" cy="23054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79" name="TextBox 116"/>
            <p:cNvSpPr txBox="1">
              <a:spLocks noChangeArrowheads="1"/>
            </p:cNvSpPr>
            <p:nvPr/>
          </p:nvSpPr>
          <p:spPr bwMode="auto">
            <a:xfrm>
              <a:off x="3406580" y="4843243"/>
              <a:ext cx="1056938" cy="239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defRPr kumimoji="1">
                  <a:solidFill>
                    <a:schemeClr val="tx1"/>
                  </a:solidFill>
                  <a:latin typeface="굴림" panose="020B0600000101010101" pitchFamily="50" charset="-127"/>
                  <a:ea typeface="굴림" panose="020B0600000101010101" pitchFamily="50" charset="-127"/>
                </a:defRPr>
              </a:lvl1pPr>
              <a:lvl2pPr marL="742950" indent="-285750" latinLnBrk="1">
                <a:defRPr kumimoji="1">
                  <a:solidFill>
                    <a:schemeClr val="tx1"/>
                  </a:solidFill>
                  <a:latin typeface="굴림" panose="020B0600000101010101" pitchFamily="50" charset="-127"/>
                  <a:ea typeface="굴림" panose="020B0600000101010101" pitchFamily="50" charset="-127"/>
                </a:defRPr>
              </a:lvl2pPr>
              <a:lvl3pPr marL="1143000" indent="-228600" latinLnBrk="1">
                <a:defRPr kumimoji="1">
                  <a:solidFill>
                    <a:schemeClr val="tx1"/>
                  </a:solidFill>
                  <a:latin typeface="굴림" panose="020B0600000101010101" pitchFamily="50" charset="-127"/>
                  <a:ea typeface="굴림" panose="020B0600000101010101" pitchFamily="50" charset="-127"/>
                </a:defRPr>
              </a:lvl3pPr>
              <a:lvl4pPr marL="1600200" indent="-228600" latinLnBrk="1">
                <a:defRPr kumimoji="1">
                  <a:solidFill>
                    <a:schemeClr val="tx1"/>
                  </a:solidFill>
                  <a:latin typeface="굴림" panose="020B0600000101010101" pitchFamily="50" charset="-127"/>
                  <a:ea typeface="굴림" panose="020B0600000101010101" pitchFamily="50" charset="-127"/>
                </a:defRPr>
              </a:lvl4pPr>
              <a:lvl5pPr marL="2057400" indent="-228600" latinLnBrk="1">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en-US" altLang="ko-KR" sz="800" b="1" u="sng" dirty="0">
                  <a:latin typeface="맑은 고딕" panose="020B0503020000020004" pitchFamily="50" charset="-127"/>
                  <a:ea typeface="맑은 고딕" panose="020B0503020000020004" pitchFamily="50" charset="-127"/>
                </a:rPr>
                <a:t>Terminal </a:t>
              </a:r>
              <a:r>
                <a:rPr kumimoji="0" lang="ko-KR" altLang="en-US" sz="800" b="1" u="sng">
                  <a:latin typeface="맑은 고딕" panose="020B0503020000020004" pitchFamily="50" charset="-127"/>
                  <a:ea typeface="맑은 고딕" panose="020B0503020000020004" pitchFamily="50" charset="-127"/>
                </a:rPr>
                <a:t>녹화</a:t>
              </a:r>
            </a:p>
          </p:txBody>
        </p:sp>
        <p:cxnSp>
          <p:nvCxnSpPr>
            <p:cNvPr id="80" name="직선 화살표 연결선 79"/>
            <p:cNvCxnSpPr/>
            <p:nvPr/>
          </p:nvCxnSpPr>
          <p:spPr>
            <a:xfrm flipH="1">
              <a:off x="3316392" y="4981447"/>
              <a:ext cx="135277" cy="43596"/>
            </a:xfrm>
            <a:prstGeom prst="straightConnector1">
              <a:avLst/>
            </a:prstGeom>
            <a:ln w="190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1" name="직선 연결선 80"/>
            <p:cNvCxnSpPr/>
            <p:nvPr/>
          </p:nvCxnSpPr>
          <p:spPr>
            <a:xfrm flipV="1">
              <a:off x="2031149" y="4864575"/>
              <a:ext cx="0" cy="282343"/>
            </a:xfrm>
            <a:prstGeom prst="line">
              <a:avLst/>
            </a:prstGeom>
            <a:ln w="25400">
              <a:solidFill>
                <a:srgbClr val="FF0000"/>
              </a:solidFill>
              <a:headEnd type="triangle"/>
            </a:ln>
          </p:spPr>
          <p:style>
            <a:lnRef idx="1">
              <a:schemeClr val="accent1"/>
            </a:lnRef>
            <a:fillRef idx="0">
              <a:schemeClr val="accent1"/>
            </a:fillRef>
            <a:effectRef idx="0">
              <a:schemeClr val="accent1"/>
            </a:effectRef>
            <a:fontRef idx="minor">
              <a:schemeClr val="tx1"/>
            </a:fontRef>
          </p:style>
        </p:cxnSp>
        <p:sp>
          <p:nvSpPr>
            <p:cNvPr id="83" name="TextBox 116"/>
            <p:cNvSpPr txBox="1">
              <a:spLocks noChangeArrowheads="1"/>
            </p:cNvSpPr>
            <p:nvPr/>
          </p:nvSpPr>
          <p:spPr bwMode="auto">
            <a:xfrm>
              <a:off x="1152219" y="4843243"/>
              <a:ext cx="1056938" cy="239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defRPr kumimoji="1">
                  <a:solidFill>
                    <a:schemeClr val="tx1"/>
                  </a:solidFill>
                  <a:latin typeface="굴림" panose="020B0600000101010101" pitchFamily="50" charset="-127"/>
                  <a:ea typeface="굴림" panose="020B0600000101010101" pitchFamily="50" charset="-127"/>
                </a:defRPr>
              </a:lvl1pPr>
              <a:lvl2pPr marL="742950" indent="-285750" latinLnBrk="1">
                <a:defRPr kumimoji="1">
                  <a:solidFill>
                    <a:schemeClr val="tx1"/>
                  </a:solidFill>
                  <a:latin typeface="굴림" panose="020B0600000101010101" pitchFamily="50" charset="-127"/>
                  <a:ea typeface="굴림" panose="020B0600000101010101" pitchFamily="50" charset="-127"/>
                </a:defRPr>
              </a:lvl2pPr>
              <a:lvl3pPr marL="1143000" indent="-228600" latinLnBrk="1">
                <a:defRPr kumimoji="1">
                  <a:solidFill>
                    <a:schemeClr val="tx1"/>
                  </a:solidFill>
                  <a:latin typeface="굴림" panose="020B0600000101010101" pitchFamily="50" charset="-127"/>
                  <a:ea typeface="굴림" panose="020B0600000101010101" pitchFamily="50" charset="-127"/>
                </a:defRPr>
              </a:lvl3pPr>
              <a:lvl4pPr marL="1600200" indent="-228600" latinLnBrk="1">
                <a:defRPr kumimoji="1">
                  <a:solidFill>
                    <a:schemeClr val="tx1"/>
                  </a:solidFill>
                  <a:latin typeface="굴림" panose="020B0600000101010101" pitchFamily="50" charset="-127"/>
                  <a:ea typeface="굴림" panose="020B0600000101010101" pitchFamily="50" charset="-127"/>
                </a:defRPr>
              </a:lvl4pPr>
              <a:lvl5pPr marL="2057400" indent="-228600" latinLnBrk="1">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ko-KR" altLang="en-US" sz="800" b="1" u="sng" dirty="0">
                  <a:latin typeface="맑은 고딕" panose="020B0503020000020004" pitchFamily="50" charset="-127"/>
                  <a:ea typeface="맑은 고딕" panose="020B0503020000020004" pitchFamily="50" charset="-127"/>
                </a:rPr>
                <a:t>명령어 </a:t>
              </a:r>
              <a:r>
                <a:rPr kumimoji="0" lang="ko-KR" altLang="en-US" sz="800" b="1" u="sng" dirty="0" err="1">
                  <a:latin typeface="맑은 고딕" panose="020B0503020000020004" pitchFamily="50" charset="-127"/>
                  <a:ea typeface="맑은 고딕" panose="020B0503020000020004" pitchFamily="50" charset="-127"/>
                </a:rPr>
                <a:t>로깅</a:t>
              </a:r>
              <a:endParaRPr kumimoji="0" lang="ko-KR" altLang="en-US" sz="800" b="1" u="sng" dirty="0">
                <a:latin typeface="맑은 고딕" panose="020B0503020000020004" pitchFamily="50" charset="-127"/>
                <a:ea typeface="맑은 고딕" panose="020B0503020000020004" pitchFamily="50" charset="-127"/>
              </a:endParaRPr>
            </a:p>
          </p:txBody>
        </p:sp>
        <p:cxnSp>
          <p:nvCxnSpPr>
            <p:cNvPr id="84" name="직선 화살표 연결선 83"/>
            <p:cNvCxnSpPr/>
            <p:nvPr/>
          </p:nvCxnSpPr>
          <p:spPr>
            <a:xfrm flipH="1">
              <a:off x="1677284" y="4964106"/>
              <a:ext cx="136178" cy="188906"/>
            </a:xfrm>
            <a:prstGeom prst="straightConnector1">
              <a:avLst/>
            </a:prstGeom>
            <a:ln w="190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33683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292889"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경고 모니터</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8"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lang="ko-KR" altLang="en-US" sz="1600" b="1" dirty="0">
                <a:latin typeface="맑은 고딕" panose="020B0503020000020004" pitchFamily="50" charset="-127"/>
                <a:ea typeface="맑은 고딕" panose="020B0503020000020004" pitchFamily="50" charset="-127"/>
              </a:rPr>
              <a:t>실시간으로 관리자</a:t>
            </a:r>
            <a:r>
              <a:rPr lang="en-US" altLang="ko-KR" sz="1600" b="1" dirty="0">
                <a:latin typeface="맑은 고딕" panose="020B0503020000020004" pitchFamily="50" charset="-127"/>
                <a:ea typeface="맑은 고딕" panose="020B0503020000020004" pitchFamily="50" charset="-127"/>
              </a:rPr>
              <a:t>, </a:t>
            </a:r>
            <a:r>
              <a:rPr lang="ko-KR" altLang="en-US" sz="1600" b="1" dirty="0">
                <a:latin typeface="맑은 고딕" panose="020B0503020000020004" pitchFamily="50" charset="-127"/>
                <a:ea typeface="맑은 고딕" panose="020B0503020000020004" pitchFamily="50" charset="-127"/>
              </a:rPr>
              <a:t>사용자에게 정책 </a:t>
            </a:r>
            <a:r>
              <a:rPr lang="ko-KR" altLang="en-US" sz="1600" b="1" dirty="0" smtClean="0">
                <a:latin typeface="맑은 고딕" panose="020B0503020000020004" pitchFamily="50" charset="-127"/>
                <a:ea typeface="맑은 고딕" panose="020B0503020000020004" pitchFamily="50" charset="-127"/>
              </a:rPr>
              <a:t>위반 및</a:t>
            </a:r>
            <a:r>
              <a:rPr lang="en-US" altLang="ko-KR" sz="1600" b="1" dirty="0" smtClean="0">
                <a:latin typeface="맑은 고딕" panose="020B0503020000020004" pitchFamily="50" charset="-127"/>
                <a:ea typeface="맑은 고딕" panose="020B0503020000020004" pitchFamily="50" charset="-127"/>
              </a:rPr>
              <a:t> </a:t>
            </a:r>
            <a:r>
              <a:rPr lang="ko-KR" altLang="en-US" sz="1600" b="1" dirty="0">
                <a:latin typeface="맑은 고딕" panose="020B0503020000020004" pitchFamily="50" charset="-127"/>
                <a:ea typeface="맑은 고딕" panose="020B0503020000020004" pitchFamily="50" charset="-127"/>
              </a:rPr>
              <a:t>경고 메시지를 </a:t>
            </a:r>
            <a:r>
              <a:rPr lang="ko-KR" altLang="en-US" sz="1600" b="1" dirty="0" smtClean="0">
                <a:latin typeface="맑은 고딕" panose="020B0503020000020004" pitchFamily="50" charset="-127"/>
                <a:ea typeface="맑은 고딕" panose="020B0503020000020004" pitchFamily="50" charset="-127"/>
              </a:rPr>
              <a:t>쉽게 확인이 가능</a:t>
            </a:r>
            <a:endParaRPr kumimoji="0" lang="ko-KR" altLang="en-US" sz="1600" b="1" dirty="0">
              <a:latin typeface="맑은 고딕" panose="020B0503020000020004" pitchFamily="50" charset="-127"/>
              <a:ea typeface="맑은 고딕" panose="020B0503020000020004" pitchFamily="50" charset="-127"/>
            </a:endParaRPr>
          </a:p>
        </p:txBody>
      </p:sp>
      <p:grpSp>
        <p:nvGrpSpPr>
          <p:cNvPr id="5" name="그룹 4"/>
          <p:cNvGrpSpPr/>
          <p:nvPr/>
        </p:nvGrpSpPr>
        <p:grpSpPr>
          <a:xfrm>
            <a:off x="587649" y="1665757"/>
            <a:ext cx="8311824" cy="4292245"/>
            <a:chOff x="471901" y="1665757"/>
            <a:chExt cx="8311824" cy="4292245"/>
          </a:xfrm>
        </p:grpSpPr>
        <p:pic>
          <p:nvPicPr>
            <p:cNvPr id="3" name="그림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901" y="1665757"/>
              <a:ext cx="6009569" cy="3476660"/>
            </a:xfrm>
            <a:prstGeom prst="rect">
              <a:avLst/>
            </a:prstGeom>
          </p:spPr>
        </p:pic>
        <p:pic>
          <p:nvPicPr>
            <p:cNvPr id="16" name="그림 15" descr="캡처.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3335" y="3534360"/>
              <a:ext cx="2728254" cy="1670748"/>
            </a:xfrm>
            <a:prstGeom prst="rect">
              <a:avLst/>
            </a:prstGeom>
            <a:ln w="19050">
              <a:solidFill>
                <a:srgbClr val="C00000"/>
              </a:solidFill>
            </a:ln>
          </p:spPr>
        </p:pic>
        <p:pic>
          <p:nvPicPr>
            <p:cNvPr id="17"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25789" y="4272064"/>
              <a:ext cx="2731482" cy="1685938"/>
            </a:xfrm>
            <a:prstGeom prst="rect">
              <a:avLst/>
            </a:prstGeom>
            <a:noFill/>
            <a:ln w="19050">
              <a:solidFill>
                <a:srgbClr val="C00000"/>
              </a:solidFill>
              <a:miter lim="800000"/>
              <a:headEnd/>
              <a:tailEnd/>
            </a:ln>
          </p:spPr>
        </p:pic>
        <p:sp>
          <p:nvSpPr>
            <p:cNvPr id="11" name="TextBox 10"/>
            <p:cNvSpPr txBox="1"/>
            <p:nvPr/>
          </p:nvSpPr>
          <p:spPr>
            <a:xfrm>
              <a:off x="6509815" y="2221022"/>
              <a:ext cx="1988045" cy="307777"/>
            </a:xfrm>
            <a:prstGeom prst="rect">
              <a:avLst/>
            </a:prstGeom>
            <a:noFill/>
          </p:spPr>
          <p:txBody>
            <a:bodyPr wrap="none" rtlCol="0">
              <a:spAutoFit/>
            </a:bodyPr>
            <a:lstStyle/>
            <a:p>
              <a:r>
                <a:rPr lang="ko-KR" altLang="en-US" sz="1400" b="1" dirty="0" smtClean="0">
                  <a:solidFill>
                    <a:srgbClr val="C00000"/>
                  </a:solidFill>
                  <a:latin typeface="맑은 고딕" panose="020B0503020000020004" pitchFamily="50" charset="-127"/>
                  <a:ea typeface="맑은 고딕" panose="020B0503020000020004" pitchFamily="50" charset="-127"/>
                </a:rPr>
                <a:t>실시간 경고 발생 알림</a:t>
              </a:r>
              <a:endParaRPr lang="ko-KR" altLang="en-US" sz="1400" b="1" dirty="0">
                <a:solidFill>
                  <a:srgbClr val="C00000"/>
                </a:solidFill>
                <a:latin typeface="맑은 고딕" panose="020B0503020000020004" pitchFamily="50" charset="-127"/>
                <a:ea typeface="맑은 고딕" panose="020B0503020000020004" pitchFamily="50" charset="-127"/>
              </a:endParaRPr>
            </a:p>
          </p:txBody>
        </p:sp>
        <p:sp>
          <p:nvSpPr>
            <p:cNvPr id="13" name="직사각형 12"/>
            <p:cNvSpPr/>
            <p:nvPr/>
          </p:nvSpPr>
          <p:spPr>
            <a:xfrm>
              <a:off x="1785138" y="2288546"/>
              <a:ext cx="4696332" cy="173337"/>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00" dirty="0">
                <a:latin typeface="맑은 고딕" panose="020B0503020000020004" pitchFamily="50" charset="-127"/>
                <a:ea typeface="맑은 고딕" panose="020B0503020000020004" pitchFamily="50" charset="-127"/>
              </a:endParaRPr>
            </a:p>
          </p:txBody>
        </p:sp>
        <p:sp>
          <p:nvSpPr>
            <p:cNvPr id="19" name="TextBox 18"/>
            <p:cNvSpPr txBox="1"/>
            <p:nvPr/>
          </p:nvSpPr>
          <p:spPr>
            <a:xfrm>
              <a:off x="1785138" y="3737111"/>
              <a:ext cx="2589170" cy="307777"/>
            </a:xfrm>
            <a:prstGeom prst="rect">
              <a:avLst/>
            </a:prstGeom>
            <a:noFill/>
          </p:spPr>
          <p:txBody>
            <a:bodyPr wrap="none" rtlCol="0">
              <a:spAutoFit/>
            </a:bodyPr>
            <a:lstStyle/>
            <a:p>
              <a:r>
                <a:rPr lang="ko-KR" altLang="en-US" sz="1400" b="1" dirty="0" smtClean="0">
                  <a:solidFill>
                    <a:srgbClr val="C00000"/>
                  </a:solidFill>
                  <a:latin typeface="맑은 고딕" panose="020B0503020000020004" pitchFamily="50" charset="-127"/>
                  <a:ea typeface="맑은 고딕" panose="020B0503020000020004" pitchFamily="50" charset="-127"/>
                </a:rPr>
                <a:t>세션 모니터의 경고 발생 표시</a:t>
              </a:r>
              <a:endParaRPr lang="ko-KR" altLang="en-US" sz="1400" b="1" dirty="0">
                <a:solidFill>
                  <a:srgbClr val="C00000"/>
                </a:solidFill>
                <a:latin typeface="맑은 고딕" panose="020B0503020000020004" pitchFamily="50" charset="-127"/>
                <a:ea typeface="맑은 고딕" panose="020B0503020000020004" pitchFamily="50" charset="-127"/>
              </a:endParaRPr>
            </a:p>
          </p:txBody>
        </p:sp>
        <p:sp>
          <p:nvSpPr>
            <p:cNvPr id="4" name="타원 3"/>
            <p:cNvSpPr/>
            <p:nvPr/>
          </p:nvSpPr>
          <p:spPr>
            <a:xfrm>
              <a:off x="1848350" y="3482069"/>
              <a:ext cx="253206" cy="204301"/>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TextBox 19"/>
            <p:cNvSpPr txBox="1"/>
            <p:nvPr/>
          </p:nvSpPr>
          <p:spPr>
            <a:xfrm>
              <a:off x="5819452" y="5205704"/>
              <a:ext cx="2964273" cy="307777"/>
            </a:xfrm>
            <a:prstGeom prst="rect">
              <a:avLst/>
            </a:prstGeom>
            <a:noFill/>
          </p:spPr>
          <p:txBody>
            <a:bodyPr wrap="none" rtlCol="0">
              <a:spAutoFit/>
            </a:bodyPr>
            <a:lstStyle/>
            <a:p>
              <a:r>
                <a:rPr lang="ko-KR" altLang="en-US" sz="1400" b="1" dirty="0" smtClean="0">
                  <a:solidFill>
                    <a:srgbClr val="C00000"/>
                  </a:solidFill>
                  <a:latin typeface="맑은 고딕" panose="020B0503020000020004" pitchFamily="50" charset="-127"/>
                  <a:ea typeface="맑은 고딕" panose="020B0503020000020004" pitchFamily="50" charset="-127"/>
                </a:rPr>
                <a:t>사용자 </a:t>
              </a:r>
              <a:r>
                <a:rPr lang="en-US" altLang="ko-KR" sz="1400" b="1" dirty="0" smtClean="0">
                  <a:solidFill>
                    <a:srgbClr val="C00000"/>
                  </a:solidFill>
                  <a:latin typeface="맑은 고딕" panose="020B0503020000020004" pitchFamily="50" charset="-127"/>
                  <a:ea typeface="맑은 고딕" panose="020B0503020000020004" pitchFamily="50" charset="-127"/>
                </a:rPr>
                <a:t>Client </a:t>
              </a:r>
              <a:r>
                <a:rPr lang="ko-KR" altLang="en-US" sz="1400" b="1" dirty="0" smtClean="0">
                  <a:solidFill>
                    <a:srgbClr val="C00000"/>
                  </a:solidFill>
                  <a:latin typeface="맑은 고딕" panose="020B0503020000020004" pitchFamily="50" charset="-127"/>
                  <a:ea typeface="맑은 고딕" panose="020B0503020000020004" pitchFamily="50" charset="-127"/>
                </a:rPr>
                <a:t>정책 위반 경고 팝업</a:t>
              </a:r>
              <a:endParaRPr lang="ko-KR" altLang="en-US" sz="1400" b="1" dirty="0">
                <a:solidFill>
                  <a:srgbClr val="C00000"/>
                </a:solidFill>
                <a:latin typeface="맑은 고딕" panose="020B0503020000020004" pitchFamily="50" charset="-127"/>
                <a:ea typeface="맑은 고딕" panose="020B0503020000020004" pitchFamily="50" charset="-127"/>
              </a:endParaRPr>
            </a:p>
          </p:txBody>
        </p:sp>
      </p:grpSp>
      <p:sp>
        <p:nvSpPr>
          <p:cNvPr id="6" name="슬라이드 번호 개체 틀 5"/>
          <p:cNvSpPr>
            <a:spLocks noGrp="1"/>
          </p:cNvSpPr>
          <p:nvPr>
            <p:ph type="sldNum" sz="quarter" idx="12"/>
          </p:nvPr>
        </p:nvSpPr>
        <p:spPr/>
        <p:txBody>
          <a:bodyPr/>
          <a:lstStyle/>
          <a:p>
            <a:fld id="{55DF3BF5-F5C4-49A3-8D2C-141262B023B6}" type="slidenum">
              <a:rPr lang="ko-KR" altLang="en-US" smtClean="0"/>
              <a:t>19</a:t>
            </a:fld>
            <a:endParaRPr lang="ko-KR" altLang="en-US"/>
          </a:p>
        </p:txBody>
      </p:sp>
    </p:spTree>
    <p:extLst>
      <p:ext uri="{BB962C8B-B14F-4D97-AF65-F5344CB8AC3E}">
        <p14:creationId xmlns:p14="http://schemas.microsoft.com/office/powerpoint/2010/main" val="26258822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292889"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경보 캘린더</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8"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ko-KR" altLang="en-US" sz="1600" b="1" dirty="0" smtClean="0">
                <a:latin typeface="맑은 고딕" panose="020B0503020000020004" pitchFamily="50" charset="-127"/>
                <a:ea typeface="맑은 고딕" panose="020B0503020000020004" pitchFamily="50" charset="-127"/>
              </a:rPr>
              <a:t>발생된 경보가 월</a:t>
            </a:r>
            <a:r>
              <a:rPr kumimoji="0" lang="en-US" altLang="ko-KR" sz="1600" b="1" dirty="0" smtClean="0">
                <a:latin typeface="맑은 고딕" panose="020B0503020000020004" pitchFamily="50" charset="-127"/>
                <a:ea typeface="맑은 고딕" panose="020B0503020000020004" pitchFamily="50" charset="-127"/>
              </a:rPr>
              <a:t>/</a:t>
            </a:r>
            <a:r>
              <a:rPr kumimoji="0" lang="ko-KR" altLang="en-US" sz="1600" b="1" dirty="0" smtClean="0">
                <a:latin typeface="맑은 고딕" panose="020B0503020000020004" pitchFamily="50" charset="-127"/>
                <a:ea typeface="맑은 고딕" panose="020B0503020000020004" pitchFamily="50" charset="-127"/>
              </a:rPr>
              <a:t>주</a:t>
            </a:r>
            <a:r>
              <a:rPr kumimoji="0" lang="en-US" altLang="ko-KR" sz="1600" b="1" dirty="0" smtClean="0">
                <a:latin typeface="맑은 고딕" panose="020B0503020000020004" pitchFamily="50" charset="-127"/>
                <a:ea typeface="맑은 고딕" panose="020B0503020000020004" pitchFamily="50" charset="-127"/>
              </a:rPr>
              <a:t>/</a:t>
            </a:r>
            <a:r>
              <a:rPr kumimoji="0" lang="ko-KR" altLang="en-US" sz="1600" b="1" dirty="0" smtClean="0">
                <a:latin typeface="맑은 고딕" panose="020B0503020000020004" pitchFamily="50" charset="-127"/>
                <a:ea typeface="맑은 고딕" panose="020B0503020000020004" pitchFamily="50" charset="-127"/>
              </a:rPr>
              <a:t>일별의 달력형태로 표현하여 확인 및 추이 파악이 용이 </a:t>
            </a:r>
            <a:endParaRPr kumimoji="0" lang="en-US" altLang="ko-KR" sz="1600" b="1" dirty="0">
              <a:latin typeface="맑은 고딕" panose="020B0503020000020004" pitchFamily="50" charset="-127"/>
              <a:ea typeface="맑은 고딕" panose="020B0503020000020004" pitchFamily="50" charset="-127"/>
            </a:endParaRPr>
          </a:p>
        </p:txBody>
      </p:sp>
      <p:grpSp>
        <p:nvGrpSpPr>
          <p:cNvPr id="17" name="그룹 16"/>
          <p:cNvGrpSpPr/>
          <p:nvPr/>
        </p:nvGrpSpPr>
        <p:grpSpPr>
          <a:xfrm>
            <a:off x="515847" y="1617079"/>
            <a:ext cx="8086400" cy="4262189"/>
            <a:chOff x="515847" y="1617079"/>
            <a:chExt cx="8086400" cy="4262189"/>
          </a:xfrm>
        </p:grpSpPr>
        <p:pic>
          <p:nvPicPr>
            <p:cNvPr id="4" name="그림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5847" y="1617079"/>
              <a:ext cx="5331915" cy="4262189"/>
            </a:xfrm>
            <a:prstGeom prst="rect">
              <a:avLst/>
            </a:prstGeom>
          </p:spPr>
        </p:pic>
        <p:grpSp>
          <p:nvGrpSpPr>
            <p:cNvPr id="12" name="그룹 11"/>
            <p:cNvGrpSpPr/>
            <p:nvPr/>
          </p:nvGrpSpPr>
          <p:grpSpPr>
            <a:xfrm>
              <a:off x="6066686" y="2388604"/>
              <a:ext cx="2535561" cy="1082777"/>
              <a:chOff x="6067424" y="1781174"/>
              <a:chExt cx="2535561" cy="1082777"/>
            </a:xfrm>
          </p:grpSpPr>
          <p:sp>
            <p:nvSpPr>
              <p:cNvPr id="18" name="사각형 설명선 17"/>
              <p:cNvSpPr/>
              <p:nvPr/>
            </p:nvSpPr>
            <p:spPr>
              <a:xfrm>
                <a:off x="6067424" y="1781174"/>
                <a:ext cx="2535561" cy="1082777"/>
              </a:xfrm>
              <a:prstGeom prst="wedgeRectCallout">
                <a:avLst>
                  <a:gd name="adj1" fmla="val -59432"/>
                  <a:gd name="adj2" fmla="val 49154"/>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7" name="그림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3328" y="1797849"/>
                <a:ext cx="2500132" cy="1056577"/>
              </a:xfrm>
              <a:prstGeom prst="rect">
                <a:avLst/>
              </a:prstGeom>
            </p:spPr>
          </p:pic>
        </p:grpSp>
        <p:pic>
          <p:nvPicPr>
            <p:cNvPr id="8" name="그림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993600" y="3425533"/>
              <a:ext cx="1247396" cy="741100"/>
            </a:xfrm>
            <a:prstGeom prst="rect">
              <a:avLst/>
            </a:prstGeom>
          </p:spPr>
        </p:pic>
        <p:grpSp>
          <p:nvGrpSpPr>
            <p:cNvPr id="11" name="그룹 10"/>
            <p:cNvGrpSpPr/>
            <p:nvPr/>
          </p:nvGrpSpPr>
          <p:grpSpPr>
            <a:xfrm>
              <a:off x="725246" y="3481539"/>
              <a:ext cx="1935944" cy="2304760"/>
              <a:chOff x="6410755" y="3599592"/>
              <a:chExt cx="1584873" cy="1886807"/>
            </a:xfrm>
          </p:grpSpPr>
          <p:sp>
            <p:nvSpPr>
              <p:cNvPr id="10" name="사각형 설명선 9"/>
              <p:cNvSpPr/>
              <p:nvPr/>
            </p:nvSpPr>
            <p:spPr>
              <a:xfrm>
                <a:off x="6410755" y="3599592"/>
                <a:ext cx="1584873" cy="1886807"/>
              </a:xfrm>
              <a:prstGeom prst="wedgeRectCallout">
                <a:avLst>
                  <a:gd name="adj1" fmla="val 68519"/>
                  <a:gd name="adj2" fmla="val -30338"/>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9" name="그림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65974" y="3692537"/>
                <a:ext cx="1529654" cy="1758065"/>
              </a:xfrm>
              <a:prstGeom prst="rect">
                <a:avLst/>
              </a:prstGeom>
            </p:spPr>
          </p:pic>
        </p:grpSp>
        <p:sp>
          <p:nvSpPr>
            <p:cNvPr id="23" name="TextBox 22"/>
            <p:cNvSpPr txBox="1"/>
            <p:nvPr/>
          </p:nvSpPr>
          <p:spPr>
            <a:xfrm>
              <a:off x="1853987" y="4987106"/>
              <a:ext cx="2948243" cy="307777"/>
            </a:xfrm>
            <a:prstGeom prst="rect">
              <a:avLst/>
            </a:prstGeom>
            <a:noFill/>
          </p:spPr>
          <p:txBody>
            <a:bodyPr wrap="none" rtlCol="0">
              <a:spAutoFit/>
            </a:bodyPr>
            <a:lstStyle/>
            <a:p>
              <a:r>
                <a:rPr lang="ko-KR" altLang="en-US" sz="1400" b="1" dirty="0" smtClean="0">
                  <a:solidFill>
                    <a:srgbClr val="C00000"/>
                  </a:solidFill>
                  <a:latin typeface="맑은 고딕" panose="020B0503020000020004" pitchFamily="50" charset="-127"/>
                  <a:ea typeface="맑은 고딕" panose="020B0503020000020004" pitchFamily="50" charset="-127"/>
                </a:rPr>
                <a:t>경고를 클릭하여 상세 정보를 확인</a:t>
              </a:r>
              <a:endParaRPr lang="ko-KR" altLang="en-US" sz="1400" b="1" dirty="0">
                <a:solidFill>
                  <a:srgbClr val="C00000"/>
                </a:solidFill>
                <a:latin typeface="맑은 고딕" panose="020B0503020000020004" pitchFamily="50" charset="-127"/>
                <a:ea typeface="맑은 고딕" panose="020B0503020000020004" pitchFamily="50" charset="-127"/>
              </a:endParaRPr>
            </a:p>
          </p:txBody>
        </p:sp>
        <p:sp>
          <p:nvSpPr>
            <p:cNvPr id="24" name="TextBox 23"/>
            <p:cNvSpPr txBox="1"/>
            <p:nvPr/>
          </p:nvSpPr>
          <p:spPr>
            <a:xfrm>
              <a:off x="6341327" y="5162080"/>
              <a:ext cx="2021707" cy="276999"/>
            </a:xfrm>
            <a:prstGeom prst="rect">
              <a:avLst/>
            </a:prstGeom>
            <a:noFill/>
          </p:spPr>
          <p:txBody>
            <a:bodyPr wrap="none" rtlCol="0">
              <a:spAutoFit/>
            </a:bodyPr>
            <a:lstStyle/>
            <a:p>
              <a:r>
                <a:rPr lang="ko-KR" altLang="en-US" sz="1200" b="1" dirty="0" smtClean="0">
                  <a:solidFill>
                    <a:schemeClr val="accent1">
                      <a:lumMod val="50000"/>
                    </a:schemeClr>
                  </a:solidFill>
                  <a:latin typeface="맑은 고딕" panose="020B0503020000020004" pitchFamily="50" charset="-127"/>
                  <a:ea typeface="맑은 고딕" panose="020B0503020000020004" pitchFamily="50" charset="-127"/>
                </a:rPr>
                <a:t>월</a:t>
              </a:r>
              <a:r>
                <a:rPr lang="en-US" altLang="ko-KR" sz="1200" b="1" dirty="0" smtClean="0">
                  <a:solidFill>
                    <a:schemeClr val="accent1">
                      <a:lumMod val="50000"/>
                    </a:schemeClr>
                  </a:solidFill>
                  <a:latin typeface="맑은 고딕" panose="020B0503020000020004" pitchFamily="50" charset="-127"/>
                  <a:ea typeface="맑은 고딕" panose="020B0503020000020004" pitchFamily="50" charset="-127"/>
                </a:rPr>
                <a:t>/</a:t>
              </a:r>
              <a:r>
                <a:rPr lang="ko-KR" altLang="en-US" sz="1200" b="1" dirty="0" smtClean="0">
                  <a:solidFill>
                    <a:schemeClr val="accent1">
                      <a:lumMod val="50000"/>
                    </a:schemeClr>
                  </a:solidFill>
                  <a:latin typeface="맑은 고딕" panose="020B0503020000020004" pitchFamily="50" charset="-127"/>
                  <a:ea typeface="맑은 고딕" panose="020B0503020000020004" pitchFamily="50" charset="-127"/>
                </a:rPr>
                <a:t>주</a:t>
              </a:r>
              <a:r>
                <a:rPr lang="en-US" altLang="ko-KR" sz="1200" b="1" dirty="0" smtClean="0">
                  <a:solidFill>
                    <a:schemeClr val="accent1">
                      <a:lumMod val="50000"/>
                    </a:schemeClr>
                  </a:solidFill>
                  <a:latin typeface="맑은 고딕" panose="020B0503020000020004" pitchFamily="50" charset="-127"/>
                  <a:ea typeface="맑은 고딕" panose="020B0503020000020004" pitchFamily="50" charset="-127"/>
                </a:rPr>
                <a:t>/</a:t>
              </a:r>
              <a:r>
                <a:rPr lang="ko-KR" altLang="en-US" sz="1200" b="1" dirty="0" smtClean="0">
                  <a:solidFill>
                    <a:schemeClr val="accent1">
                      <a:lumMod val="50000"/>
                    </a:schemeClr>
                  </a:solidFill>
                  <a:latin typeface="맑은 고딕" panose="020B0503020000020004" pitchFamily="50" charset="-127"/>
                  <a:ea typeface="맑은 고딕" panose="020B0503020000020004" pitchFamily="50" charset="-127"/>
                </a:rPr>
                <a:t>일별 경보 현황 확인</a:t>
              </a:r>
              <a:endParaRPr lang="ko-KR" altLang="en-US" sz="1200" b="1" dirty="0">
                <a:solidFill>
                  <a:schemeClr val="accent1">
                    <a:lumMod val="50000"/>
                  </a:schemeClr>
                </a:solidFill>
                <a:latin typeface="맑은 고딕" panose="020B0503020000020004" pitchFamily="50" charset="-127"/>
                <a:ea typeface="맑은 고딕" panose="020B0503020000020004" pitchFamily="50" charset="-127"/>
              </a:endParaRPr>
            </a:p>
          </p:txBody>
        </p:sp>
        <p:grpSp>
          <p:nvGrpSpPr>
            <p:cNvPr id="13" name="그룹 12"/>
            <p:cNvGrpSpPr/>
            <p:nvPr/>
          </p:nvGrpSpPr>
          <p:grpSpPr>
            <a:xfrm>
              <a:off x="6086336" y="3578191"/>
              <a:ext cx="2515309" cy="1534229"/>
              <a:chOff x="6047410" y="4030861"/>
              <a:chExt cx="2515309" cy="1534229"/>
            </a:xfrm>
          </p:grpSpPr>
          <p:pic>
            <p:nvPicPr>
              <p:cNvPr id="6" name="그림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047410" y="4034937"/>
                <a:ext cx="2500132" cy="1518248"/>
              </a:xfrm>
              <a:prstGeom prst="rect">
                <a:avLst/>
              </a:prstGeom>
            </p:spPr>
          </p:pic>
          <p:sp>
            <p:nvSpPr>
              <p:cNvPr id="20" name="사각형 설명선 19"/>
              <p:cNvSpPr/>
              <p:nvPr/>
            </p:nvSpPr>
            <p:spPr>
              <a:xfrm>
                <a:off x="6047410" y="4030861"/>
                <a:ext cx="2515309" cy="1534229"/>
              </a:xfrm>
              <a:prstGeom prst="wedgeRectCallout">
                <a:avLst>
                  <a:gd name="adj1" fmla="val -60189"/>
                  <a:gd name="adj2" fmla="val -45833"/>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7" name="TextBox 26"/>
            <p:cNvSpPr txBox="1"/>
            <p:nvPr/>
          </p:nvSpPr>
          <p:spPr>
            <a:xfrm>
              <a:off x="2591740" y="2713967"/>
              <a:ext cx="2706190" cy="307777"/>
            </a:xfrm>
            <a:prstGeom prst="rect">
              <a:avLst/>
            </a:prstGeom>
            <a:noFill/>
          </p:spPr>
          <p:txBody>
            <a:bodyPr wrap="none" rtlCol="0">
              <a:spAutoFit/>
            </a:bodyPr>
            <a:lstStyle/>
            <a:p>
              <a:r>
                <a:rPr lang="ko-KR" altLang="en-US" sz="1400" b="1" dirty="0" smtClean="0">
                  <a:solidFill>
                    <a:srgbClr val="C00000"/>
                  </a:solidFill>
                  <a:latin typeface="맑은 고딕" panose="020B0503020000020004" pitchFamily="50" charset="-127"/>
                  <a:ea typeface="맑은 고딕" panose="020B0503020000020004" pitchFamily="50" charset="-127"/>
                </a:rPr>
                <a:t>경보를 </a:t>
              </a:r>
              <a:r>
                <a:rPr lang="ko-KR" altLang="en-US" sz="1400" b="1" dirty="0" err="1" smtClean="0">
                  <a:solidFill>
                    <a:srgbClr val="C00000"/>
                  </a:solidFill>
                  <a:latin typeface="맑은 고딕" panose="020B0503020000020004" pitchFamily="50" charset="-127"/>
                  <a:ea typeface="맑은 고딕" panose="020B0503020000020004" pitchFamily="50" charset="-127"/>
                </a:rPr>
                <a:t>등급색을</a:t>
              </a:r>
              <a:r>
                <a:rPr lang="ko-KR" altLang="en-US" sz="1400" b="1" dirty="0" smtClean="0">
                  <a:solidFill>
                    <a:srgbClr val="C00000"/>
                  </a:solidFill>
                  <a:latin typeface="맑은 고딕" panose="020B0503020000020004" pitchFamily="50" charset="-127"/>
                  <a:ea typeface="맑은 고딕" panose="020B0503020000020004" pitchFamily="50" charset="-127"/>
                </a:rPr>
                <a:t> 구분하여 표시</a:t>
              </a:r>
              <a:endParaRPr lang="ko-KR" altLang="en-US" sz="1400" b="1" dirty="0">
                <a:solidFill>
                  <a:srgbClr val="C00000"/>
                </a:solidFill>
                <a:latin typeface="맑은 고딕" panose="020B0503020000020004" pitchFamily="50" charset="-127"/>
                <a:ea typeface="맑은 고딕" panose="020B0503020000020004" pitchFamily="50" charset="-127"/>
              </a:endParaRPr>
            </a:p>
          </p:txBody>
        </p:sp>
      </p:grpSp>
      <p:sp>
        <p:nvSpPr>
          <p:cNvPr id="19" name="슬라이드 번호 개체 틀 18"/>
          <p:cNvSpPr>
            <a:spLocks noGrp="1"/>
          </p:cNvSpPr>
          <p:nvPr>
            <p:ph type="sldNum" sz="quarter" idx="12"/>
          </p:nvPr>
        </p:nvSpPr>
        <p:spPr/>
        <p:txBody>
          <a:bodyPr/>
          <a:lstStyle/>
          <a:p>
            <a:fld id="{55DF3BF5-F5C4-49A3-8D2C-141262B023B6}" type="slidenum">
              <a:rPr lang="ko-KR" altLang="en-US" smtClean="0"/>
              <a:t>20</a:t>
            </a:fld>
            <a:endParaRPr lang="ko-KR" altLang="en-US"/>
          </a:p>
        </p:txBody>
      </p:sp>
    </p:spTree>
    <p:extLst>
      <p:ext uri="{BB962C8B-B14F-4D97-AF65-F5344CB8AC3E}">
        <p14:creationId xmlns:p14="http://schemas.microsoft.com/office/powerpoint/2010/main" val="17650664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번호 개체 틀 1"/>
          <p:cNvSpPr>
            <a:spLocks noGrp="1"/>
          </p:cNvSpPr>
          <p:nvPr>
            <p:ph type="sldNum" sz="quarter" idx="12"/>
          </p:nvPr>
        </p:nvSpPr>
        <p:spPr/>
        <p:txBody>
          <a:bodyPr/>
          <a:lstStyle/>
          <a:p>
            <a:fld id="{55DF3BF5-F5C4-49A3-8D2C-141262B023B6}" type="slidenum">
              <a:rPr lang="ko-KR" altLang="en-US" smtClean="0"/>
              <a:pPr/>
              <a:t>21</a:t>
            </a:fld>
            <a:endParaRPr lang="ko-KR" altLang="en-US" dirty="0"/>
          </a:p>
        </p:txBody>
      </p:sp>
      <p:pic>
        <p:nvPicPr>
          <p:cNvPr id="3" name="그림 2"/>
          <p:cNvPicPr>
            <a:picLocks noChangeAspect="1"/>
          </p:cNvPicPr>
          <p:nvPr/>
        </p:nvPicPr>
        <p:blipFill>
          <a:blip r:embed="rId2"/>
          <a:stretch>
            <a:fillRect/>
          </a:stretch>
        </p:blipFill>
        <p:spPr>
          <a:xfrm>
            <a:off x="922144" y="1593823"/>
            <a:ext cx="7527243" cy="4324416"/>
          </a:xfrm>
          <a:prstGeom prst="rect">
            <a:avLst/>
          </a:prstGeom>
        </p:spPr>
      </p:pic>
      <p:pic>
        <p:nvPicPr>
          <p:cNvPr id="6" name="그림 5"/>
          <p:cNvPicPr>
            <a:picLocks noChangeAspect="1"/>
          </p:cNvPicPr>
          <p:nvPr/>
        </p:nvPicPr>
        <p:blipFill>
          <a:blip r:embed="rId3"/>
          <a:stretch>
            <a:fillRect/>
          </a:stretch>
        </p:blipFill>
        <p:spPr>
          <a:xfrm>
            <a:off x="510540" y="2515133"/>
            <a:ext cx="1737360" cy="3544213"/>
          </a:xfrm>
          <a:prstGeom prst="rect">
            <a:avLst/>
          </a:prstGeom>
        </p:spPr>
      </p:pic>
      <p:sp>
        <p:nvSpPr>
          <p:cNvPr id="7" name="TextBox 6"/>
          <p:cNvSpPr txBox="1"/>
          <p:nvPr/>
        </p:nvSpPr>
        <p:spPr>
          <a:xfrm>
            <a:off x="309459" y="220436"/>
            <a:ext cx="4124847"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Security Dashboard</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8"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kumimoji="0" lang="ko-KR" altLang="en-US" sz="1600" b="1" dirty="0" smtClean="0">
                <a:latin typeface="맑은 고딕" panose="020B0503020000020004" pitchFamily="50" charset="-127"/>
                <a:ea typeface="맑은 고딕" panose="020B0503020000020004" pitchFamily="50" charset="-127"/>
              </a:rPr>
              <a:t>현재세션 </a:t>
            </a:r>
            <a:r>
              <a:rPr kumimoji="0" lang="en-US" altLang="ko-KR" sz="1600" b="1" dirty="0" smtClean="0">
                <a:latin typeface="맑은 고딕" panose="020B0503020000020004" pitchFamily="50" charset="-127"/>
                <a:ea typeface="맑은 고딕" panose="020B0503020000020004" pitchFamily="50" charset="-127"/>
              </a:rPr>
              <a:t>/ </a:t>
            </a:r>
            <a:r>
              <a:rPr kumimoji="0" lang="ko-KR" altLang="en-US" sz="1600" b="1" smtClean="0">
                <a:latin typeface="맑은 고딕" panose="020B0503020000020004" pitchFamily="50" charset="-127"/>
                <a:ea typeface="맑은 고딕" panose="020B0503020000020004" pitchFamily="50" charset="-127"/>
              </a:rPr>
              <a:t>민감정보 접근자 </a:t>
            </a:r>
            <a:r>
              <a:rPr kumimoji="0" lang="en-US" altLang="ko-KR" sz="1600" b="1" dirty="0" smtClean="0">
                <a:latin typeface="맑은 고딕" panose="020B0503020000020004" pitchFamily="50" charset="-127"/>
                <a:ea typeface="맑은 고딕" panose="020B0503020000020004" pitchFamily="50" charset="-127"/>
              </a:rPr>
              <a:t>/ </a:t>
            </a:r>
            <a:r>
              <a:rPr kumimoji="0" lang="ko-KR" altLang="en-US" sz="1600" b="1" smtClean="0">
                <a:latin typeface="맑은 고딕" panose="020B0503020000020004" pitchFamily="50" charset="-127"/>
                <a:ea typeface="맑은 고딕" panose="020B0503020000020004" pitchFamily="50" charset="-127"/>
              </a:rPr>
              <a:t>경보발생</a:t>
            </a:r>
            <a:r>
              <a:rPr kumimoji="0" lang="en-US" altLang="ko-KR" sz="1600" b="1" dirty="0" smtClean="0">
                <a:latin typeface="맑은 고딕" panose="020B0503020000020004" pitchFamily="50" charset="-127"/>
                <a:ea typeface="맑은 고딕" panose="020B0503020000020004" pitchFamily="50" charset="-127"/>
              </a:rPr>
              <a:t>IP top5 </a:t>
            </a:r>
            <a:r>
              <a:rPr kumimoji="0" lang="ko-KR" altLang="en-US" sz="1600" b="1" smtClean="0">
                <a:latin typeface="맑은 고딕" panose="020B0503020000020004" pitchFamily="50" charset="-127"/>
                <a:ea typeface="맑은 고딕" panose="020B0503020000020004" pitchFamily="50" charset="-127"/>
              </a:rPr>
              <a:t>등</a:t>
            </a:r>
            <a:r>
              <a:rPr kumimoji="0" lang="en-US" altLang="ko-KR" sz="1600" b="1" dirty="0" smtClean="0">
                <a:latin typeface="맑은 고딕" panose="020B0503020000020004" pitchFamily="50" charset="-127"/>
                <a:ea typeface="맑은 고딕" panose="020B0503020000020004" pitchFamily="50" charset="-127"/>
              </a:rPr>
              <a:t>, </a:t>
            </a:r>
            <a:r>
              <a:rPr kumimoji="0" lang="ko-KR" altLang="en-US" sz="1600" b="1" smtClean="0">
                <a:latin typeface="맑은 고딕" panose="020B0503020000020004" pitchFamily="50" charset="-127"/>
                <a:ea typeface="맑은 고딕" panose="020B0503020000020004" pitchFamily="50" charset="-127"/>
              </a:rPr>
              <a:t>경보에 </a:t>
            </a:r>
            <a:r>
              <a:rPr kumimoji="0" lang="ko-KR" altLang="en-US" sz="1600" b="1" dirty="0" smtClean="0">
                <a:latin typeface="맑은 고딕" panose="020B0503020000020004" pitchFamily="50" charset="-127"/>
                <a:ea typeface="맑은 고딕" panose="020B0503020000020004" pitchFamily="50" charset="-127"/>
              </a:rPr>
              <a:t>관련된 정보를 </a:t>
            </a:r>
            <a:r>
              <a:rPr kumimoji="0" lang="ko-KR" altLang="en-US" sz="1600" b="1" smtClean="0">
                <a:latin typeface="맑은 고딕" panose="020B0503020000020004" pitchFamily="50" charset="-127"/>
                <a:ea typeface="맑은 고딕" panose="020B0503020000020004" pitchFamily="50" charset="-127"/>
              </a:rPr>
              <a:t>그래프로 표현</a:t>
            </a:r>
            <a:endParaRPr kumimoji="0" lang="en-US" altLang="ko-KR" sz="16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2701567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7960" y="2355062"/>
            <a:ext cx="2930807" cy="3281408"/>
          </a:xfrm>
          <a:prstGeom prst="rect">
            <a:avLst/>
          </a:prstGeom>
        </p:spPr>
      </p:pic>
      <p:sp>
        <p:nvSpPr>
          <p:cNvPr id="47" name="TextBox 46"/>
          <p:cNvSpPr txBox="1"/>
          <p:nvPr/>
        </p:nvSpPr>
        <p:spPr>
          <a:xfrm>
            <a:off x="309459" y="220436"/>
            <a:ext cx="3727302"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마스킹</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(Masking)</a:t>
            </a:r>
          </a:p>
        </p:txBody>
      </p:sp>
      <p:sp>
        <p:nvSpPr>
          <p:cNvPr id="22" name="사각형 설명선 21"/>
          <p:cNvSpPr/>
          <p:nvPr/>
        </p:nvSpPr>
        <p:spPr>
          <a:xfrm>
            <a:off x="1943410" y="2332803"/>
            <a:ext cx="1882916" cy="655029"/>
          </a:xfrm>
          <a:prstGeom prst="wedgeRectCallout">
            <a:avLst>
              <a:gd name="adj1" fmla="val -27036"/>
              <a:gd name="adj2" fmla="val 82257"/>
            </a:avLst>
          </a:prstGeom>
          <a:solidFill>
            <a:schemeClr val="bg1">
              <a:lumMod val="95000"/>
            </a:schemeClr>
          </a:solidFill>
          <a:ln w="19050">
            <a:solidFill>
              <a:srgbClr val="002060"/>
            </a:solidFill>
          </a:ln>
        </p:spPr>
        <p:style>
          <a:lnRef idx="1">
            <a:schemeClr val="accent1"/>
          </a:lnRef>
          <a:fillRef idx="2">
            <a:schemeClr val="accent1"/>
          </a:fillRef>
          <a:effectRef idx="1">
            <a:schemeClr val="accent1"/>
          </a:effectRef>
          <a:fontRef idx="minor">
            <a:schemeClr val="dk1"/>
          </a:fontRef>
        </p:style>
        <p:txBody>
          <a:bodyPr lIns="216000" anchor="ctr" anchorCtr="0"/>
          <a:lstStyle/>
          <a:p>
            <a:r>
              <a:rPr lang="ko-KR" altLang="en-US" sz="1200" b="1" dirty="0" smtClean="0">
                <a:solidFill>
                  <a:schemeClr val="tx1"/>
                </a:solidFill>
                <a:latin typeface="맑은 고딕" pitchFamily="50" charset="-127"/>
                <a:ea typeface="맑은 고딕" pitchFamily="50" charset="-127"/>
              </a:rPr>
              <a:t>테이블</a:t>
            </a:r>
            <a:r>
              <a:rPr lang="en-US" altLang="ko-KR" sz="1200" b="1" dirty="0" smtClean="0">
                <a:solidFill>
                  <a:schemeClr val="tx1"/>
                </a:solidFill>
                <a:latin typeface="맑은 고딕" pitchFamily="50" charset="-127"/>
                <a:ea typeface="맑은 고딕" pitchFamily="50" charset="-127"/>
              </a:rPr>
              <a:t>/</a:t>
            </a:r>
            <a:r>
              <a:rPr lang="ko-KR" altLang="en-US" sz="1200" b="1" dirty="0" err="1" smtClean="0">
                <a:solidFill>
                  <a:schemeClr val="tx1"/>
                </a:solidFill>
                <a:latin typeface="맑은 고딕" pitchFamily="50" charset="-127"/>
                <a:ea typeface="맑은 고딕" pitchFamily="50" charset="-127"/>
              </a:rPr>
              <a:t>컬럼</a:t>
            </a:r>
            <a:r>
              <a:rPr lang="ko-KR" altLang="en-US" sz="1200" b="1" dirty="0" smtClean="0">
                <a:solidFill>
                  <a:schemeClr val="tx1"/>
                </a:solidFill>
                <a:latin typeface="맑은 고딕" pitchFamily="50" charset="-127"/>
                <a:ea typeface="맑은 고딕" pitchFamily="50" charset="-127"/>
              </a:rPr>
              <a:t> 또는 패턴 지정을 선택</a:t>
            </a:r>
            <a:endParaRPr lang="ko-KR" altLang="en-US" sz="1200" b="1" dirty="0">
              <a:solidFill>
                <a:schemeClr val="tx1"/>
              </a:solidFill>
              <a:latin typeface="맑은 고딕" pitchFamily="50" charset="-127"/>
              <a:ea typeface="맑은 고딕" pitchFamily="50" charset="-127"/>
            </a:endParaRPr>
          </a:p>
        </p:txBody>
      </p:sp>
      <p:sp>
        <p:nvSpPr>
          <p:cNvPr id="23" name="사각형 설명선 22"/>
          <p:cNvSpPr/>
          <p:nvPr/>
        </p:nvSpPr>
        <p:spPr>
          <a:xfrm>
            <a:off x="587960" y="5323713"/>
            <a:ext cx="2398278" cy="355465"/>
          </a:xfrm>
          <a:prstGeom prst="wedgeRectCallout">
            <a:avLst>
              <a:gd name="adj1" fmla="val 22566"/>
              <a:gd name="adj2" fmla="val -79250"/>
            </a:avLst>
          </a:prstGeom>
          <a:solidFill>
            <a:schemeClr val="bg1">
              <a:lumMod val="95000"/>
            </a:schemeClr>
          </a:solidFill>
          <a:ln w="19050">
            <a:solidFill>
              <a:srgbClr val="002060"/>
            </a:solidFill>
          </a:ln>
        </p:spPr>
        <p:style>
          <a:lnRef idx="1">
            <a:schemeClr val="accent1"/>
          </a:lnRef>
          <a:fillRef idx="2">
            <a:schemeClr val="accent1"/>
          </a:fillRef>
          <a:effectRef idx="1">
            <a:schemeClr val="accent1"/>
          </a:effectRef>
          <a:fontRef idx="minor">
            <a:schemeClr val="dk1"/>
          </a:fontRef>
        </p:style>
        <p:txBody>
          <a:bodyPr lIns="216000" anchor="ctr" anchorCtr="0"/>
          <a:lstStyle/>
          <a:p>
            <a:r>
              <a:rPr lang="ko-KR" altLang="en-US" sz="1200" b="1" dirty="0">
                <a:solidFill>
                  <a:schemeClr val="tx1"/>
                </a:solidFill>
                <a:latin typeface="맑은 고딕" pitchFamily="50" charset="-127"/>
                <a:ea typeface="맑은 고딕" pitchFamily="50" charset="-127"/>
              </a:rPr>
              <a:t>마스킹 예외 테이블</a:t>
            </a:r>
            <a:r>
              <a:rPr lang="en-US" altLang="ko-KR" sz="1200" b="1" dirty="0">
                <a:solidFill>
                  <a:schemeClr val="tx1"/>
                </a:solidFill>
                <a:latin typeface="맑은 고딕" pitchFamily="50" charset="-127"/>
                <a:ea typeface="맑은 고딕" pitchFamily="50" charset="-127"/>
              </a:rPr>
              <a:t>/</a:t>
            </a:r>
            <a:r>
              <a:rPr lang="ko-KR" altLang="en-US" sz="1200" b="1" dirty="0" err="1">
                <a:solidFill>
                  <a:schemeClr val="tx1"/>
                </a:solidFill>
                <a:latin typeface="맑은 고딕" pitchFamily="50" charset="-127"/>
                <a:ea typeface="맑은 고딕" pitchFamily="50" charset="-127"/>
              </a:rPr>
              <a:t>컬럼</a:t>
            </a:r>
            <a:r>
              <a:rPr lang="ko-KR" altLang="en-US" sz="1200" b="1" dirty="0">
                <a:solidFill>
                  <a:schemeClr val="tx1"/>
                </a:solidFill>
                <a:latin typeface="맑은 고딕" pitchFamily="50" charset="-127"/>
                <a:ea typeface="맑은 고딕" pitchFamily="50" charset="-127"/>
              </a:rPr>
              <a:t> </a:t>
            </a:r>
            <a:r>
              <a:rPr lang="ko-KR" altLang="en-US" sz="1200" b="1" dirty="0" smtClean="0">
                <a:solidFill>
                  <a:schemeClr val="tx1"/>
                </a:solidFill>
                <a:latin typeface="맑은 고딕" pitchFamily="50" charset="-127"/>
                <a:ea typeface="맑은 고딕" pitchFamily="50" charset="-127"/>
              </a:rPr>
              <a:t>지정</a:t>
            </a:r>
            <a:endParaRPr lang="ko-KR" altLang="en-US" sz="1200" b="1" dirty="0">
              <a:solidFill>
                <a:schemeClr val="tx1"/>
              </a:solidFill>
              <a:latin typeface="맑은 고딕" pitchFamily="50" charset="-127"/>
              <a:ea typeface="맑은 고딕" pitchFamily="50" charset="-127"/>
            </a:endParaRPr>
          </a:p>
        </p:txBody>
      </p:sp>
      <p:sp>
        <p:nvSpPr>
          <p:cNvPr id="24" name="오른쪽 화살표 23"/>
          <p:cNvSpPr/>
          <p:nvPr/>
        </p:nvSpPr>
        <p:spPr>
          <a:xfrm>
            <a:off x="3638362" y="3758751"/>
            <a:ext cx="357556" cy="3989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5" name="텍스트 개체 틀 81"/>
          <p:cNvSpPr txBox="1">
            <a:spLocks/>
          </p:cNvSpPr>
          <p:nvPr/>
        </p:nvSpPr>
        <p:spPr bwMode="auto">
          <a:xfrm>
            <a:off x="1230297" y="5820803"/>
            <a:ext cx="6517390" cy="169277"/>
          </a:xfrm>
          <a:prstGeom prst="rect">
            <a:avLst/>
          </a:prstGeom>
          <a:noFill/>
          <a:ln w="9525" algn="ctr">
            <a:noFill/>
            <a:miter lim="800000"/>
            <a:headEnd/>
            <a:tailEnd/>
          </a:ln>
          <a:extLst/>
        </p:spPr>
        <p:txBody>
          <a:bodyPr wrap="square" lIns="0" tIns="0" rIns="0" bIns="0">
            <a:spAutoFit/>
          </a:bodyPr>
          <a:lstStyle>
            <a:defPPr>
              <a:defRPr lang="ko-KR"/>
            </a:defPPr>
            <a:lvl1pPr marL="85725" indent="-85725" defTabSz="1076325" fontAlgn="ctr" latinLnBrk="0">
              <a:lnSpc>
                <a:spcPct val="150000"/>
              </a:lnSpc>
              <a:spcBef>
                <a:spcPts val="200"/>
              </a:spcBef>
              <a:buClr>
                <a:srgbClr val="808080"/>
              </a:buClr>
              <a:buSzPct val="80000"/>
              <a:buFont typeface="Arial" pitchFamily="34" charset="0"/>
              <a:buChar char="•"/>
              <a:defRPr sz="1000" kern="0" spc="-100">
                <a:solidFill>
                  <a:schemeClr val="tx1">
                    <a:lumMod val="75000"/>
                    <a:lumOff val="25000"/>
                  </a:schemeClr>
                </a:solidFill>
                <a:latin typeface="나눔고딕" pitchFamily="50" charset="-127"/>
                <a:ea typeface="나눔고딕" pitchFamily="50" charset="-127"/>
              </a:defRPr>
            </a:lvl1pPr>
          </a:lstStyle>
          <a:p>
            <a:pPr marL="171450" indent="-171450" defTabSz="914400" latinLnBrk="1">
              <a:lnSpc>
                <a:spcPct val="100000"/>
              </a:lnSpc>
              <a:buClr>
                <a:schemeClr val="tx2">
                  <a:lumMod val="60000"/>
                  <a:lumOff val="40000"/>
                </a:schemeClr>
              </a:buClr>
              <a:buFont typeface="Wingdings" panose="05000000000000000000" pitchFamily="2" charset="2"/>
              <a:buChar char="§"/>
              <a:defRPr/>
            </a:pPr>
            <a:r>
              <a:rPr lang="en-US" altLang="ko-KR" sz="1100" kern="1200" dirty="0" smtClean="0">
                <a:solidFill>
                  <a:schemeClr val="tx1"/>
                </a:solidFill>
                <a:latin typeface="맑은 고딕" panose="020B0503020000020004" pitchFamily="50" charset="-127"/>
                <a:ea typeface="맑은 고딕" panose="020B0503020000020004" pitchFamily="50" charset="-127"/>
                <a:cs typeface="가는각진제목체" pitchFamily="18" charset="-127"/>
              </a:rPr>
              <a:t>Chakra MAX</a:t>
            </a:r>
            <a:r>
              <a:rPr lang="ko-KR" altLang="en-US" sz="1100" kern="1200" dirty="0" smtClean="0">
                <a:solidFill>
                  <a:schemeClr val="tx1"/>
                </a:solidFill>
                <a:latin typeface="맑은 고딕" panose="020B0503020000020004" pitchFamily="50" charset="-127"/>
                <a:ea typeface="맑은 고딕" panose="020B0503020000020004" pitchFamily="50" charset="-127"/>
                <a:cs typeface="가는각진제목체" pitchFamily="18" charset="-127"/>
              </a:rPr>
              <a:t>의 경우 마스킹을 위해 고객의 </a:t>
            </a:r>
            <a:r>
              <a:rPr lang="en-US" altLang="ko-KR" sz="1100" kern="1200" dirty="0" smtClean="0">
                <a:solidFill>
                  <a:schemeClr val="tx1"/>
                </a:solidFill>
                <a:latin typeface="맑은 고딕" panose="020B0503020000020004" pitchFamily="50" charset="-127"/>
                <a:ea typeface="맑은 고딕" panose="020B0503020000020004" pitchFamily="50" charset="-127"/>
                <a:cs typeface="가는각진제목체" pitchFamily="18" charset="-127"/>
              </a:rPr>
              <a:t>DB</a:t>
            </a:r>
            <a:r>
              <a:rPr lang="ko-KR" altLang="en-US" sz="1100" kern="1200" dirty="0" smtClean="0">
                <a:solidFill>
                  <a:schemeClr val="tx1"/>
                </a:solidFill>
                <a:latin typeface="맑은 고딕" panose="020B0503020000020004" pitchFamily="50" charset="-127"/>
                <a:ea typeface="맑은 고딕" panose="020B0503020000020004" pitchFamily="50" charset="-127"/>
                <a:cs typeface="가는각진제목체" pitchFamily="18" charset="-127"/>
              </a:rPr>
              <a:t>에 </a:t>
            </a:r>
            <a:r>
              <a:rPr lang="en-US" altLang="ko-KR" sz="1100" kern="1200" dirty="0" smtClean="0">
                <a:solidFill>
                  <a:schemeClr val="tx1"/>
                </a:solidFill>
                <a:latin typeface="맑은 고딕" panose="020B0503020000020004" pitchFamily="50" charset="-127"/>
                <a:ea typeface="맑은 고딕" panose="020B0503020000020004" pitchFamily="50" charset="-127"/>
                <a:cs typeface="가는각진제목체" pitchFamily="18" charset="-127"/>
              </a:rPr>
              <a:t>View</a:t>
            </a:r>
            <a:r>
              <a:rPr lang="ko-KR" altLang="en-US" sz="1100" kern="1200" dirty="0" smtClean="0">
                <a:solidFill>
                  <a:schemeClr val="tx1"/>
                </a:solidFill>
                <a:latin typeface="맑은 고딕" panose="020B0503020000020004" pitchFamily="50" charset="-127"/>
                <a:ea typeface="맑은 고딕" panose="020B0503020000020004" pitchFamily="50" charset="-127"/>
                <a:cs typeface="가는각진제목체" pitchFamily="18" charset="-127"/>
              </a:rPr>
              <a:t>를 설치하거나 </a:t>
            </a:r>
            <a:r>
              <a:rPr lang="en-US" altLang="ko-KR" sz="1100" kern="1200" dirty="0" smtClean="0">
                <a:solidFill>
                  <a:schemeClr val="tx1"/>
                </a:solidFill>
                <a:latin typeface="맑은 고딕" panose="020B0503020000020004" pitchFamily="50" charset="-127"/>
                <a:ea typeface="맑은 고딕" panose="020B0503020000020004" pitchFamily="50" charset="-127"/>
                <a:cs typeface="가는각진제목체" pitchFamily="18" charset="-127"/>
              </a:rPr>
              <a:t>SQL </a:t>
            </a:r>
            <a:r>
              <a:rPr lang="ko-KR" altLang="en-US" sz="1100" kern="1200" dirty="0" smtClean="0">
                <a:solidFill>
                  <a:schemeClr val="tx1"/>
                </a:solidFill>
                <a:latin typeface="맑은 고딕" panose="020B0503020000020004" pitchFamily="50" charset="-127"/>
                <a:ea typeface="맑은 고딕" panose="020B0503020000020004" pitchFamily="50" charset="-127"/>
                <a:cs typeface="가는각진제목체" pitchFamily="18" charset="-127"/>
              </a:rPr>
              <a:t>변조를 일으키는 행위를 하지 않습니다</a:t>
            </a:r>
            <a:r>
              <a:rPr lang="en-US" altLang="ko-KR" sz="1100" kern="1200" dirty="0" smtClean="0">
                <a:solidFill>
                  <a:schemeClr val="tx1"/>
                </a:solidFill>
                <a:latin typeface="맑은 고딕" panose="020B0503020000020004" pitchFamily="50" charset="-127"/>
                <a:ea typeface="맑은 고딕" panose="020B0503020000020004" pitchFamily="50" charset="-127"/>
                <a:cs typeface="가는각진제목체" pitchFamily="18" charset="-127"/>
              </a:rPr>
              <a:t>.</a:t>
            </a:r>
            <a:endParaRPr lang="en-US" altLang="ko-KR" sz="1100" kern="1200" dirty="0">
              <a:solidFill>
                <a:schemeClr val="tx1"/>
              </a:solidFill>
              <a:latin typeface="맑은 고딕" panose="020B0503020000020004" pitchFamily="50" charset="-127"/>
              <a:ea typeface="맑은 고딕" panose="020B0503020000020004" pitchFamily="50" charset="-127"/>
              <a:cs typeface="가는각진제목체" pitchFamily="18" charset="-127"/>
            </a:endParaRPr>
          </a:p>
        </p:txBody>
      </p:sp>
      <p:sp>
        <p:nvSpPr>
          <p:cNvPr id="2" name="직사각형 1"/>
          <p:cNvSpPr/>
          <p:nvPr/>
        </p:nvSpPr>
        <p:spPr>
          <a:xfrm>
            <a:off x="438637" y="1584829"/>
            <a:ext cx="6153666" cy="523220"/>
          </a:xfrm>
          <a:prstGeom prst="rect">
            <a:avLst/>
          </a:prstGeom>
        </p:spPr>
        <p:txBody>
          <a:bodyPr wrap="square">
            <a:spAutoFit/>
          </a:bodyPr>
          <a:lstStyle/>
          <a:p>
            <a:r>
              <a:rPr lang="en-US" altLang="ko-KR" sz="1400" dirty="0" smtClean="0">
                <a:latin typeface="맑은 고딕" panose="020B0503020000020004" pitchFamily="50" charset="-127"/>
              </a:rPr>
              <a:t>1) </a:t>
            </a:r>
            <a:r>
              <a:rPr lang="ko-KR" altLang="en-US" sz="1400" dirty="0" smtClean="0">
                <a:latin typeface="맑은 고딕" panose="020B0503020000020004" pitchFamily="50" charset="-127"/>
              </a:rPr>
              <a:t>사전 </a:t>
            </a:r>
            <a:r>
              <a:rPr lang="ko-KR" altLang="en-US" sz="1400" dirty="0">
                <a:latin typeface="맑은 고딕" panose="020B0503020000020004" pitchFamily="50" charset="-127"/>
              </a:rPr>
              <a:t>정의된 </a:t>
            </a:r>
            <a:r>
              <a:rPr lang="en-US" altLang="ko-KR" sz="1400" dirty="0">
                <a:latin typeface="맑은 고딕" panose="020B0503020000020004" pitchFamily="50" charset="-127"/>
              </a:rPr>
              <a:t>Table/Column</a:t>
            </a:r>
            <a:r>
              <a:rPr lang="ko-KR" altLang="en-US" sz="1400" dirty="0">
                <a:latin typeface="맑은 고딕" panose="020B0503020000020004" pitchFamily="50" charset="-127"/>
              </a:rPr>
              <a:t>에 대한 </a:t>
            </a:r>
            <a:r>
              <a:rPr lang="ko-KR" altLang="en-US" sz="1400" dirty="0" err="1">
                <a:latin typeface="맑은 고딕" panose="020B0503020000020004" pitchFamily="50" charset="-127"/>
              </a:rPr>
              <a:t>민감정보</a:t>
            </a:r>
            <a:r>
              <a:rPr lang="ko-KR" altLang="en-US" sz="1400" dirty="0">
                <a:latin typeface="맑은 고딕" panose="020B0503020000020004" pitchFamily="50" charset="-127"/>
              </a:rPr>
              <a:t> </a:t>
            </a:r>
            <a:r>
              <a:rPr lang="en-US" altLang="ko-KR" sz="1400" dirty="0" smtClean="0">
                <a:latin typeface="맑은 고딕" panose="020B0503020000020004" pitchFamily="50" charset="-127"/>
              </a:rPr>
              <a:t>Masking</a:t>
            </a:r>
          </a:p>
          <a:p>
            <a:r>
              <a:rPr lang="en-US" altLang="ko-KR" sz="1400" dirty="0" smtClean="0">
                <a:latin typeface="맑은 고딕" panose="020B0503020000020004" pitchFamily="50" charset="-127"/>
              </a:rPr>
              <a:t>2) </a:t>
            </a:r>
            <a:r>
              <a:rPr lang="ko-KR" altLang="en-US" sz="1400" dirty="0" smtClean="0">
                <a:latin typeface="맑은 고딕" panose="020B0503020000020004" pitchFamily="50" charset="-127"/>
              </a:rPr>
              <a:t>개인정보를 </a:t>
            </a:r>
            <a:r>
              <a:rPr lang="ko-KR" altLang="en-US" sz="1400" dirty="0">
                <a:latin typeface="맑은 고딕" panose="020B0503020000020004" pitchFamily="50" charset="-127"/>
              </a:rPr>
              <a:t>가진 임의의 </a:t>
            </a:r>
            <a:r>
              <a:rPr lang="en-US" altLang="ko-KR" sz="1400" dirty="0">
                <a:latin typeface="맑은 고딕" panose="020B0503020000020004" pitchFamily="50" charset="-127"/>
              </a:rPr>
              <a:t>SQL </a:t>
            </a:r>
            <a:r>
              <a:rPr lang="ko-KR" altLang="en-US" sz="1400" dirty="0">
                <a:latin typeface="맑은 고딕" panose="020B0503020000020004" pitchFamily="50" charset="-127"/>
              </a:rPr>
              <a:t>결과에 의한 패턴 </a:t>
            </a:r>
            <a:r>
              <a:rPr lang="en-US" altLang="ko-KR" sz="1400" dirty="0" smtClean="0">
                <a:latin typeface="맑은 고딕" panose="020B0503020000020004" pitchFamily="50" charset="-127"/>
              </a:rPr>
              <a:t>Masking</a:t>
            </a:r>
            <a:endParaRPr lang="ko-KR" altLang="en-US" sz="1400" dirty="0"/>
          </a:p>
        </p:txBody>
      </p:sp>
      <p:sp>
        <p:nvSpPr>
          <p:cNvPr id="30" name="TextBox 7"/>
          <p:cNvSpPr txBox="1">
            <a:spLocks noChangeArrowheads="1"/>
          </p:cNvSpPr>
          <p:nvPr/>
        </p:nvSpPr>
        <p:spPr bwMode="auto">
          <a:xfrm>
            <a:off x="383085" y="968685"/>
            <a:ext cx="838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fontAlgn="base" latinLnBrk="0" hangingPunct="1">
              <a:spcBef>
                <a:spcPct val="0"/>
              </a:spcBef>
              <a:spcAft>
                <a:spcPct val="0"/>
              </a:spcAft>
              <a:defRPr/>
            </a:pPr>
            <a:r>
              <a:rPr lang="en-US" altLang="ko-KR" sz="1600" b="1" dirty="0">
                <a:latin typeface="+mn-ea"/>
                <a:ea typeface="+mn-ea"/>
              </a:rPr>
              <a:t>DB</a:t>
            </a:r>
            <a:r>
              <a:rPr lang="ko-KR" altLang="en-US" sz="1600" b="1" dirty="0">
                <a:latin typeface="+mn-ea"/>
                <a:ea typeface="+mn-ea"/>
              </a:rPr>
              <a:t>내의 </a:t>
            </a:r>
            <a:r>
              <a:rPr lang="ko-KR" altLang="en-US" sz="1600" b="1" dirty="0" err="1">
                <a:latin typeface="+mn-ea"/>
                <a:ea typeface="+mn-ea"/>
              </a:rPr>
              <a:t>민감정보에</a:t>
            </a:r>
            <a:r>
              <a:rPr lang="ko-KR" altLang="en-US" sz="1600" b="1" dirty="0">
                <a:latin typeface="+mn-ea"/>
                <a:ea typeface="+mn-ea"/>
              </a:rPr>
              <a:t> 대한 </a:t>
            </a:r>
            <a:r>
              <a:rPr lang="en-US" altLang="ko-KR" sz="1600" b="1" dirty="0">
                <a:latin typeface="+mn-ea"/>
                <a:ea typeface="+mn-ea"/>
              </a:rPr>
              <a:t>Masking</a:t>
            </a:r>
            <a:r>
              <a:rPr lang="ko-KR" altLang="en-US" sz="1600" b="1" dirty="0">
                <a:latin typeface="+mn-ea"/>
                <a:ea typeface="+mn-ea"/>
              </a:rPr>
              <a:t>을 통한 정보를 은닉하며</a:t>
            </a:r>
            <a:r>
              <a:rPr lang="en-US" altLang="ko-KR" sz="1600" b="1" dirty="0">
                <a:latin typeface="+mn-ea"/>
                <a:ea typeface="+mn-ea"/>
              </a:rPr>
              <a:t>, DB</a:t>
            </a:r>
            <a:r>
              <a:rPr lang="ko-KR" altLang="en-US" sz="1600" b="1" dirty="0">
                <a:latin typeface="+mn-ea"/>
                <a:ea typeface="+mn-ea"/>
              </a:rPr>
              <a:t>성능 저하가 없이 </a:t>
            </a:r>
            <a:r>
              <a:rPr lang="en-US" altLang="ko-KR" sz="1600" b="1" dirty="0">
                <a:latin typeface="+mn-ea"/>
                <a:ea typeface="+mn-ea"/>
              </a:rPr>
              <a:t>Packet </a:t>
            </a:r>
            <a:r>
              <a:rPr lang="ko-KR" altLang="en-US" sz="1600" b="1" dirty="0">
                <a:latin typeface="+mn-ea"/>
                <a:ea typeface="+mn-ea"/>
              </a:rPr>
              <a:t>분석을 통해 </a:t>
            </a:r>
            <a:r>
              <a:rPr lang="en-US" altLang="ko-KR" sz="1600" b="1" dirty="0">
                <a:latin typeface="+mn-ea"/>
                <a:ea typeface="+mn-ea"/>
              </a:rPr>
              <a:t>Masking </a:t>
            </a:r>
            <a:r>
              <a:rPr lang="ko-KR" altLang="en-US" sz="1600" b="1" dirty="0">
                <a:latin typeface="+mn-ea"/>
                <a:ea typeface="+mn-ea"/>
              </a:rPr>
              <a:t>처리를 지원</a:t>
            </a:r>
            <a:endParaRPr lang="en-US" altLang="ko-KR" sz="1600" b="1" dirty="0">
              <a:latin typeface="+mn-ea"/>
              <a:ea typeface="+mn-ea"/>
            </a:endParaRPr>
          </a:p>
        </p:txBody>
      </p:sp>
      <p:pic>
        <p:nvPicPr>
          <p:cNvPr id="3" name="그림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15513" y="2350257"/>
            <a:ext cx="4577340" cy="3228338"/>
          </a:xfrm>
          <a:prstGeom prst="rect">
            <a:avLst/>
          </a:prstGeom>
        </p:spPr>
      </p:pic>
      <p:sp>
        <p:nvSpPr>
          <p:cNvPr id="6" name="슬라이드 번호 개체 틀 5"/>
          <p:cNvSpPr>
            <a:spLocks noGrp="1"/>
          </p:cNvSpPr>
          <p:nvPr>
            <p:ph type="sldNum" sz="quarter" idx="12"/>
          </p:nvPr>
        </p:nvSpPr>
        <p:spPr/>
        <p:txBody>
          <a:bodyPr/>
          <a:lstStyle/>
          <a:p>
            <a:fld id="{55DF3BF5-F5C4-49A3-8D2C-141262B023B6}" type="slidenum">
              <a:rPr lang="ko-KR" altLang="en-US" smtClean="0"/>
              <a:t>22</a:t>
            </a:fld>
            <a:endParaRPr lang="ko-KR" altLang="en-US"/>
          </a:p>
        </p:txBody>
      </p:sp>
    </p:spTree>
    <p:extLst>
      <p:ext uri="{BB962C8B-B14F-4D97-AF65-F5344CB8AC3E}">
        <p14:creationId xmlns:p14="http://schemas.microsoft.com/office/powerpoint/2010/main" val="22526139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292889"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선별 </a:t>
            </a:r>
            <a:r>
              <a:rPr lang="ko-KR" altLang="en-US"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마스킹</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err="1">
                <a:latin typeface="+mn-ea"/>
                <a:ea typeface="+mn-ea"/>
              </a:rPr>
              <a:t>마스킹</a:t>
            </a:r>
            <a:r>
              <a:rPr lang="ko-KR" altLang="en-US" sz="1600" b="1" dirty="0">
                <a:latin typeface="+mn-ea"/>
                <a:ea typeface="+mn-ea"/>
              </a:rPr>
              <a:t> 처리된 오브젝트에서 일부 선택적 </a:t>
            </a:r>
            <a:r>
              <a:rPr lang="ko-KR" altLang="en-US" sz="1600" b="1" dirty="0" err="1">
                <a:latin typeface="+mn-ea"/>
                <a:ea typeface="+mn-ea"/>
              </a:rPr>
              <a:t>마스킹</a:t>
            </a:r>
            <a:r>
              <a:rPr lang="ko-KR" altLang="en-US" sz="1600" b="1" dirty="0">
                <a:latin typeface="+mn-ea"/>
                <a:ea typeface="+mn-ea"/>
              </a:rPr>
              <a:t> 해제를 지원</a:t>
            </a:r>
          </a:p>
        </p:txBody>
      </p:sp>
      <p:grpSp>
        <p:nvGrpSpPr>
          <p:cNvPr id="2" name="그룹 1"/>
          <p:cNvGrpSpPr/>
          <p:nvPr/>
        </p:nvGrpSpPr>
        <p:grpSpPr>
          <a:xfrm>
            <a:off x="561934" y="1796524"/>
            <a:ext cx="8001153" cy="4045176"/>
            <a:chOff x="561934" y="1828798"/>
            <a:chExt cx="8001153" cy="4045176"/>
          </a:xfrm>
        </p:grpSpPr>
        <p:pic>
          <p:nvPicPr>
            <p:cNvPr id="15" name="그림 1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001845" y="1828798"/>
              <a:ext cx="4561242" cy="3700630"/>
            </a:xfrm>
            <a:prstGeom prst="rect">
              <a:avLst/>
            </a:prstGeom>
          </p:spPr>
        </p:pic>
        <p:sp>
          <p:nvSpPr>
            <p:cNvPr id="16" name="직사각형 15"/>
            <p:cNvSpPr/>
            <p:nvPr/>
          </p:nvSpPr>
          <p:spPr>
            <a:xfrm>
              <a:off x="5382718" y="3671242"/>
              <a:ext cx="2294432" cy="12060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100" dirty="0">
                <a:latin typeface="산돌고딕 L" panose="02030504000101010101" pitchFamily="18" charset="-127"/>
                <a:ea typeface="산돌고딕 L" panose="02030504000101010101" pitchFamily="18" charset="-127"/>
              </a:endParaRPr>
            </a:p>
          </p:txBody>
        </p:sp>
        <p:sp>
          <p:nvSpPr>
            <p:cNvPr id="26" name="직사각형 12"/>
            <p:cNvSpPr>
              <a:spLocks noChangeArrowheads="1"/>
            </p:cNvSpPr>
            <p:nvPr/>
          </p:nvSpPr>
          <p:spPr bwMode="auto">
            <a:xfrm>
              <a:off x="561934" y="4918986"/>
              <a:ext cx="2929946" cy="425758"/>
            </a:xfrm>
            <a:prstGeom prst="rect">
              <a:avLst/>
            </a:prstGeom>
            <a:noFill/>
            <a:ln w="9525">
              <a:noFill/>
              <a:miter lim="800000"/>
              <a:headEnd/>
              <a:tailEnd/>
            </a:ln>
          </p:spPr>
          <p:txBody>
            <a:bodyPr wrap="square">
              <a:spAutoFit/>
            </a:bodyPr>
            <a:lstStyle/>
            <a:p>
              <a:pPr marL="171450" indent="-171450" fontAlgn="b" latinLnBrk="0">
                <a:lnSpc>
                  <a:spcPts val="1300"/>
                </a:lnSpc>
                <a:spcBef>
                  <a:spcPct val="20000"/>
                </a:spcBef>
                <a:buClr>
                  <a:schemeClr val="tx2">
                    <a:lumMod val="60000"/>
                    <a:lumOff val="40000"/>
                  </a:schemeClr>
                </a:buClr>
                <a:buFont typeface="Wingdings" panose="05000000000000000000" pitchFamily="2" charset="2"/>
                <a:buChar char="§"/>
              </a:pPr>
              <a:r>
                <a:rPr lang="ko-KR" altLang="en-US" sz="1200" b="1" dirty="0" smtClean="0">
                  <a:latin typeface="+mn-ea"/>
                </a:rPr>
                <a:t>마스킹이 </a:t>
              </a:r>
              <a:r>
                <a:rPr lang="ko-KR" altLang="en-US" sz="1200" b="1" dirty="0">
                  <a:latin typeface="+mn-ea"/>
                </a:rPr>
                <a:t>적용된 오브젝트에서 </a:t>
              </a:r>
              <a:r>
                <a:rPr lang="ko-KR" altLang="en-US" sz="1200" b="1" dirty="0" smtClean="0">
                  <a:latin typeface="+mn-ea"/>
                </a:rPr>
                <a:t>마스킹 해제되는 행 수를 설정</a:t>
              </a:r>
              <a:endParaRPr lang="ko-KR" altLang="en-US" sz="1200" b="1" dirty="0">
                <a:latin typeface="+mn-ea"/>
              </a:endParaRPr>
            </a:p>
          </p:txBody>
        </p:sp>
        <p:sp>
          <p:nvSpPr>
            <p:cNvPr id="28" name="직사각형 12"/>
            <p:cNvSpPr>
              <a:spLocks noChangeArrowheads="1"/>
            </p:cNvSpPr>
            <p:nvPr/>
          </p:nvSpPr>
          <p:spPr bwMode="auto">
            <a:xfrm>
              <a:off x="3923928" y="5614929"/>
              <a:ext cx="3384376" cy="259045"/>
            </a:xfrm>
            <a:prstGeom prst="rect">
              <a:avLst/>
            </a:prstGeom>
            <a:noFill/>
            <a:ln w="9525">
              <a:noFill/>
              <a:miter lim="800000"/>
              <a:headEnd/>
              <a:tailEnd/>
            </a:ln>
          </p:spPr>
          <p:txBody>
            <a:bodyPr wrap="square">
              <a:spAutoFit/>
            </a:bodyPr>
            <a:lstStyle/>
            <a:p>
              <a:pPr marL="171450" indent="-171450" fontAlgn="b" latinLnBrk="0">
                <a:lnSpc>
                  <a:spcPts val="1300"/>
                </a:lnSpc>
                <a:spcBef>
                  <a:spcPct val="20000"/>
                </a:spcBef>
                <a:buClr>
                  <a:schemeClr val="tx2">
                    <a:lumMod val="60000"/>
                    <a:lumOff val="40000"/>
                  </a:schemeClr>
                </a:buClr>
                <a:buFont typeface="Wingdings" panose="05000000000000000000" pitchFamily="2" charset="2"/>
                <a:buChar char="§"/>
              </a:pPr>
              <a:r>
                <a:rPr lang="ko-KR" altLang="en-US" sz="1200" b="1" dirty="0" smtClean="0">
                  <a:latin typeface="+mn-ea"/>
                </a:rPr>
                <a:t>설정 된 행수를 제외한 부분은 마스킹 처리</a:t>
              </a:r>
              <a:endParaRPr lang="en-US" altLang="ko-KR" sz="1200" b="1" dirty="0" smtClean="0"/>
            </a:p>
          </p:txBody>
        </p:sp>
        <p:pic>
          <p:nvPicPr>
            <p:cNvPr id="29" name="그림 2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2950" y="2223370"/>
              <a:ext cx="2952328" cy="2643620"/>
            </a:xfrm>
            <a:prstGeom prst="rect">
              <a:avLst/>
            </a:prstGeom>
          </p:spPr>
        </p:pic>
        <p:sp>
          <p:nvSpPr>
            <p:cNvPr id="31" name="직사각형 30"/>
            <p:cNvSpPr/>
            <p:nvPr/>
          </p:nvSpPr>
          <p:spPr>
            <a:xfrm>
              <a:off x="722763" y="4032185"/>
              <a:ext cx="1144117" cy="163948"/>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dirty="0"/>
            </a:p>
          </p:txBody>
        </p:sp>
        <p:sp>
          <p:nvSpPr>
            <p:cNvPr id="12" name="오른쪽 화살표 11"/>
            <p:cNvSpPr/>
            <p:nvPr/>
          </p:nvSpPr>
          <p:spPr>
            <a:xfrm>
              <a:off x="3595330" y="3403750"/>
              <a:ext cx="357556" cy="3989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sp>
        <p:nvSpPr>
          <p:cNvPr id="3" name="슬라이드 번호 개체 틀 2"/>
          <p:cNvSpPr>
            <a:spLocks noGrp="1"/>
          </p:cNvSpPr>
          <p:nvPr>
            <p:ph type="sldNum" sz="quarter" idx="12"/>
          </p:nvPr>
        </p:nvSpPr>
        <p:spPr/>
        <p:txBody>
          <a:bodyPr/>
          <a:lstStyle/>
          <a:p>
            <a:fld id="{55DF3BF5-F5C4-49A3-8D2C-141262B023B6}" type="slidenum">
              <a:rPr lang="ko-KR" altLang="en-US" smtClean="0"/>
              <a:t>23</a:t>
            </a:fld>
            <a:endParaRPr lang="ko-KR" altLang="en-US"/>
          </a:p>
        </p:txBody>
      </p:sp>
    </p:spTree>
    <p:extLst>
      <p:ext uri="{BB962C8B-B14F-4D97-AF65-F5344CB8AC3E}">
        <p14:creationId xmlns:p14="http://schemas.microsoft.com/office/powerpoint/2010/main" val="7470363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703258"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민감정보</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마스킹</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smtClean="0">
                <a:latin typeface="+mn-ea"/>
                <a:ea typeface="+mn-ea"/>
              </a:rPr>
              <a:t>수집된 감사로그에 고객정보 등의 </a:t>
            </a:r>
            <a:r>
              <a:rPr lang="ko-KR" altLang="en-US" sz="1600" b="1" dirty="0" err="1" smtClean="0">
                <a:latin typeface="+mn-ea"/>
                <a:ea typeface="+mn-ea"/>
              </a:rPr>
              <a:t>민감정보를</a:t>
            </a:r>
            <a:r>
              <a:rPr lang="ko-KR" altLang="en-US" sz="1600" b="1" dirty="0" smtClean="0">
                <a:latin typeface="+mn-ea"/>
                <a:ea typeface="+mn-ea"/>
              </a:rPr>
              <a:t> 관리자는 조회가 가능하므로 이를 보호하기 위하여 </a:t>
            </a:r>
            <a:r>
              <a:rPr lang="ko-KR" altLang="en-US" sz="1600" b="1" dirty="0" err="1" smtClean="0">
                <a:latin typeface="+mn-ea"/>
                <a:ea typeface="+mn-ea"/>
              </a:rPr>
              <a:t>민감정보</a:t>
            </a:r>
            <a:r>
              <a:rPr lang="ko-KR" altLang="en-US" sz="1600" b="1" dirty="0" smtClean="0">
                <a:latin typeface="+mn-ea"/>
                <a:ea typeface="+mn-ea"/>
              </a:rPr>
              <a:t> </a:t>
            </a:r>
            <a:r>
              <a:rPr lang="ko-KR" altLang="en-US" sz="1600" b="1" dirty="0" err="1" smtClean="0">
                <a:latin typeface="+mn-ea"/>
                <a:ea typeface="+mn-ea"/>
              </a:rPr>
              <a:t>마스킹</a:t>
            </a:r>
            <a:r>
              <a:rPr lang="ko-KR" altLang="en-US" sz="1600" b="1" dirty="0" smtClean="0">
                <a:latin typeface="+mn-ea"/>
                <a:ea typeface="+mn-ea"/>
              </a:rPr>
              <a:t> 기능을 지원</a:t>
            </a:r>
            <a:endParaRPr lang="ko-KR" altLang="en-US" sz="1600" b="1" dirty="0">
              <a:latin typeface="+mn-ea"/>
              <a:ea typeface="+mn-ea"/>
            </a:endParaRPr>
          </a:p>
        </p:txBody>
      </p:sp>
      <p:pic>
        <p:nvPicPr>
          <p:cNvPr id="42" name="Picture 4"/>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827753" y="1897895"/>
            <a:ext cx="4660031" cy="2417931"/>
          </a:xfrm>
          <a:prstGeom prst="rect">
            <a:avLst/>
          </a:prstGeom>
          <a:noFill/>
          <a:ln w="9525">
            <a:noFill/>
            <a:miter lim="800000"/>
            <a:headEnd/>
            <a:tailEnd/>
          </a:ln>
        </p:spPr>
      </p:pic>
      <p:pic>
        <p:nvPicPr>
          <p:cNvPr id="4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5049" y="1911060"/>
            <a:ext cx="3096344" cy="739791"/>
          </a:xfrm>
          <a:prstGeom prst="rect">
            <a:avLst/>
          </a:prstGeom>
          <a:noFill/>
          <a:ln w="9525">
            <a:noFill/>
            <a:miter lim="800000"/>
            <a:headEnd/>
            <a:tailEnd/>
          </a:ln>
        </p:spPr>
      </p:pic>
      <p:sp>
        <p:nvSpPr>
          <p:cNvPr id="44" name="TextBox 43"/>
          <p:cNvSpPr txBox="1"/>
          <p:nvPr/>
        </p:nvSpPr>
        <p:spPr>
          <a:xfrm>
            <a:off x="1143591" y="2703148"/>
            <a:ext cx="1402948" cy="276999"/>
          </a:xfrm>
          <a:prstGeom prst="rect">
            <a:avLst/>
          </a:prstGeom>
          <a:noFill/>
        </p:spPr>
        <p:txBody>
          <a:bodyPr wrap="none" rtlCol="0">
            <a:spAutoFit/>
          </a:bodyPr>
          <a:lstStyle/>
          <a:p>
            <a:r>
              <a:rPr lang="ko-KR" altLang="en-US" sz="1200" b="1" dirty="0" smtClean="0">
                <a:latin typeface="+mn-ea"/>
              </a:rPr>
              <a:t>실제 실행된 </a:t>
            </a:r>
            <a:r>
              <a:rPr lang="en-US" altLang="ko-KR" sz="1200" b="1" dirty="0" smtClean="0">
                <a:latin typeface="+mn-ea"/>
              </a:rPr>
              <a:t>SQL </a:t>
            </a:r>
            <a:endParaRPr lang="ko-KR" altLang="en-US" sz="1200" b="1" dirty="0">
              <a:latin typeface="+mn-ea"/>
            </a:endParaRPr>
          </a:p>
        </p:txBody>
      </p:sp>
      <p:sp>
        <p:nvSpPr>
          <p:cNvPr id="46" name="사각형 설명선 45"/>
          <p:cNvSpPr/>
          <p:nvPr/>
        </p:nvSpPr>
        <p:spPr>
          <a:xfrm>
            <a:off x="6497754" y="2857036"/>
            <a:ext cx="2216390" cy="642554"/>
          </a:xfrm>
          <a:prstGeom prst="wedgeRectCallout">
            <a:avLst>
              <a:gd name="adj1" fmla="val -31366"/>
              <a:gd name="adj2" fmla="val 89358"/>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1200" b="1" dirty="0" smtClean="0">
                <a:solidFill>
                  <a:schemeClr val="tx1"/>
                </a:solidFill>
                <a:latin typeface="+mn-ea"/>
              </a:rPr>
              <a:t>감사 로그 검색 결과에 고객 정보 포함되어 자동 </a:t>
            </a:r>
            <a:r>
              <a:rPr lang="ko-KR" altLang="en-US" sz="1200" b="1" dirty="0" err="1" smtClean="0">
                <a:solidFill>
                  <a:schemeClr val="tx1"/>
                </a:solidFill>
                <a:latin typeface="+mn-ea"/>
              </a:rPr>
              <a:t>마스킹</a:t>
            </a:r>
            <a:r>
              <a:rPr lang="en-US" altLang="ko-KR" sz="1200" b="1" dirty="0" smtClean="0">
                <a:solidFill>
                  <a:schemeClr val="tx1"/>
                </a:solidFill>
                <a:latin typeface="+mn-ea"/>
              </a:rPr>
              <a:t> </a:t>
            </a:r>
          </a:p>
        </p:txBody>
      </p:sp>
      <p:pic>
        <p:nvPicPr>
          <p:cNvPr id="48"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3069" y="4321083"/>
            <a:ext cx="4656450" cy="1530366"/>
          </a:xfrm>
          <a:prstGeom prst="rect">
            <a:avLst/>
          </a:prstGeom>
          <a:noFill/>
          <a:ln w="9525">
            <a:noFill/>
            <a:miter lim="800000"/>
            <a:headEnd/>
            <a:tailEnd/>
          </a:ln>
        </p:spPr>
      </p:pic>
      <p:sp>
        <p:nvSpPr>
          <p:cNvPr id="49" name="직사각형 48"/>
          <p:cNvSpPr/>
          <p:nvPr/>
        </p:nvSpPr>
        <p:spPr>
          <a:xfrm flipV="1">
            <a:off x="563171" y="4478947"/>
            <a:ext cx="1281133" cy="12705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직사각형 49"/>
          <p:cNvSpPr/>
          <p:nvPr/>
        </p:nvSpPr>
        <p:spPr>
          <a:xfrm flipV="1">
            <a:off x="562940" y="4636053"/>
            <a:ext cx="1281133" cy="12705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직사각형 50"/>
          <p:cNvSpPr/>
          <p:nvPr/>
        </p:nvSpPr>
        <p:spPr>
          <a:xfrm flipV="1">
            <a:off x="1704468" y="4814992"/>
            <a:ext cx="2371744" cy="166683"/>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TextBox 51"/>
          <p:cNvSpPr txBox="1"/>
          <p:nvPr/>
        </p:nvSpPr>
        <p:spPr>
          <a:xfrm>
            <a:off x="2518967" y="4321083"/>
            <a:ext cx="3262708" cy="461665"/>
          </a:xfrm>
          <a:prstGeom prst="rect">
            <a:avLst/>
          </a:prstGeom>
          <a:noFill/>
        </p:spPr>
        <p:txBody>
          <a:bodyPr wrap="square" rtlCol="0">
            <a:spAutoFit/>
          </a:bodyPr>
          <a:lstStyle/>
          <a:p>
            <a:r>
              <a:rPr lang="ko-KR" altLang="en-US" sz="1200" b="1" dirty="0" smtClean="0">
                <a:latin typeface="+mn-ea"/>
              </a:rPr>
              <a:t>보고서 또는 로그 검색 시 </a:t>
            </a:r>
            <a:r>
              <a:rPr lang="en-US" altLang="ko-KR" sz="1200" b="1" dirty="0" smtClean="0">
                <a:latin typeface="+mn-ea"/>
              </a:rPr>
              <a:t>Pattern </a:t>
            </a:r>
            <a:r>
              <a:rPr lang="ko-KR" altLang="en-US" sz="1200" b="1" dirty="0" smtClean="0">
                <a:latin typeface="+mn-ea"/>
              </a:rPr>
              <a:t>포함을 감지하고 </a:t>
            </a:r>
            <a:r>
              <a:rPr lang="en-US" altLang="ko-KR" sz="1200" b="1" dirty="0" smtClean="0">
                <a:latin typeface="+mn-ea"/>
              </a:rPr>
              <a:t>Masking</a:t>
            </a:r>
            <a:r>
              <a:rPr lang="ko-KR" altLang="en-US" sz="1200" b="1" dirty="0" smtClean="0">
                <a:latin typeface="+mn-ea"/>
              </a:rPr>
              <a:t>할 것인지 설정</a:t>
            </a:r>
            <a:r>
              <a:rPr lang="en-US" altLang="ko-KR" sz="1200" b="1" dirty="0" smtClean="0">
                <a:latin typeface="+mn-ea"/>
              </a:rPr>
              <a:t> </a:t>
            </a:r>
            <a:endParaRPr lang="ko-KR" altLang="en-US" sz="1200" b="1" dirty="0">
              <a:latin typeface="+mn-ea"/>
            </a:endParaRPr>
          </a:p>
        </p:txBody>
      </p:sp>
      <p:cxnSp>
        <p:nvCxnSpPr>
          <p:cNvPr id="53" name="직선 화살표 연결선 52"/>
          <p:cNvCxnSpPr/>
          <p:nvPr/>
        </p:nvCxnSpPr>
        <p:spPr>
          <a:xfrm flipH="1">
            <a:off x="1882448" y="4544196"/>
            <a:ext cx="636289" cy="106183"/>
          </a:xfrm>
          <a:prstGeom prst="straightConnector1">
            <a:avLst/>
          </a:prstGeom>
          <a:ln w="1905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직선 화살표 연결선 53"/>
          <p:cNvCxnSpPr/>
          <p:nvPr/>
        </p:nvCxnSpPr>
        <p:spPr>
          <a:xfrm flipH="1" flipV="1">
            <a:off x="4150352" y="4967448"/>
            <a:ext cx="614122" cy="591974"/>
          </a:xfrm>
          <a:prstGeom prst="straightConnector1">
            <a:avLst/>
          </a:prstGeom>
          <a:ln w="1905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4767734" y="5330028"/>
            <a:ext cx="2957041" cy="461665"/>
          </a:xfrm>
          <a:prstGeom prst="rect">
            <a:avLst/>
          </a:prstGeom>
          <a:noFill/>
        </p:spPr>
        <p:txBody>
          <a:bodyPr wrap="square" rtlCol="0">
            <a:spAutoFit/>
          </a:bodyPr>
          <a:lstStyle/>
          <a:p>
            <a:r>
              <a:rPr lang="en-US" altLang="ko-KR" sz="1200" b="1" dirty="0" smtClean="0">
                <a:latin typeface="+mn-ea"/>
              </a:rPr>
              <a:t>Masking </a:t>
            </a:r>
            <a:r>
              <a:rPr lang="ko-KR" altLang="en-US" sz="1200" b="1" dirty="0" smtClean="0">
                <a:latin typeface="+mn-ea"/>
              </a:rPr>
              <a:t>방식을 정의</a:t>
            </a:r>
            <a:endParaRPr lang="en-US" altLang="ko-KR" sz="1200" b="1" dirty="0" smtClean="0">
              <a:latin typeface="+mn-ea"/>
            </a:endParaRPr>
          </a:p>
          <a:p>
            <a:r>
              <a:rPr lang="ko-KR" altLang="en-US" sz="1200" b="1" dirty="0" smtClean="0">
                <a:latin typeface="+mn-ea"/>
              </a:rPr>
              <a:t>부분 </a:t>
            </a:r>
            <a:r>
              <a:rPr lang="en-US" altLang="ko-KR" sz="1200" b="1" dirty="0" smtClean="0">
                <a:latin typeface="+mn-ea"/>
              </a:rPr>
              <a:t>Masking</a:t>
            </a:r>
            <a:r>
              <a:rPr lang="ko-KR" altLang="en-US" sz="1200" b="1" dirty="0" smtClean="0">
                <a:latin typeface="+mn-ea"/>
              </a:rPr>
              <a:t>이 필요하면 </a:t>
            </a:r>
            <a:r>
              <a:rPr lang="en-US" altLang="ko-KR" sz="1200" b="1" dirty="0" smtClean="0">
                <a:latin typeface="+mn-ea"/>
              </a:rPr>
              <a:t>Rule</a:t>
            </a:r>
            <a:r>
              <a:rPr lang="ko-KR" altLang="en-US" sz="1200" b="1" dirty="0" smtClean="0">
                <a:latin typeface="+mn-ea"/>
              </a:rPr>
              <a:t>을 정의</a:t>
            </a:r>
            <a:endParaRPr lang="ko-KR" altLang="en-US" sz="1200" b="1" dirty="0">
              <a:latin typeface="+mn-ea"/>
            </a:endParaRPr>
          </a:p>
        </p:txBody>
      </p:sp>
      <p:sp>
        <p:nvSpPr>
          <p:cNvPr id="56" name="TextBox 55"/>
          <p:cNvSpPr txBox="1"/>
          <p:nvPr/>
        </p:nvSpPr>
        <p:spPr>
          <a:xfrm>
            <a:off x="505049" y="5543672"/>
            <a:ext cx="1027845" cy="307777"/>
          </a:xfrm>
          <a:prstGeom prst="rect">
            <a:avLst/>
          </a:prstGeom>
          <a:noFill/>
        </p:spPr>
        <p:txBody>
          <a:bodyPr wrap="none" rtlCol="0">
            <a:spAutoFit/>
          </a:bodyPr>
          <a:lstStyle/>
          <a:p>
            <a:r>
              <a:rPr lang="ko-KR" altLang="en-US" sz="1400" b="1" dirty="0" smtClean="0"/>
              <a:t>설정 화면 </a:t>
            </a:r>
            <a:endParaRPr lang="ko-KR" altLang="en-US" sz="1400" b="1" dirty="0"/>
          </a:p>
        </p:txBody>
      </p:sp>
      <p:sp>
        <p:nvSpPr>
          <p:cNvPr id="18" name="오른쪽 화살표 17"/>
          <p:cNvSpPr/>
          <p:nvPr/>
        </p:nvSpPr>
        <p:spPr>
          <a:xfrm>
            <a:off x="3561195" y="2510292"/>
            <a:ext cx="198005" cy="3989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5" name="슬라이드 번호 개체 틀 4"/>
          <p:cNvSpPr>
            <a:spLocks noGrp="1"/>
          </p:cNvSpPr>
          <p:nvPr>
            <p:ph type="sldNum" sz="quarter" idx="12"/>
          </p:nvPr>
        </p:nvSpPr>
        <p:spPr/>
        <p:txBody>
          <a:bodyPr/>
          <a:lstStyle/>
          <a:p>
            <a:fld id="{55DF3BF5-F5C4-49A3-8D2C-141262B023B6}" type="slidenum">
              <a:rPr lang="ko-KR" altLang="en-US" smtClean="0"/>
              <a:t>24</a:t>
            </a:fld>
            <a:endParaRPr lang="ko-KR" altLang="en-US"/>
          </a:p>
        </p:txBody>
      </p:sp>
    </p:spTree>
    <p:extLst>
      <p:ext uri="{BB962C8B-B14F-4D97-AF65-F5344CB8AC3E}">
        <p14:creationId xmlns:p14="http://schemas.microsoft.com/office/powerpoint/2010/main" val="9225947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498073"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민감정보</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 관리</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lang="ko-KR" altLang="en-US" sz="1600" b="1" dirty="0">
                <a:latin typeface="+mn-ea"/>
                <a:ea typeface="+mn-ea"/>
              </a:rPr>
              <a:t>고객 정보와 같은 민감한 정보를 </a:t>
            </a:r>
            <a:r>
              <a:rPr lang="en-US" altLang="ko-KR" sz="1600" b="1" dirty="0">
                <a:latin typeface="+mn-ea"/>
                <a:ea typeface="+mn-ea"/>
              </a:rPr>
              <a:t>“Sensitive Object”</a:t>
            </a:r>
            <a:r>
              <a:rPr lang="ko-KR" altLang="en-US" sz="1600" b="1" dirty="0">
                <a:latin typeface="+mn-ea"/>
                <a:ea typeface="+mn-ea"/>
              </a:rPr>
              <a:t>로 관리</a:t>
            </a:r>
            <a:endParaRPr lang="en-US" altLang="ko-KR" sz="1600" b="1" dirty="0">
              <a:latin typeface="+mn-ea"/>
              <a:ea typeface="+mn-ea"/>
            </a:endParaRPr>
          </a:p>
          <a:p>
            <a:pPr eaLnBrk="1" hangingPunct="1"/>
            <a:r>
              <a:rPr lang="ko-KR" altLang="en-US" sz="1600" b="1" dirty="0">
                <a:latin typeface="+mn-ea"/>
                <a:ea typeface="+mn-ea"/>
              </a:rPr>
              <a:t>미리 정의된 정보 패턴</a:t>
            </a:r>
            <a:r>
              <a:rPr lang="en-US" altLang="ko-KR" sz="1600" b="1" dirty="0">
                <a:latin typeface="+mn-ea"/>
                <a:ea typeface="+mn-ea"/>
              </a:rPr>
              <a:t>(Sensitive Pattern) </a:t>
            </a:r>
            <a:r>
              <a:rPr lang="ko-KR" altLang="en-US" sz="1600" b="1" dirty="0">
                <a:latin typeface="+mn-ea"/>
                <a:ea typeface="+mn-ea"/>
              </a:rPr>
              <a:t>를 </a:t>
            </a:r>
            <a:r>
              <a:rPr lang="ko-KR" altLang="en-US" sz="1600" b="1" dirty="0" smtClean="0">
                <a:latin typeface="+mn-ea"/>
                <a:ea typeface="+mn-ea"/>
              </a:rPr>
              <a:t>제공</a:t>
            </a:r>
            <a:endParaRPr kumimoji="0" lang="ko-KR" altLang="en-US" sz="1600" b="1" dirty="0">
              <a:latin typeface="+mn-ea"/>
              <a:ea typeface="+mn-ea"/>
            </a:endParaRPr>
          </a:p>
        </p:txBody>
      </p:sp>
      <p:grpSp>
        <p:nvGrpSpPr>
          <p:cNvPr id="2" name="그룹 1"/>
          <p:cNvGrpSpPr/>
          <p:nvPr/>
        </p:nvGrpSpPr>
        <p:grpSpPr>
          <a:xfrm>
            <a:off x="250825" y="1839778"/>
            <a:ext cx="8473757" cy="3622078"/>
            <a:chOff x="467544" y="2211255"/>
            <a:chExt cx="8473757" cy="3622078"/>
          </a:xfrm>
        </p:grpSpPr>
        <p:pic>
          <p:nvPicPr>
            <p:cNvPr id="9"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544" y="2211255"/>
              <a:ext cx="4714908" cy="1702452"/>
            </a:xfrm>
            <a:prstGeom prst="rect">
              <a:avLst/>
            </a:prstGeom>
            <a:noFill/>
            <a:ln w="9525">
              <a:noFill/>
              <a:miter lim="800000"/>
              <a:headEnd/>
              <a:tailEnd/>
            </a:ln>
            <a:effectLst/>
          </p:spPr>
        </p:pic>
        <p:pic>
          <p:nvPicPr>
            <p:cNvPr id="1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53362" y="3568577"/>
              <a:ext cx="6296039" cy="1738042"/>
            </a:xfrm>
            <a:prstGeom prst="rect">
              <a:avLst/>
            </a:prstGeom>
            <a:noFill/>
            <a:ln w="9525">
              <a:noFill/>
              <a:miter lim="800000"/>
              <a:headEnd/>
              <a:tailEnd/>
            </a:ln>
            <a:effectLst/>
          </p:spPr>
        </p:pic>
        <p:pic>
          <p:nvPicPr>
            <p:cNvPr id="11"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68138" y="2354131"/>
              <a:ext cx="3973163" cy="3479202"/>
            </a:xfrm>
            <a:prstGeom prst="rect">
              <a:avLst/>
            </a:prstGeom>
            <a:noFill/>
            <a:ln w="9525">
              <a:noFill/>
              <a:miter lim="800000"/>
              <a:headEnd/>
              <a:tailEnd/>
            </a:ln>
            <a:effectLst/>
          </p:spPr>
        </p:pic>
      </p:grpSp>
      <p:sp>
        <p:nvSpPr>
          <p:cNvPr id="3" name="직사각형 2"/>
          <p:cNvSpPr/>
          <p:nvPr/>
        </p:nvSpPr>
        <p:spPr>
          <a:xfrm>
            <a:off x="250825" y="5263547"/>
            <a:ext cx="6115723" cy="461665"/>
          </a:xfrm>
          <a:prstGeom prst="rect">
            <a:avLst/>
          </a:prstGeom>
        </p:spPr>
        <p:txBody>
          <a:bodyPr wrap="square">
            <a:spAutoFit/>
          </a:bodyPr>
          <a:lstStyle/>
          <a:p>
            <a:r>
              <a:rPr lang="en-US" altLang="ko-KR" sz="1200" b="1" dirty="0">
                <a:latin typeface="+mn-ea"/>
              </a:rPr>
              <a:t>ex) </a:t>
            </a:r>
            <a:r>
              <a:rPr lang="ko-KR" altLang="en-US" sz="1200" b="1" dirty="0">
                <a:latin typeface="+mn-ea"/>
              </a:rPr>
              <a:t>전화번호</a:t>
            </a:r>
            <a:r>
              <a:rPr lang="en-US" altLang="ko-KR" sz="1200" b="1" dirty="0">
                <a:latin typeface="+mn-ea"/>
              </a:rPr>
              <a:t>, </a:t>
            </a:r>
            <a:r>
              <a:rPr lang="ko-KR" altLang="en-US" sz="1200" b="1" dirty="0">
                <a:latin typeface="+mn-ea"/>
              </a:rPr>
              <a:t>신용카드번호</a:t>
            </a:r>
            <a:r>
              <a:rPr lang="en-US" altLang="ko-KR" sz="1200" b="1" dirty="0">
                <a:latin typeface="+mn-ea"/>
              </a:rPr>
              <a:t>, </a:t>
            </a:r>
            <a:r>
              <a:rPr lang="ko-KR" altLang="en-US" sz="1200" b="1" dirty="0" err="1">
                <a:latin typeface="+mn-ea"/>
              </a:rPr>
              <a:t>이메일</a:t>
            </a:r>
            <a:r>
              <a:rPr lang="en-US" altLang="ko-KR" sz="1200" b="1" dirty="0">
                <a:latin typeface="+mn-ea"/>
              </a:rPr>
              <a:t>, </a:t>
            </a:r>
            <a:r>
              <a:rPr lang="ko-KR" altLang="en-US" sz="1200" b="1" dirty="0">
                <a:latin typeface="+mn-ea"/>
              </a:rPr>
              <a:t>군번</a:t>
            </a:r>
            <a:r>
              <a:rPr lang="en-US" altLang="ko-KR" sz="1200" b="1" dirty="0">
                <a:latin typeface="+mn-ea"/>
              </a:rPr>
              <a:t>, </a:t>
            </a:r>
            <a:r>
              <a:rPr lang="ko-KR" altLang="en-US" sz="1200" b="1" dirty="0">
                <a:latin typeface="+mn-ea"/>
              </a:rPr>
              <a:t>주민번호</a:t>
            </a:r>
            <a:r>
              <a:rPr lang="en-US" altLang="ko-KR" sz="1200" b="1" dirty="0">
                <a:latin typeface="+mn-ea"/>
              </a:rPr>
              <a:t>, </a:t>
            </a:r>
            <a:r>
              <a:rPr lang="ko-KR" altLang="en-US" sz="1200" b="1" dirty="0">
                <a:latin typeface="+mn-ea"/>
              </a:rPr>
              <a:t>여권번호</a:t>
            </a:r>
            <a:r>
              <a:rPr lang="en-US" altLang="ko-KR" sz="1200" b="1" dirty="0">
                <a:latin typeface="+mn-ea"/>
              </a:rPr>
              <a:t>(</a:t>
            </a:r>
            <a:r>
              <a:rPr lang="ko-KR" altLang="en-US" sz="1200" b="1" dirty="0">
                <a:latin typeface="+mn-ea"/>
              </a:rPr>
              <a:t>신</a:t>
            </a:r>
            <a:r>
              <a:rPr lang="en-US" altLang="ko-KR" sz="1200" b="1" dirty="0">
                <a:latin typeface="+mn-ea"/>
              </a:rPr>
              <a:t>/</a:t>
            </a:r>
            <a:r>
              <a:rPr lang="ko-KR" altLang="en-US" sz="1200" b="1" dirty="0">
                <a:latin typeface="+mn-ea"/>
              </a:rPr>
              <a:t>구</a:t>
            </a:r>
            <a:r>
              <a:rPr lang="en-US" altLang="ko-KR" sz="1200" b="1" dirty="0">
                <a:latin typeface="+mn-ea"/>
              </a:rPr>
              <a:t>), </a:t>
            </a:r>
            <a:r>
              <a:rPr lang="ko-KR" altLang="en-US" sz="1200" b="1" dirty="0">
                <a:latin typeface="+mn-ea"/>
              </a:rPr>
              <a:t>휴대전화 번호</a:t>
            </a:r>
            <a:endParaRPr lang="en-US" altLang="ko-KR" sz="1200" b="1" dirty="0">
              <a:latin typeface="+mn-ea"/>
            </a:endParaRPr>
          </a:p>
          <a:p>
            <a:r>
              <a:rPr lang="ko-KR" altLang="en-US" sz="1200" b="1" dirty="0" smtClean="0">
                <a:latin typeface="+mn-ea"/>
              </a:rPr>
              <a:t>     필요 </a:t>
            </a:r>
            <a:r>
              <a:rPr lang="ko-KR" altLang="en-US" sz="1200" b="1" dirty="0">
                <a:latin typeface="+mn-ea"/>
              </a:rPr>
              <a:t>시 </a:t>
            </a:r>
            <a:r>
              <a:rPr lang="ko-KR" altLang="en-US" sz="1200" b="1" dirty="0" err="1" smtClean="0">
                <a:latin typeface="+mn-ea"/>
              </a:rPr>
              <a:t>민감정보</a:t>
            </a:r>
            <a:r>
              <a:rPr lang="ko-KR" altLang="en-US" sz="1200" b="1" dirty="0" smtClean="0">
                <a:latin typeface="+mn-ea"/>
              </a:rPr>
              <a:t> </a:t>
            </a:r>
            <a:r>
              <a:rPr lang="ko-KR" altLang="en-US" sz="1200" b="1" dirty="0">
                <a:latin typeface="+mn-ea"/>
              </a:rPr>
              <a:t>패턴을 직접 작성</a:t>
            </a:r>
            <a:r>
              <a:rPr lang="en-US" altLang="ko-KR" sz="1200" b="1" dirty="0">
                <a:latin typeface="+mn-ea"/>
              </a:rPr>
              <a:t>/</a:t>
            </a:r>
            <a:r>
              <a:rPr lang="ko-KR" altLang="en-US" sz="1200" b="1" dirty="0" smtClean="0">
                <a:latin typeface="+mn-ea"/>
              </a:rPr>
              <a:t>수정 가능</a:t>
            </a:r>
            <a:endParaRPr lang="ko-KR" altLang="en-US" sz="1200" b="1" dirty="0">
              <a:latin typeface="+mn-ea"/>
            </a:endParaRPr>
          </a:p>
        </p:txBody>
      </p:sp>
      <p:sp>
        <p:nvSpPr>
          <p:cNvPr id="4" name="슬라이드 번호 개체 틀 3"/>
          <p:cNvSpPr>
            <a:spLocks noGrp="1"/>
          </p:cNvSpPr>
          <p:nvPr>
            <p:ph type="sldNum" sz="quarter" idx="12"/>
          </p:nvPr>
        </p:nvSpPr>
        <p:spPr/>
        <p:txBody>
          <a:bodyPr/>
          <a:lstStyle/>
          <a:p>
            <a:fld id="{55DF3BF5-F5C4-49A3-8D2C-141262B023B6}" type="slidenum">
              <a:rPr lang="ko-KR" altLang="en-US" smtClean="0"/>
              <a:t>25</a:t>
            </a:fld>
            <a:endParaRPr lang="ko-KR" altLang="en-US"/>
          </a:p>
        </p:txBody>
      </p:sp>
    </p:spTree>
    <p:extLst>
      <p:ext uri="{BB962C8B-B14F-4D97-AF65-F5344CB8AC3E}">
        <p14:creationId xmlns:p14="http://schemas.microsoft.com/office/powerpoint/2010/main" val="16795014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2608406"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결재</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a:latin typeface="+mn-ea"/>
                <a:ea typeface="+mn-ea"/>
              </a:rPr>
              <a:t>다양한 방식의 결재 정책 및 다단계 결재 정책 지원</a:t>
            </a:r>
          </a:p>
        </p:txBody>
      </p:sp>
      <p:grpSp>
        <p:nvGrpSpPr>
          <p:cNvPr id="12" name="그룹 11"/>
          <p:cNvGrpSpPr/>
          <p:nvPr/>
        </p:nvGrpSpPr>
        <p:grpSpPr>
          <a:xfrm>
            <a:off x="413849" y="1535172"/>
            <a:ext cx="8349736" cy="4521200"/>
            <a:chOff x="413849" y="1535172"/>
            <a:chExt cx="8349736" cy="4521200"/>
          </a:xfrm>
        </p:grpSpPr>
        <p:pic>
          <p:nvPicPr>
            <p:cNvPr id="10" name="그림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3849" y="1535172"/>
              <a:ext cx="3276402" cy="4521200"/>
            </a:xfrm>
            <a:prstGeom prst="rect">
              <a:avLst/>
            </a:prstGeom>
          </p:spPr>
        </p:pic>
        <p:pic>
          <p:nvPicPr>
            <p:cNvPr id="2" name="그림 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908008" y="1703665"/>
              <a:ext cx="2022004" cy="1311143"/>
            </a:xfrm>
            <a:prstGeom prst="rect">
              <a:avLst/>
            </a:prstGeom>
          </p:spPr>
        </p:pic>
        <p:pic>
          <p:nvPicPr>
            <p:cNvPr id="3" name="그림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00700" y="2459840"/>
              <a:ext cx="3162885" cy="2392040"/>
            </a:xfrm>
            <a:prstGeom prst="rect">
              <a:avLst/>
            </a:prstGeom>
          </p:spPr>
        </p:pic>
        <p:pic>
          <p:nvPicPr>
            <p:cNvPr id="4" name="그림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01229" y="4649311"/>
              <a:ext cx="2143125" cy="1271647"/>
            </a:xfrm>
            <a:prstGeom prst="rect">
              <a:avLst/>
            </a:prstGeom>
          </p:spPr>
        </p:pic>
        <p:pic>
          <p:nvPicPr>
            <p:cNvPr id="7" name="그림 6"/>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24965" y="3765122"/>
              <a:ext cx="2100263" cy="1576793"/>
            </a:xfrm>
            <a:prstGeom prst="rect">
              <a:avLst/>
            </a:prstGeom>
          </p:spPr>
        </p:pic>
        <p:pic>
          <p:nvPicPr>
            <p:cNvPr id="8" name="그림 7"/>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148759" y="2793289"/>
              <a:ext cx="1067657" cy="577792"/>
            </a:xfrm>
            <a:prstGeom prst="rect">
              <a:avLst/>
            </a:prstGeom>
          </p:spPr>
        </p:pic>
        <p:pic>
          <p:nvPicPr>
            <p:cNvPr id="9" name="그림 8"/>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178316" y="2757902"/>
              <a:ext cx="1476375" cy="211828"/>
            </a:xfrm>
            <a:prstGeom prst="rect">
              <a:avLst/>
            </a:prstGeom>
          </p:spPr>
        </p:pic>
        <p:sp>
          <p:nvSpPr>
            <p:cNvPr id="13" name="TextBox 12"/>
            <p:cNvSpPr txBox="1"/>
            <p:nvPr/>
          </p:nvSpPr>
          <p:spPr>
            <a:xfrm>
              <a:off x="1026410" y="5303815"/>
              <a:ext cx="1370888" cy="276999"/>
            </a:xfrm>
            <a:prstGeom prst="rect">
              <a:avLst/>
            </a:prstGeom>
            <a:noFill/>
          </p:spPr>
          <p:txBody>
            <a:bodyPr wrap="none" rtlCol="0">
              <a:spAutoFit/>
            </a:bodyPr>
            <a:lstStyle/>
            <a:p>
              <a:r>
                <a:rPr lang="ko-KR" altLang="en-US" sz="1200" b="1" dirty="0" smtClean="0">
                  <a:solidFill>
                    <a:srgbClr val="C00000"/>
                  </a:solidFill>
                  <a:latin typeface="맑은 고딕" panose="020B0503020000020004" pitchFamily="50" charset="-127"/>
                  <a:ea typeface="맑은 고딕" panose="020B0503020000020004" pitchFamily="50" charset="-127"/>
                </a:rPr>
                <a:t>결재 대상자 선택</a:t>
              </a:r>
              <a:endParaRPr lang="ko-KR" altLang="en-US" sz="1200" b="1" dirty="0">
                <a:solidFill>
                  <a:srgbClr val="C00000"/>
                </a:solidFill>
                <a:latin typeface="맑은 고딕" panose="020B0503020000020004" pitchFamily="50" charset="-127"/>
                <a:ea typeface="맑은 고딕" panose="020B0503020000020004" pitchFamily="50" charset="-127"/>
              </a:endParaRPr>
            </a:p>
          </p:txBody>
        </p:sp>
        <p:sp>
          <p:nvSpPr>
            <p:cNvPr id="15" name="TextBox 14"/>
            <p:cNvSpPr txBox="1"/>
            <p:nvPr/>
          </p:nvSpPr>
          <p:spPr>
            <a:xfrm>
              <a:off x="1045420" y="3333368"/>
              <a:ext cx="1217000" cy="276999"/>
            </a:xfrm>
            <a:prstGeom prst="rect">
              <a:avLst/>
            </a:prstGeom>
            <a:noFill/>
          </p:spPr>
          <p:txBody>
            <a:bodyPr wrap="none" rtlCol="0">
              <a:spAutoFit/>
            </a:bodyPr>
            <a:lstStyle/>
            <a:p>
              <a:r>
                <a:rPr lang="ko-KR" altLang="en-US" sz="1200" b="1" smtClean="0">
                  <a:solidFill>
                    <a:srgbClr val="C00000"/>
                  </a:solidFill>
                  <a:latin typeface="맑은 고딕" panose="020B0503020000020004" pitchFamily="50" charset="-127"/>
                  <a:ea typeface="맑은 고딕" panose="020B0503020000020004" pitchFamily="50" charset="-127"/>
                </a:rPr>
                <a:t>결재 단계 선택</a:t>
              </a:r>
              <a:endParaRPr lang="ko-KR" altLang="en-US" sz="1200" b="1" dirty="0">
                <a:solidFill>
                  <a:srgbClr val="C00000"/>
                </a:solidFill>
                <a:latin typeface="맑은 고딕" panose="020B0503020000020004" pitchFamily="50" charset="-127"/>
                <a:ea typeface="맑은 고딕" panose="020B0503020000020004" pitchFamily="50" charset="-127"/>
              </a:endParaRPr>
            </a:p>
          </p:txBody>
        </p:sp>
        <p:sp>
          <p:nvSpPr>
            <p:cNvPr id="16" name="TextBox 15"/>
            <p:cNvSpPr txBox="1"/>
            <p:nvPr/>
          </p:nvSpPr>
          <p:spPr>
            <a:xfrm>
              <a:off x="2207510" y="2979715"/>
              <a:ext cx="1592103" cy="276999"/>
            </a:xfrm>
            <a:prstGeom prst="rect">
              <a:avLst/>
            </a:prstGeom>
            <a:noFill/>
          </p:spPr>
          <p:txBody>
            <a:bodyPr wrap="none" rtlCol="0">
              <a:spAutoFit/>
            </a:bodyPr>
            <a:lstStyle/>
            <a:p>
              <a:r>
                <a:rPr lang="ko-KR" altLang="en-US" sz="1200" b="1" dirty="0" smtClean="0">
                  <a:solidFill>
                    <a:srgbClr val="C00000"/>
                  </a:solidFill>
                  <a:latin typeface="맑은 고딕" panose="020B0503020000020004" pitchFamily="50" charset="-127"/>
                  <a:ea typeface="맑은 고딕" panose="020B0503020000020004" pitchFamily="50" charset="-127"/>
                </a:rPr>
                <a:t>사전</a:t>
              </a:r>
              <a:r>
                <a:rPr lang="en-US" altLang="ko-KR" sz="1200" b="1" dirty="0" smtClean="0">
                  <a:solidFill>
                    <a:srgbClr val="C00000"/>
                  </a:solidFill>
                  <a:latin typeface="맑은 고딕" panose="020B0503020000020004" pitchFamily="50" charset="-127"/>
                  <a:ea typeface="맑은 고딕" panose="020B0503020000020004" pitchFamily="50" charset="-127"/>
                </a:rPr>
                <a:t>/</a:t>
              </a:r>
              <a:r>
                <a:rPr lang="ko-KR" altLang="en-US" sz="1200" b="1" dirty="0" smtClean="0">
                  <a:solidFill>
                    <a:srgbClr val="C00000"/>
                  </a:solidFill>
                  <a:latin typeface="맑은 고딕" panose="020B0503020000020004" pitchFamily="50" charset="-127"/>
                  <a:ea typeface="맑은 고딕" panose="020B0503020000020004" pitchFamily="50" charset="-127"/>
                </a:rPr>
                <a:t>사후 승인 선택</a:t>
              </a:r>
              <a:endParaRPr lang="ko-KR" altLang="en-US" sz="1200" b="1" dirty="0">
                <a:solidFill>
                  <a:srgbClr val="C00000"/>
                </a:solidFill>
                <a:latin typeface="맑은 고딕" panose="020B0503020000020004" pitchFamily="50" charset="-127"/>
                <a:ea typeface="맑은 고딕" panose="020B0503020000020004" pitchFamily="50" charset="-127"/>
              </a:endParaRPr>
            </a:p>
          </p:txBody>
        </p:sp>
        <p:sp>
          <p:nvSpPr>
            <p:cNvPr id="11" name="아래로 구부러진 화살표 10"/>
            <p:cNvSpPr/>
            <p:nvPr/>
          </p:nvSpPr>
          <p:spPr>
            <a:xfrm rot="2040241">
              <a:off x="5691603" y="2367572"/>
              <a:ext cx="476818" cy="184535"/>
            </a:xfrm>
            <a:prstGeom prst="curvedDown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21" name="아래로 구부러진 화살표 20"/>
            <p:cNvSpPr/>
            <p:nvPr/>
          </p:nvSpPr>
          <p:spPr>
            <a:xfrm rot="8138163">
              <a:off x="6210172" y="4782587"/>
              <a:ext cx="452482" cy="215520"/>
            </a:xfrm>
            <a:prstGeom prst="curvedDown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22" name="TextBox 21"/>
            <p:cNvSpPr txBox="1"/>
            <p:nvPr/>
          </p:nvSpPr>
          <p:spPr>
            <a:xfrm>
              <a:off x="6059938" y="2127788"/>
              <a:ext cx="1733167" cy="276999"/>
            </a:xfrm>
            <a:prstGeom prst="rect">
              <a:avLst/>
            </a:prstGeom>
            <a:noFill/>
          </p:spPr>
          <p:txBody>
            <a:bodyPr wrap="none" rtlCol="0">
              <a:spAutoFit/>
            </a:bodyPr>
            <a:lstStyle/>
            <a:p>
              <a:r>
                <a:rPr lang="ko-KR" altLang="en-US" sz="1200" b="1" dirty="0" smtClean="0">
                  <a:solidFill>
                    <a:schemeClr val="tx2"/>
                  </a:solidFill>
                  <a:latin typeface="맑은 고딕" panose="020B0503020000020004" pitchFamily="50" charset="-127"/>
                  <a:ea typeface="맑은 고딕" panose="020B0503020000020004" pitchFamily="50" charset="-127"/>
                </a:rPr>
                <a:t>결재정책 차단 후 기안</a:t>
              </a:r>
              <a:endParaRPr lang="ko-KR" altLang="en-US" sz="1200" b="1" dirty="0">
                <a:solidFill>
                  <a:schemeClr val="tx2"/>
                </a:solidFill>
                <a:latin typeface="맑은 고딕" panose="020B0503020000020004" pitchFamily="50" charset="-127"/>
                <a:ea typeface="맑은 고딕" panose="020B0503020000020004" pitchFamily="50" charset="-127"/>
              </a:endParaRPr>
            </a:p>
          </p:txBody>
        </p:sp>
        <p:sp>
          <p:nvSpPr>
            <p:cNvPr id="24" name="TextBox 23"/>
            <p:cNvSpPr txBox="1"/>
            <p:nvPr/>
          </p:nvSpPr>
          <p:spPr>
            <a:xfrm>
              <a:off x="6522811" y="4970920"/>
              <a:ext cx="2095445" cy="461665"/>
            </a:xfrm>
            <a:prstGeom prst="rect">
              <a:avLst/>
            </a:prstGeom>
            <a:noFill/>
          </p:spPr>
          <p:txBody>
            <a:bodyPr wrap="none" rtlCol="0">
              <a:spAutoFit/>
            </a:bodyPr>
            <a:lstStyle/>
            <a:p>
              <a:r>
                <a:rPr lang="ko-KR" altLang="en-US" sz="1200" b="1" dirty="0" smtClean="0">
                  <a:solidFill>
                    <a:schemeClr val="tx2"/>
                  </a:solidFill>
                  <a:latin typeface="맑은 고딕" panose="020B0503020000020004" pitchFamily="50" charset="-127"/>
                  <a:ea typeface="맑은 고딕" panose="020B0503020000020004" pitchFamily="50" charset="-127"/>
                </a:rPr>
                <a:t>기안 완료 후 결재 대상자의</a:t>
              </a:r>
              <a:endParaRPr lang="en-US" altLang="ko-KR" sz="1200" b="1" dirty="0" smtClean="0">
                <a:solidFill>
                  <a:schemeClr val="tx2"/>
                </a:solidFill>
                <a:latin typeface="맑은 고딕" panose="020B0503020000020004" pitchFamily="50" charset="-127"/>
                <a:ea typeface="맑은 고딕" panose="020B0503020000020004" pitchFamily="50" charset="-127"/>
              </a:endParaRPr>
            </a:p>
            <a:p>
              <a:r>
                <a:rPr lang="ko-KR" altLang="en-US" sz="1200" b="1" dirty="0" smtClean="0">
                  <a:solidFill>
                    <a:schemeClr val="tx2"/>
                  </a:solidFill>
                  <a:latin typeface="맑은 고딕" panose="020B0503020000020004" pitchFamily="50" charset="-127"/>
                  <a:ea typeface="맑은 고딕" panose="020B0503020000020004" pitchFamily="50" charset="-127"/>
                </a:rPr>
                <a:t>승인 후 </a:t>
              </a:r>
              <a:r>
                <a:rPr lang="en-US" altLang="ko-KR" sz="1200" b="1" dirty="0" smtClean="0">
                  <a:solidFill>
                    <a:schemeClr val="tx2"/>
                  </a:solidFill>
                  <a:latin typeface="맑은 고딕" panose="020B0503020000020004" pitchFamily="50" charset="-127"/>
                </a:rPr>
                <a:t>SQL</a:t>
              </a:r>
              <a:r>
                <a:rPr lang="ko-KR" altLang="en-US" sz="1200" b="1" dirty="0" smtClean="0">
                  <a:solidFill>
                    <a:schemeClr val="tx2"/>
                  </a:solidFill>
                  <a:latin typeface="맑은 고딕" panose="020B0503020000020004" pitchFamily="50" charset="-127"/>
                  <a:ea typeface="맑은 고딕" panose="020B0503020000020004" pitchFamily="50" charset="-127"/>
                </a:rPr>
                <a:t> 실행</a:t>
              </a:r>
              <a:endParaRPr lang="ko-KR" altLang="en-US" sz="1200" b="1" dirty="0">
                <a:solidFill>
                  <a:schemeClr val="tx2"/>
                </a:solidFill>
                <a:latin typeface="맑은 고딕" panose="020B0503020000020004" pitchFamily="50" charset="-127"/>
                <a:ea typeface="맑은 고딕" panose="020B0503020000020004" pitchFamily="50" charset="-127"/>
              </a:endParaRPr>
            </a:p>
          </p:txBody>
        </p:sp>
      </p:grpSp>
      <p:sp>
        <p:nvSpPr>
          <p:cNvPr id="14" name="슬라이드 번호 개체 틀 13"/>
          <p:cNvSpPr>
            <a:spLocks noGrp="1"/>
          </p:cNvSpPr>
          <p:nvPr>
            <p:ph type="sldNum" sz="quarter" idx="12"/>
          </p:nvPr>
        </p:nvSpPr>
        <p:spPr/>
        <p:txBody>
          <a:bodyPr/>
          <a:lstStyle/>
          <a:p>
            <a:fld id="{55DF3BF5-F5C4-49A3-8D2C-141262B023B6}" type="slidenum">
              <a:rPr lang="ko-KR" altLang="en-US" smtClean="0"/>
              <a:t>26</a:t>
            </a:fld>
            <a:endParaRPr lang="ko-KR" altLang="en-US"/>
          </a:p>
        </p:txBody>
      </p:sp>
    </p:spTree>
    <p:extLst>
      <p:ext uri="{BB962C8B-B14F-4D97-AF65-F5344CB8AC3E}">
        <p14:creationId xmlns:p14="http://schemas.microsoft.com/office/powerpoint/2010/main" val="31733928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916457"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대리결재</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긴급결재</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fontAlgn="base" latinLnBrk="0" hangingPunct="1">
              <a:spcBef>
                <a:spcPct val="0"/>
              </a:spcBef>
              <a:spcAft>
                <a:spcPct val="0"/>
              </a:spcAft>
              <a:defRPr/>
            </a:pPr>
            <a:r>
              <a:rPr lang="ko-KR" altLang="en-US" sz="1600" b="1" dirty="0" smtClean="0">
                <a:latin typeface="맑은 고딕" panose="020B0503020000020004" pitchFamily="50" charset="-127"/>
                <a:ea typeface="맑은 고딕" panose="020B0503020000020004" pitchFamily="50" charset="-127"/>
              </a:rPr>
              <a:t>관리자의 </a:t>
            </a:r>
            <a:r>
              <a:rPr lang="ko-KR" altLang="en-US" sz="1600" b="1" dirty="0">
                <a:latin typeface="맑은 고딕" panose="020B0503020000020004" pitchFamily="50" charset="-127"/>
                <a:ea typeface="맑은 고딕" panose="020B0503020000020004" pitchFamily="50" charset="-127"/>
              </a:rPr>
              <a:t>확인이 필요한 작업에 대해 결재 프로세스를 이용한 작업 확인</a:t>
            </a:r>
            <a:r>
              <a:rPr lang="en-US" altLang="ko-KR" sz="1600" b="1" dirty="0">
                <a:latin typeface="맑은 고딕" panose="020B0503020000020004" pitchFamily="50" charset="-127"/>
                <a:ea typeface="맑은 고딕" panose="020B0503020000020004" pitchFamily="50" charset="-127"/>
              </a:rPr>
              <a:t>, </a:t>
            </a:r>
            <a:r>
              <a:rPr lang="ko-KR" altLang="en-US" sz="1600" b="1" dirty="0">
                <a:latin typeface="맑은 고딕" panose="020B0503020000020004" pitchFamily="50" charset="-127"/>
                <a:ea typeface="맑은 고딕" panose="020B0503020000020004" pitchFamily="50" charset="-127"/>
              </a:rPr>
              <a:t>승인</a:t>
            </a:r>
            <a:r>
              <a:rPr lang="en-US" altLang="ko-KR" sz="1600" b="1" dirty="0">
                <a:latin typeface="맑은 고딕" panose="020B0503020000020004" pitchFamily="50" charset="-127"/>
                <a:ea typeface="맑은 고딕" panose="020B0503020000020004" pitchFamily="50" charset="-127"/>
              </a:rPr>
              <a:t>(</a:t>
            </a:r>
            <a:r>
              <a:rPr lang="ko-KR" altLang="en-US" sz="1600" b="1" dirty="0">
                <a:latin typeface="맑은 고딕" panose="020B0503020000020004" pitchFamily="50" charset="-127"/>
                <a:ea typeface="맑은 고딕" panose="020B0503020000020004" pitchFamily="50" charset="-127"/>
              </a:rPr>
              <a:t>결재</a:t>
            </a:r>
            <a:r>
              <a:rPr lang="en-US" altLang="ko-KR" sz="1600" b="1" dirty="0">
                <a:latin typeface="맑은 고딕" panose="020B0503020000020004" pitchFamily="50" charset="-127"/>
                <a:ea typeface="맑은 고딕" panose="020B0503020000020004" pitchFamily="50" charset="-127"/>
              </a:rPr>
              <a:t>) </a:t>
            </a:r>
            <a:r>
              <a:rPr lang="ko-KR" altLang="en-US" sz="1600" b="1" dirty="0">
                <a:latin typeface="맑은 고딕" panose="020B0503020000020004" pitchFamily="50" charset="-127"/>
                <a:ea typeface="맑은 고딕" panose="020B0503020000020004" pitchFamily="50" charset="-127"/>
              </a:rPr>
              <a:t>기능을 제공하며</a:t>
            </a:r>
            <a:r>
              <a:rPr lang="en-US" altLang="ko-KR" sz="1600" b="1" dirty="0">
                <a:latin typeface="맑은 고딕" panose="020B0503020000020004" pitchFamily="50" charset="-127"/>
                <a:ea typeface="맑은 고딕" panose="020B0503020000020004" pitchFamily="50" charset="-127"/>
              </a:rPr>
              <a:t>, </a:t>
            </a:r>
            <a:r>
              <a:rPr lang="ko-KR" altLang="en-US" sz="1600" b="1" dirty="0" smtClean="0">
                <a:latin typeface="맑은 고딕" panose="020B0503020000020004" pitchFamily="50" charset="-127"/>
                <a:ea typeface="맑은 고딕" panose="020B0503020000020004" pitchFamily="50" charset="-127"/>
              </a:rPr>
              <a:t>사전</a:t>
            </a:r>
            <a:r>
              <a:rPr lang="en-US" altLang="ko-KR" sz="1600" b="1" dirty="0">
                <a:latin typeface="맑은 고딕" panose="020B0503020000020004" pitchFamily="50" charset="-127"/>
                <a:ea typeface="맑은 고딕" panose="020B0503020000020004" pitchFamily="50" charset="-127"/>
              </a:rPr>
              <a:t>/</a:t>
            </a:r>
            <a:r>
              <a:rPr lang="ko-KR" altLang="en-US" sz="1600" b="1" dirty="0" smtClean="0">
                <a:latin typeface="맑은 고딕" panose="020B0503020000020004" pitchFamily="50" charset="-127"/>
                <a:ea typeface="맑은 고딕" panose="020B0503020000020004" pitchFamily="50" charset="-127"/>
              </a:rPr>
              <a:t>사후 </a:t>
            </a:r>
            <a:r>
              <a:rPr lang="ko-KR" altLang="en-US" sz="1600" b="1" dirty="0">
                <a:latin typeface="맑은 고딕" panose="020B0503020000020004" pitchFamily="50" charset="-127"/>
                <a:ea typeface="맑은 고딕" panose="020B0503020000020004" pitchFamily="50" charset="-127"/>
              </a:rPr>
              <a:t>결재 </a:t>
            </a:r>
            <a:r>
              <a:rPr lang="ko-KR" altLang="en-US" sz="1600" b="1" dirty="0" smtClean="0">
                <a:latin typeface="맑은 고딕" panose="020B0503020000020004" pitchFamily="50" charset="-127"/>
                <a:ea typeface="맑은 고딕" panose="020B0503020000020004" pitchFamily="50" charset="-127"/>
              </a:rPr>
              <a:t>및 대리</a:t>
            </a:r>
            <a:r>
              <a:rPr lang="en-US" altLang="ko-KR" sz="1600" b="1" dirty="0" smtClean="0">
                <a:latin typeface="맑은 고딕" panose="020B0503020000020004" pitchFamily="50" charset="-127"/>
                <a:ea typeface="맑은 고딕" panose="020B0503020000020004" pitchFamily="50" charset="-127"/>
              </a:rPr>
              <a:t>/</a:t>
            </a:r>
            <a:r>
              <a:rPr lang="ko-KR" altLang="en-US" sz="1600" b="1" dirty="0" smtClean="0">
                <a:latin typeface="맑은 고딕" panose="020B0503020000020004" pitchFamily="50" charset="-127"/>
                <a:ea typeface="맑은 고딕" panose="020B0503020000020004" pitchFamily="50" charset="-127"/>
              </a:rPr>
              <a:t>긴급결재를 </a:t>
            </a:r>
            <a:r>
              <a:rPr lang="ko-KR" altLang="en-US" sz="1600" b="1" dirty="0">
                <a:latin typeface="맑은 고딕" panose="020B0503020000020004" pitchFamily="50" charset="-127"/>
                <a:ea typeface="맑은 고딕" panose="020B0503020000020004" pitchFamily="50" charset="-127"/>
              </a:rPr>
              <a:t>제공하여 업무 연속성을 </a:t>
            </a:r>
            <a:r>
              <a:rPr lang="ko-KR" altLang="en-US" sz="1600" b="1" dirty="0" smtClean="0">
                <a:latin typeface="맑은 고딕" panose="020B0503020000020004" pitchFamily="50" charset="-127"/>
                <a:ea typeface="맑은 고딕" panose="020B0503020000020004" pitchFamily="50" charset="-127"/>
              </a:rPr>
              <a:t>보장</a:t>
            </a:r>
            <a:endParaRPr lang="ko-KR" altLang="en-US" sz="1600" b="1" dirty="0">
              <a:latin typeface="맑은 고딕" panose="020B0503020000020004" pitchFamily="50" charset="-127"/>
              <a:ea typeface="맑은 고딕" panose="020B0503020000020004" pitchFamily="50" charset="-127"/>
            </a:endParaRPr>
          </a:p>
        </p:txBody>
      </p:sp>
      <p:pic>
        <p:nvPicPr>
          <p:cNvPr id="2" name="그림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4796" y="1756334"/>
            <a:ext cx="2996236" cy="4134592"/>
          </a:xfrm>
          <a:prstGeom prst="rect">
            <a:avLst/>
          </a:prstGeom>
        </p:spPr>
      </p:pic>
      <p:sp>
        <p:nvSpPr>
          <p:cNvPr id="36" name="TextBox 35"/>
          <p:cNvSpPr txBox="1"/>
          <p:nvPr/>
        </p:nvSpPr>
        <p:spPr>
          <a:xfrm>
            <a:off x="2321818" y="3236612"/>
            <a:ext cx="1678665" cy="276999"/>
          </a:xfrm>
          <a:prstGeom prst="rect">
            <a:avLst/>
          </a:prstGeom>
          <a:noFill/>
        </p:spPr>
        <p:txBody>
          <a:bodyPr wrap="none" rtlCol="0">
            <a:spAutoFit/>
          </a:bodyPr>
          <a:lstStyle/>
          <a:p>
            <a:r>
              <a:rPr lang="ko-KR" altLang="en-US" sz="1200" b="1" dirty="0" smtClean="0">
                <a:solidFill>
                  <a:srgbClr val="C00000"/>
                </a:solidFill>
                <a:latin typeface="맑은 고딕" panose="020B0503020000020004" pitchFamily="50" charset="-127"/>
                <a:ea typeface="맑은 고딕" panose="020B0503020000020004" pitchFamily="50" charset="-127"/>
              </a:rPr>
              <a:t>대리결재의 허용여부</a:t>
            </a:r>
            <a:endParaRPr lang="ko-KR" altLang="en-US" sz="1200" b="1" dirty="0">
              <a:solidFill>
                <a:srgbClr val="C00000"/>
              </a:solidFill>
              <a:latin typeface="맑은 고딕" panose="020B0503020000020004" pitchFamily="50" charset="-127"/>
              <a:ea typeface="맑은 고딕" panose="020B0503020000020004" pitchFamily="50" charset="-127"/>
            </a:endParaRPr>
          </a:p>
        </p:txBody>
      </p:sp>
      <p:sp>
        <p:nvSpPr>
          <p:cNvPr id="37" name="TextBox 36"/>
          <p:cNvSpPr txBox="1"/>
          <p:nvPr/>
        </p:nvSpPr>
        <p:spPr>
          <a:xfrm>
            <a:off x="1927158" y="4384176"/>
            <a:ext cx="2108269" cy="276999"/>
          </a:xfrm>
          <a:prstGeom prst="rect">
            <a:avLst/>
          </a:prstGeom>
          <a:noFill/>
        </p:spPr>
        <p:txBody>
          <a:bodyPr wrap="none" rtlCol="0">
            <a:spAutoFit/>
          </a:bodyPr>
          <a:lstStyle/>
          <a:p>
            <a:r>
              <a:rPr lang="ko-KR" altLang="en-US" sz="1200" b="1" dirty="0" smtClean="0">
                <a:solidFill>
                  <a:srgbClr val="C00000"/>
                </a:solidFill>
                <a:latin typeface="맑은 고딕" panose="020B0503020000020004" pitchFamily="50" charset="-127"/>
                <a:ea typeface="맑은 고딕" panose="020B0503020000020004" pitchFamily="50" charset="-127"/>
              </a:rPr>
              <a:t>변경 전</a:t>
            </a:r>
            <a:r>
              <a:rPr lang="en-US" altLang="ko-KR" sz="1200" b="1" dirty="0" smtClean="0">
                <a:solidFill>
                  <a:srgbClr val="C00000"/>
                </a:solidFill>
                <a:latin typeface="맑은 고딕" panose="020B0503020000020004" pitchFamily="50" charset="-127"/>
                <a:ea typeface="맑은 고딕" panose="020B0503020000020004" pitchFamily="50" charset="-127"/>
              </a:rPr>
              <a:t>/</a:t>
            </a:r>
            <a:r>
              <a:rPr lang="ko-KR" altLang="en-US" sz="1200" b="1" dirty="0" smtClean="0">
                <a:solidFill>
                  <a:srgbClr val="C00000"/>
                </a:solidFill>
                <a:latin typeface="맑은 고딕" panose="020B0503020000020004" pitchFamily="50" charset="-127"/>
                <a:ea typeface="맑은 고딕" panose="020B0503020000020004" pitchFamily="50" charset="-127"/>
              </a:rPr>
              <a:t>후 데이터 저장여부</a:t>
            </a:r>
            <a:endParaRPr lang="ko-KR" altLang="en-US" sz="1200" b="1" dirty="0">
              <a:solidFill>
                <a:srgbClr val="C00000"/>
              </a:solidFill>
              <a:latin typeface="맑은 고딕" panose="020B0503020000020004" pitchFamily="50" charset="-127"/>
              <a:ea typeface="맑은 고딕" panose="020B0503020000020004" pitchFamily="50" charset="-127"/>
            </a:endParaRPr>
          </a:p>
        </p:txBody>
      </p:sp>
      <p:sp>
        <p:nvSpPr>
          <p:cNvPr id="38" name="TextBox 37"/>
          <p:cNvSpPr txBox="1"/>
          <p:nvPr/>
        </p:nvSpPr>
        <p:spPr>
          <a:xfrm>
            <a:off x="2495674" y="5108168"/>
            <a:ext cx="1470274" cy="276999"/>
          </a:xfrm>
          <a:prstGeom prst="rect">
            <a:avLst/>
          </a:prstGeom>
          <a:noFill/>
        </p:spPr>
        <p:txBody>
          <a:bodyPr wrap="none" rtlCol="0">
            <a:spAutoFit/>
          </a:bodyPr>
          <a:lstStyle/>
          <a:p>
            <a:r>
              <a:rPr lang="ko-KR" altLang="en-US" sz="1200" b="1" dirty="0" smtClean="0">
                <a:solidFill>
                  <a:srgbClr val="C00000"/>
                </a:solidFill>
                <a:latin typeface="맑은 고딕" panose="020B0503020000020004" pitchFamily="50" charset="-127"/>
                <a:ea typeface="맑은 고딕" panose="020B0503020000020004" pitchFamily="50" charset="-127"/>
              </a:rPr>
              <a:t>긴급결재 허용여부</a:t>
            </a:r>
            <a:endParaRPr lang="ko-KR" altLang="en-US" sz="1200" b="1" dirty="0">
              <a:solidFill>
                <a:srgbClr val="C00000"/>
              </a:solidFill>
              <a:latin typeface="맑은 고딕" panose="020B0503020000020004" pitchFamily="50" charset="-127"/>
              <a:ea typeface="맑은 고딕" panose="020B0503020000020004" pitchFamily="50" charset="-127"/>
            </a:endParaRPr>
          </a:p>
        </p:txBody>
      </p:sp>
      <p:grpSp>
        <p:nvGrpSpPr>
          <p:cNvPr id="39" name="그룹 38"/>
          <p:cNvGrpSpPr/>
          <p:nvPr/>
        </p:nvGrpSpPr>
        <p:grpSpPr>
          <a:xfrm>
            <a:off x="4383243" y="2105674"/>
            <a:ext cx="4306050" cy="3459770"/>
            <a:chOff x="4383243" y="2042174"/>
            <a:chExt cx="4306050" cy="3459770"/>
          </a:xfrm>
        </p:grpSpPr>
        <p:pic>
          <p:nvPicPr>
            <p:cNvPr id="5" name="그림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83243" y="2042174"/>
              <a:ext cx="4080460" cy="3459770"/>
            </a:xfrm>
            <a:prstGeom prst="rect">
              <a:avLst/>
            </a:prstGeom>
          </p:spPr>
        </p:pic>
        <p:pic>
          <p:nvPicPr>
            <p:cNvPr id="7" name="그림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44872" y="3386610"/>
              <a:ext cx="1622473" cy="1963844"/>
            </a:xfrm>
            <a:prstGeom prst="rect">
              <a:avLst/>
            </a:prstGeom>
          </p:spPr>
        </p:pic>
        <p:pic>
          <p:nvPicPr>
            <p:cNvPr id="9" name="그림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09999" y="4104347"/>
              <a:ext cx="1353704" cy="528369"/>
            </a:xfrm>
            <a:prstGeom prst="rect">
              <a:avLst/>
            </a:prstGeom>
          </p:spPr>
        </p:pic>
        <p:pic>
          <p:nvPicPr>
            <p:cNvPr id="6" name="그림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834394" y="3286488"/>
              <a:ext cx="1854899" cy="200245"/>
            </a:xfrm>
            <a:prstGeom prst="rect">
              <a:avLst/>
            </a:prstGeom>
          </p:spPr>
        </p:pic>
        <p:sp>
          <p:nvSpPr>
            <p:cNvPr id="40" name="TextBox 39"/>
            <p:cNvSpPr txBox="1"/>
            <p:nvPr/>
          </p:nvSpPr>
          <p:spPr>
            <a:xfrm>
              <a:off x="7131864" y="3032572"/>
              <a:ext cx="1309974" cy="253916"/>
            </a:xfrm>
            <a:prstGeom prst="rect">
              <a:avLst/>
            </a:prstGeom>
            <a:noFill/>
          </p:spPr>
          <p:txBody>
            <a:bodyPr wrap="none" rtlCol="0">
              <a:spAutoFit/>
            </a:bodyPr>
            <a:lstStyle/>
            <a:p>
              <a:r>
                <a:rPr lang="ko-KR" altLang="en-US" sz="1050" b="1" dirty="0" smtClean="0">
                  <a:solidFill>
                    <a:schemeClr val="tx2"/>
                  </a:solidFill>
                  <a:latin typeface="맑은 고딕" panose="020B0503020000020004" pitchFamily="50" charset="-127"/>
                  <a:ea typeface="맑은 고딕" panose="020B0503020000020004" pitchFamily="50" charset="-127"/>
                </a:rPr>
                <a:t>대리결재 적용여부</a:t>
              </a:r>
              <a:endParaRPr lang="ko-KR" altLang="en-US" sz="1050" b="1" dirty="0">
                <a:solidFill>
                  <a:schemeClr val="tx2"/>
                </a:solidFill>
                <a:latin typeface="맑은 고딕" panose="020B0503020000020004" pitchFamily="50" charset="-127"/>
                <a:ea typeface="맑은 고딕" panose="020B0503020000020004" pitchFamily="50" charset="-127"/>
              </a:endParaRPr>
            </a:p>
          </p:txBody>
        </p:sp>
        <p:sp>
          <p:nvSpPr>
            <p:cNvPr id="41" name="TextBox 40"/>
            <p:cNvSpPr txBox="1"/>
            <p:nvPr/>
          </p:nvSpPr>
          <p:spPr>
            <a:xfrm>
              <a:off x="5763450" y="4141759"/>
              <a:ext cx="1175322" cy="253916"/>
            </a:xfrm>
            <a:prstGeom prst="rect">
              <a:avLst/>
            </a:prstGeom>
            <a:noFill/>
          </p:spPr>
          <p:txBody>
            <a:bodyPr wrap="none" rtlCol="0">
              <a:spAutoFit/>
            </a:bodyPr>
            <a:lstStyle/>
            <a:p>
              <a:r>
                <a:rPr lang="ko-KR" altLang="en-US" sz="1050" b="1" smtClean="0">
                  <a:solidFill>
                    <a:schemeClr val="tx2"/>
                  </a:solidFill>
                  <a:latin typeface="맑은 고딕" panose="020B0503020000020004" pitchFamily="50" charset="-127"/>
                  <a:ea typeface="맑은 고딕" panose="020B0503020000020004" pitchFamily="50" charset="-127"/>
                </a:rPr>
                <a:t>대리결재가 선택</a:t>
              </a:r>
              <a:endParaRPr lang="ko-KR" altLang="en-US" sz="1050" b="1" dirty="0">
                <a:solidFill>
                  <a:schemeClr val="tx2"/>
                </a:solidFill>
                <a:latin typeface="맑은 고딕" panose="020B0503020000020004" pitchFamily="50" charset="-127"/>
                <a:ea typeface="맑은 고딕" panose="020B0503020000020004" pitchFamily="50" charset="-127"/>
              </a:endParaRPr>
            </a:p>
          </p:txBody>
        </p:sp>
        <p:sp>
          <p:nvSpPr>
            <p:cNvPr id="42" name="TextBox 41"/>
            <p:cNvSpPr txBox="1"/>
            <p:nvPr/>
          </p:nvSpPr>
          <p:spPr>
            <a:xfrm>
              <a:off x="6625859" y="4455525"/>
              <a:ext cx="1040670" cy="253916"/>
            </a:xfrm>
            <a:prstGeom prst="rect">
              <a:avLst/>
            </a:prstGeom>
            <a:noFill/>
          </p:spPr>
          <p:txBody>
            <a:bodyPr wrap="none" rtlCol="0">
              <a:spAutoFit/>
            </a:bodyPr>
            <a:lstStyle/>
            <a:p>
              <a:r>
                <a:rPr lang="ko-KR" altLang="en-US" sz="1050" b="1" dirty="0" smtClean="0">
                  <a:solidFill>
                    <a:schemeClr val="tx2"/>
                  </a:solidFill>
                  <a:latin typeface="맑은 고딕" panose="020B0503020000020004" pitchFamily="50" charset="-127"/>
                  <a:ea typeface="맑은 고딕" panose="020B0503020000020004" pitchFamily="50" charset="-127"/>
                </a:rPr>
                <a:t>대리결재 기간</a:t>
              </a:r>
              <a:endParaRPr lang="ko-KR" altLang="en-US" sz="1050" b="1" dirty="0">
                <a:solidFill>
                  <a:schemeClr val="tx2"/>
                </a:solidFill>
                <a:latin typeface="맑은 고딕" panose="020B0503020000020004" pitchFamily="50" charset="-127"/>
                <a:ea typeface="맑은 고딕" panose="020B0503020000020004" pitchFamily="50" charset="-127"/>
              </a:endParaRPr>
            </a:p>
          </p:txBody>
        </p:sp>
      </p:grpSp>
      <p:sp>
        <p:nvSpPr>
          <p:cNvPr id="44" name="직사각형 43"/>
          <p:cNvSpPr/>
          <p:nvPr/>
        </p:nvSpPr>
        <p:spPr>
          <a:xfrm>
            <a:off x="4562650" y="5613927"/>
            <a:ext cx="3879188" cy="276999"/>
          </a:xfrm>
          <a:prstGeom prst="rect">
            <a:avLst/>
          </a:prstGeom>
        </p:spPr>
        <p:txBody>
          <a:bodyPr wrap="square">
            <a:spAutoFit/>
          </a:bodyPr>
          <a:lstStyle/>
          <a:p>
            <a:r>
              <a:rPr lang="ko-KR" altLang="en-US" sz="1200" b="1" dirty="0" smtClean="0">
                <a:latin typeface="+mn-ea"/>
              </a:rPr>
              <a:t>대리결재 적용 및 대리결재자</a:t>
            </a:r>
            <a:r>
              <a:rPr lang="en-US" altLang="ko-KR" sz="1200" b="1" dirty="0" smtClean="0">
                <a:latin typeface="+mn-ea"/>
              </a:rPr>
              <a:t>/</a:t>
            </a:r>
            <a:r>
              <a:rPr lang="ko-KR" altLang="en-US" sz="1200" b="1" dirty="0" smtClean="0">
                <a:latin typeface="+mn-ea"/>
              </a:rPr>
              <a:t>기간은 사용자가 지정</a:t>
            </a:r>
            <a:endParaRPr lang="ko-KR" altLang="en-US" sz="1200" b="1" dirty="0">
              <a:latin typeface="+mn-ea"/>
            </a:endParaRPr>
          </a:p>
        </p:txBody>
      </p:sp>
      <p:sp>
        <p:nvSpPr>
          <p:cNvPr id="43" name="슬라이드 번호 개체 틀 42"/>
          <p:cNvSpPr>
            <a:spLocks noGrp="1"/>
          </p:cNvSpPr>
          <p:nvPr>
            <p:ph type="sldNum" sz="quarter" idx="12"/>
          </p:nvPr>
        </p:nvSpPr>
        <p:spPr/>
        <p:txBody>
          <a:bodyPr/>
          <a:lstStyle/>
          <a:p>
            <a:fld id="{55DF3BF5-F5C4-49A3-8D2C-141262B023B6}" type="slidenum">
              <a:rPr lang="ko-KR" altLang="en-US" smtClean="0"/>
              <a:t>27</a:t>
            </a:fld>
            <a:endParaRPr lang="ko-KR" altLang="en-US"/>
          </a:p>
        </p:txBody>
      </p:sp>
    </p:spTree>
    <p:extLst>
      <p:ext uri="{BB962C8B-B14F-4D97-AF65-F5344CB8AC3E}">
        <p14:creationId xmlns:p14="http://schemas.microsoft.com/office/powerpoint/2010/main" val="28405091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그림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951" y="2275974"/>
            <a:ext cx="4877959" cy="3689123"/>
          </a:xfrm>
          <a:prstGeom prst="rect">
            <a:avLst/>
          </a:prstGeom>
        </p:spPr>
      </p:pic>
      <p:sp>
        <p:nvSpPr>
          <p:cNvPr id="47" name="TextBox 46"/>
          <p:cNvSpPr txBox="1"/>
          <p:nvPr/>
        </p:nvSpPr>
        <p:spPr>
          <a:xfrm>
            <a:off x="309459" y="220436"/>
            <a:ext cx="3087705"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결재 의견</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smtClean="0">
                <a:latin typeface="+mn-ea"/>
                <a:ea typeface="+mn-ea"/>
              </a:rPr>
              <a:t>결재자의 결재 </a:t>
            </a:r>
            <a:r>
              <a:rPr lang="en-US" altLang="ko-KR" sz="1600" b="1" dirty="0" smtClean="0">
                <a:latin typeface="+mn-ea"/>
                <a:ea typeface="+mn-ea"/>
              </a:rPr>
              <a:t>/ </a:t>
            </a:r>
            <a:r>
              <a:rPr lang="ko-KR" altLang="en-US" sz="1600" b="1" smtClean="0">
                <a:latin typeface="+mn-ea"/>
                <a:ea typeface="+mn-ea"/>
              </a:rPr>
              <a:t>부결 처리 시 결재권자의 결재</a:t>
            </a:r>
            <a:r>
              <a:rPr lang="en-US" altLang="ko-KR" sz="1600" b="1" dirty="0" smtClean="0">
                <a:latin typeface="+mn-ea"/>
                <a:ea typeface="+mn-ea"/>
              </a:rPr>
              <a:t>/</a:t>
            </a:r>
            <a:r>
              <a:rPr lang="ko-KR" altLang="en-US" sz="1600" b="1" smtClean="0">
                <a:latin typeface="+mn-ea"/>
                <a:ea typeface="+mn-ea"/>
              </a:rPr>
              <a:t>부결 의견 기입</a:t>
            </a:r>
            <a:endParaRPr lang="ko-KR" altLang="en-US" sz="1600" b="1" dirty="0">
              <a:latin typeface="+mn-ea"/>
              <a:ea typeface="+mn-ea"/>
            </a:endParaRPr>
          </a:p>
        </p:txBody>
      </p:sp>
      <p:sp>
        <p:nvSpPr>
          <p:cNvPr id="9" name="슬라이드 번호 개체 틀 8"/>
          <p:cNvSpPr>
            <a:spLocks noGrp="1"/>
          </p:cNvSpPr>
          <p:nvPr>
            <p:ph type="sldNum" sz="quarter" idx="12"/>
          </p:nvPr>
        </p:nvSpPr>
        <p:spPr/>
        <p:txBody>
          <a:bodyPr/>
          <a:lstStyle/>
          <a:p>
            <a:fld id="{55DF3BF5-F5C4-49A3-8D2C-141262B023B6}" type="slidenum">
              <a:rPr lang="ko-KR" altLang="en-US" smtClean="0"/>
              <a:t>28</a:t>
            </a:fld>
            <a:endParaRPr lang="ko-KR" altLang="en-US"/>
          </a:p>
        </p:txBody>
      </p:sp>
      <p:pic>
        <p:nvPicPr>
          <p:cNvPr id="2" name="그림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4187" y="3075634"/>
            <a:ext cx="3280324" cy="2348210"/>
          </a:xfrm>
          <a:prstGeom prst="rect">
            <a:avLst/>
          </a:prstGeom>
        </p:spPr>
      </p:pic>
      <p:sp>
        <p:nvSpPr>
          <p:cNvPr id="16" name="TextBox 7"/>
          <p:cNvSpPr txBox="1">
            <a:spLocks noChangeArrowheads="1"/>
          </p:cNvSpPr>
          <p:nvPr/>
        </p:nvSpPr>
        <p:spPr bwMode="auto">
          <a:xfrm>
            <a:off x="309458" y="1724979"/>
            <a:ext cx="71903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latinLnBrk="0" hangingPunct="1">
              <a:spcBef>
                <a:spcPct val="0"/>
              </a:spcBef>
              <a:defRPr/>
            </a:pPr>
            <a:r>
              <a:rPr lang="ko-KR" altLang="en-US" sz="1400" dirty="0" smtClean="0">
                <a:latin typeface="맑은 고딕" panose="020B0503020000020004" pitchFamily="50" charset="-127"/>
                <a:ea typeface="맑은 고딕" panose="020B0503020000020004" pitchFamily="50" charset="-127"/>
              </a:rPr>
              <a:t>결재자의 결재 처리 시 결재 의견 삽입을 통해 결재 </a:t>
            </a:r>
            <a:r>
              <a:rPr lang="en-US" altLang="ko-KR" sz="1400" dirty="0" smtClean="0">
                <a:latin typeface="맑은 고딕" panose="020B0503020000020004" pitchFamily="50" charset="-127"/>
                <a:ea typeface="맑은 고딕" panose="020B0503020000020004" pitchFamily="50" charset="-127"/>
              </a:rPr>
              <a:t>/ </a:t>
            </a:r>
            <a:r>
              <a:rPr lang="ko-KR" altLang="en-US" sz="1400" smtClean="0">
                <a:latin typeface="맑은 고딕" panose="020B0503020000020004" pitchFamily="50" charset="-127"/>
                <a:ea typeface="맑은 고딕" panose="020B0503020000020004" pitchFamily="50" charset="-127"/>
              </a:rPr>
              <a:t>부결 등에 대한 명확한 의견 전달</a:t>
            </a:r>
            <a:endParaRPr lang="ko-KR" altLang="en-US" sz="1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7331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823483"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600" smtClean="0">
                <a:solidFill>
                  <a:schemeClr val="tx1">
                    <a:lumMod val="50000"/>
                    <a:lumOff val="50000"/>
                  </a:schemeClr>
                </a:solidFill>
                <a:latin typeface="HY헤드라인M" panose="02030600000101010101" pitchFamily="18" charset="-127"/>
                <a:ea typeface="HY헤드라인M" panose="02030600000101010101" pitchFamily="18" charset="-127"/>
              </a:rPr>
              <a:t>DB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접근권한 결재</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43" name="슬라이드 번호 개체 틀 42"/>
          <p:cNvSpPr>
            <a:spLocks noGrp="1"/>
          </p:cNvSpPr>
          <p:nvPr>
            <p:ph type="sldNum" sz="quarter" idx="12"/>
          </p:nvPr>
        </p:nvSpPr>
        <p:spPr/>
        <p:txBody>
          <a:bodyPr/>
          <a:lstStyle/>
          <a:p>
            <a:fld id="{55DF3BF5-F5C4-49A3-8D2C-141262B023B6}" type="slidenum">
              <a:rPr lang="ko-KR" altLang="en-US" smtClean="0"/>
              <a:t>29</a:t>
            </a:fld>
            <a:endParaRPr lang="ko-KR" altLang="en-US"/>
          </a:p>
        </p:txBody>
      </p:sp>
      <p:pic>
        <p:nvPicPr>
          <p:cNvPr id="18" name="그림 1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10364" y="1775529"/>
            <a:ext cx="2548500" cy="2166945"/>
          </a:xfrm>
          <a:prstGeom prst="rect">
            <a:avLst/>
          </a:prstGeom>
        </p:spPr>
      </p:pic>
      <p:pic>
        <p:nvPicPr>
          <p:cNvPr id="19" name="그림 1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43398" y="2145796"/>
            <a:ext cx="1675683" cy="894587"/>
          </a:xfrm>
          <a:prstGeom prst="rect">
            <a:avLst/>
          </a:prstGeom>
        </p:spPr>
      </p:pic>
      <p:grpSp>
        <p:nvGrpSpPr>
          <p:cNvPr id="20" name="그룹 19"/>
          <p:cNvGrpSpPr/>
          <p:nvPr/>
        </p:nvGrpSpPr>
        <p:grpSpPr>
          <a:xfrm>
            <a:off x="2413885" y="4788588"/>
            <a:ext cx="4070736" cy="1206572"/>
            <a:chOff x="784195" y="7670606"/>
            <a:chExt cx="4888146" cy="1448853"/>
          </a:xfrm>
        </p:grpSpPr>
        <p:pic>
          <p:nvPicPr>
            <p:cNvPr id="21" name="그림 20"/>
            <p:cNvPicPr>
              <a:picLocks noChangeAspect="1"/>
            </p:cNvPicPr>
            <p:nvPr/>
          </p:nvPicPr>
          <p:blipFill rotWithShape="1">
            <a:blip r:embed="rId5" cstate="email">
              <a:extLst>
                <a:ext uri="{28A0092B-C50C-407E-A947-70E740481C1C}">
                  <a14:useLocalDpi xmlns:a14="http://schemas.microsoft.com/office/drawing/2010/main"/>
                </a:ext>
              </a:extLst>
            </a:blip>
            <a:srcRect l="37877"/>
            <a:stretch/>
          </p:blipFill>
          <p:spPr>
            <a:xfrm>
              <a:off x="798668" y="7684256"/>
              <a:ext cx="4873673" cy="1435203"/>
            </a:xfrm>
            <a:prstGeom prst="rect">
              <a:avLst/>
            </a:prstGeom>
          </p:spPr>
        </p:pic>
        <p:sp>
          <p:nvSpPr>
            <p:cNvPr id="22" name="직사각형 21"/>
            <p:cNvSpPr/>
            <p:nvPr/>
          </p:nvSpPr>
          <p:spPr>
            <a:xfrm flipV="1">
              <a:off x="919002" y="8258126"/>
              <a:ext cx="4614316" cy="237928"/>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TextBox 22"/>
            <p:cNvSpPr txBox="1"/>
            <p:nvPr/>
          </p:nvSpPr>
          <p:spPr>
            <a:xfrm>
              <a:off x="1581383" y="8759958"/>
              <a:ext cx="3308238" cy="261610"/>
            </a:xfrm>
            <a:prstGeom prst="rect">
              <a:avLst/>
            </a:prstGeom>
            <a:solidFill>
              <a:schemeClr val="accent3">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a:lstStyle>
              <a:defPPr>
                <a:defRPr lang="ko-KR"/>
              </a:defPPr>
              <a:lvl1pPr algn="ctr" fontAlgn="auto">
                <a:spcBef>
                  <a:spcPts val="0"/>
                </a:spcBef>
                <a:spcAft>
                  <a:spcPts val="0"/>
                </a:spcAft>
                <a:defRPr kumimoji="0" sz="1100" b="1">
                  <a:solidFill>
                    <a:schemeClr val="tx1">
                      <a:lumMod val="85000"/>
                      <a:lumOff val="15000"/>
                    </a:schemeClr>
                  </a:solidFill>
                  <a:latin typeface="맑은 고딕" pitchFamily="50" charset="-127"/>
                  <a:ea typeface="맑은 고딕" pitchFamily="50" charset="-127"/>
                </a:defRPr>
              </a:lvl1pPr>
              <a:lvl2pPr>
                <a:defRPr>
                  <a:solidFill>
                    <a:schemeClr val="dk1"/>
                  </a:solidFill>
                  <a:latin typeface="+mn-lt"/>
                  <a:ea typeface="+mn-ea"/>
                </a:defRPr>
              </a:lvl2pPr>
              <a:lvl3pPr>
                <a:defRPr>
                  <a:solidFill>
                    <a:schemeClr val="dk1"/>
                  </a:solidFill>
                  <a:latin typeface="+mn-lt"/>
                  <a:ea typeface="+mn-ea"/>
                </a:defRPr>
              </a:lvl3pPr>
              <a:lvl4pPr>
                <a:defRPr>
                  <a:solidFill>
                    <a:schemeClr val="dk1"/>
                  </a:solidFill>
                  <a:latin typeface="+mn-lt"/>
                  <a:ea typeface="+mn-ea"/>
                </a:defRPr>
              </a:lvl4pPr>
              <a:lvl5pPr>
                <a:defRPr>
                  <a:solidFill>
                    <a:schemeClr val="dk1"/>
                  </a:solidFill>
                  <a:latin typeface="+mn-lt"/>
                  <a:ea typeface="+mn-ea"/>
                </a:defRPr>
              </a:lvl5pPr>
              <a:lvl6pPr>
                <a:defRPr>
                  <a:solidFill>
                    <a:schemeClr val="dk1"/>
                  </a:solidFill>
                  <a:latin typeface="+mn-lt"/>
                  <a:ea typeface="+mn-ea"/>
                </a:defRPr>
              </a:lvl6pPr>
              <a:lvl7pPr>
                <a:defRPr>
                  <a:solidFill>
                    <a:schemeClr val="dk1"/>
                  </a:solidFill>
                  <a:latin typeface="+mn-lt"/>
                  <a:ea typeface="+mn-ea"/>
                </a:defRPr>
              </a:lvl7pPr>
              <a:lvl8pPr>
                <a:defRPr>
                  <a:solidFill>
                    <a:schemeClr val="dk1"/>
                  </a:solidFill>
                  <a:latin typeface="+mn-lt"/>
                  <a:ea typeface="+mn-ea"/>
                </a:defRPr>
              </a:lvl8pPr>
              <a:lvl9pPr>
                <a:defRPr>
                  <a:solidFill>
                    <a:schemeClr val="dk1"/>
                  </a:solidFill>
                  <a:latin typeface="+mn-lt"/>
                  <a:ea typeface="+mn-ea"/>
                </a:defRPr>
              </a:lvl9pPr>
            </a:lstStyle>
            <a:p>
              <a:r>
                <a:rPr lang="ko-KR" altLang="en-US" sz="1000" i="1"/>
                <a:t>접근대상 </a:t>
              </a:r>
              <a:r>
                <a:rPr lang="en-US" altLang="ko-KR" sz="1000" i="1"/>
                <a:t>DB</a:t>
              </a:r>
              <a:r>
                <a:rPr lang="ko-KR" altLang="en-US" sz="1000" i="1"/>
                <a:t>에 사용계정 및 사용기간 할당</a:t>
              </a:r>
              <a:endParaRPr lang="ko-KR" altLang="en-US" sz="1000" i="1" dirty="0"/>
            </a:p>
          </p:txBody>
        </p:sp>
        <p:sp>
          <p:nvSpPr>
            <p:cNvPr id="24" name="직사각형 23"/>
            <p:cNvSpPr/>
            <p:nvPr/>
          </p:nvSpPr>
          <p:spPr>
            <a:xfrm>
              <a:off x="784195" y="7670606"/>
              <a:ext cx="4888146" cy="1448853"/>
            </a:xfrm>
            <a:prstGeom prst="rect">
              <a:avLst/>
            </a:prstGeom>
            <a:no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b="1" i="1">
                <a:solidFill>
                  <a:schemeClr val="tx1"/>
                </a:solidFill>
                <a:latin typeface="맑은 고딕" pitchFamily="50" charset="-127"/>
                <a:ea typeface="맑은 고딕" pitchFamily="50" charset="-127"/>
              </a:endParaRPr>
            </a:p>
          </p:txBody>
        </p:sp>
      </p:grpSp>
      <p:pic>
        <p:nvPicPr>
          <p:cNvPr id="25" name="그림 2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795374" y="1775529"/>
            <a:ext cx="3071762" cy="2202218"/>
          </a:xfrm>
          <a:prstGeom prst="rect">
            <a:avLst/>
          </a:prstGeom>
        </p:spPr>
      </p:pic>
      <p:sp>
        <p:nvSpPr>
          <p:cNvPr id="26" name="오른쪽 화살표 25"/>
          <p:cNvSpPr/>
          <p:nvPr/>
        </p:nvSpPr>
        <p:spPr>
          <a:xfrm rot="5400000">
            <a:off x="4365492" y="3754971"/>
            <a:ext cx="179573" cy="1683304"/>
          </a:xfrm>
          <a:prstGeom prst="rightArrow">
            <a:avLst>
              <a:gd name="adj1" fmla="val 50000"/>
              <a:gd name="adj2" fmla="val 64883"/>
            </a:avLst>
          </a:prstGeom>
          <a:solidFill>
            <a:srgbClr val="6699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7"/>
          <p:cNvSpPr txBox="1">
            <a:spLocks noChangeArrowheads="1"/>
          </p:cNvSpPr>
          <p:nvPr/>
        </p:nvSpPr>
        <p:spPr bwMode="auto">
          <a:xfrm>
            <a:off x="383085" y="968685"/>
            <a:ext cx="838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latinLnBrk="0" hangingPunct="1">
              <a:spcBef>
                <a:spcPct val="0"/>
              </a:spcBef>
              <a:defRPr/>
            </a:pPr>
            <a:r>
              <a:rPr lang="ko-KR" altLang="en-US" sz="1600" b="1">
                <a:latin typeface="맑은 고딕" panose="020B0503020000020004" pitchFamily="50" charset="-127"/>
                <a:ea typeface="맑은 고딕" panose="020B0503020000020004" pitchFamily="50" charset="-127"/>
              </a:rPr>
              <a:t>접근 권한이 없는 데이터베이스에 </a:t>
            </a:r>
            <a:r>
              <a:rPr lang="en-US" altLang="ko-KR" sz="1600" b="1">
                <a:latin typeface="맑은 고딕" panose="020B0503020000020004" pitchFamily="50" charset="-127"/>
                <a:ea typeface="맑은 고딕" panose="020B0503020000020004" pitchFamily="50" charset="-127"/>
              </a:rPr>
              <a:t>DB </a:t>
            </a:r>
            <a:r>
              <a:rPr lang="ko-KR" altLang="en-US" sz="1600" b="1">
                <a:latin typeface="맑은 고딕" panose="020B0503020000020004" pitchFamily="50" charset="-127"/>
                <a:ea typeface="맑은 고딕" panose="020B0503020000020004" pitchFamily="50" charset="-127"/>
              </a:rPr>
              <a:t>접근권한 결재 기능을 이용하여 사용자가 직접 기안 후 결재자의 승인을 통해 접속하는 기능을 </a:t>
            </a:r>
            <a:r>
              <a:rPr lang="ko-KR" altLang="en-US" sz="1600" b="1" smtClean="0">
                <a:latin typeface="맑은 고딕" panose="020B0503020000020004" pitchFamily="50" charset="-127"/>
                <a:ea typeface="맑은 고딕" panose="020B0503020000020004" pitchFamily="50" charset="-127"/>
              </a:rPr>
              <a:t>제공</a:t>
            </a:r>
            <a:endParaRPr lang="ko-KR" altLang="en-US" sz="1600" b="1" dirty="0">
              <a:latin typeface="맑은 고딕" panose="020B0503020000020004" pitchFamily="50" charset="-127"/>
              <a:ea typeface="맑은 고딕" panose="020B0503020000020004" pitchFamily="50" charset="-127"/>
            </a:endParaRPr>
          </a:p>
        </p:txBody>
      </p:sp>
      <p:sp>
        <p:nvSpPr>
          <p:cNvPr id="28" name="직사각형 27"/>
          <p:cNvSpPr/>
          <p:nvPr/>
        </p:nvSpPr>
        <p:spPr>
          <a:xfrm>
            <a:off x="2054735" y="4175901"/>
            <a:ext cx="4810932" cy="276999"/>
          </a:xfrm>
          <a:prstGeom prst="rect">
            <a:avLst/>
          </a:prstGeom>
        </p:spPr>
        <p:txBody>
          <a:bodyPr wrap="none">
            <a:spAutoFit/>
          </a:bodyPr>
          <a:lstStyle/>
          <a:p>
            <a:r>
              <a:rPr lang="ko-KR" altLang="en-US" sz="1200" b="1" smtClean="0">
                <a:latin typeface="맑은 고딕" panose="020B0503020000020004" pitchFamily="50" charset="-127"/>
                <a:ea typeface="맑은 고딕" panose="020B0503020000020004" pitchFamily="50" charset="-127"/>
              </a:rPr>
              <a:t>사용자가 </a:t>
            </a:r>
            <a:r>
              <a:rPr lang="en-US" altLang="ko-KR" sz="1200" b="1" smtClean="0">
                <a:latin typeface="맑은 고딕" panose="020B0503020000020004" pitchFamily="50" charset="-127"/>
                <a:ea typeface="맑은 고딕" panose="020B0503020000020004" pitchFamily="50" charset="-127"/>
              </a:rPr>
              <a:t>DB </a:t>
            </a:r>
            <a:r>
              <a:rPr lang="ko-KR" altLang="en-US" sz="1200" b="1" smtClean="0">
                <a:latin typeface="맑은 고딕" panose="020B0503020000020004" pitchFamily="50" charset="-127"/>
                <a:ea typeface="맑은 고딕" panose="020B0503020000020004" pitchFamily="50" charset="-127"/>
              </a:rPr>
              <a:t>접근권한 기안</a:t>
            </a:r>
            <a:r>
              <a:rPr lang="en-US" altLang="ko-KR" sz="1200" b="1" smtClean="0">
                <a:latin typeface="맑은 고딕" panose="020B0503020000020004" pitchFamily="50" charset="-127"/>
                <a:ea typeface="맑은 고딕" panose="020B0503020000020004" pitchFamily="50" charset="-127"/>
              </a:rPr>
              <a:t>, </a:t>
            </a:r>
            <a:r>
              <a:rPr lang="ko-KR" altLang="en-US" sz="1200" b="1" smtClean="0">
                <a:latin typeface="맑은 고딕" panose="020B0503020000020004" pitchFamily="50" charset="-127"/>
                <a:ea typeface="맑은 고딕" panose="020B0503020000020004" pitchFamily="50" charset="-127"/>
              </a:rPr>
              <a:t>결재자의 승인 완료 후 접속 권한 부여</a:t>
            </a:r>
            <a:endParaRPr lang="ko-KR" altLang="en-US" sz="1200" b="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3786086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772186"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마스킹</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 예외 결재</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err="1" smtClean="0">
                <a:latin typeface="+mn-ea"/>
                <a:ea typeface="+mn-ea"/>
              </a:rPr>
              <a:t>마스킹</a:t>
            </a:r>
            <a:r>
              <a:rPr lang="ko-KR" altLang="en-US" sz="1600" b="1" dirty="0" smtClean="0">
                <a:latin typeface="+mn-ea"/>
                <a:ea typeface="+mn-ea"/>
              </a:rPr>
              <a:t> 지정 테이블</a:t>
            </a:r>
            <a:r>
              <a:rPr lang="en-US" altLang="ko-KR" sz="1600" b="1" dirty="0" smtClean="0">
                <a:latin typeface="+mn-ea"/>
                <a:ea typeface="+mn-ea"/>
              </a:rPr>
              <a:t>/</a:t>
            </a:r>
            <a:r>
              <a:rPr lang="ko-KR" altLang="en-US" sz="1600" b="1" dirty="0" err="1" smtClean="0">
                <a:latin typeface="+mn-ea"/>
                <a:ea typeface="+mn-ea"/>
              </a:rPr>
              <a:t>컬럼을</a:t>
            </a:r>
            <a:r>
              <a:rPr lang="ko-KR" altLang="en-US" sz="1600" b="1" dirty="0" smtClean="0">
                <a:latin typeface="+mn-ea"/>
                <a:ea typeface="+mn-ea"/>
              </a:rPr>
              <a:t> 결재를 통하여 실행하는 </a:t>
            </a:r>
            <a:r>
              <a:rPr lang="en-US" altLang="ko-KR" sz="1600" b="1" dirty="0" smtClean="0">
                <a:latin typeface="+mn-ea"/>
                <a:ea typeface="+mn-ea"/>
              </a:rPr>
              <a:t>SQL</a:t>
            </a:r>
            <a:r>
              <a:rPr lang="ko-KR" altLang="en-US" sz="1600" b="1" dirty="0" smtClean="0">
                <a:latin typeface="+mn-ea"/>
                <a:ea typeface="+mn-ea"/>
              </a:rPr>
              <a:t>이 일정기간</a:t>
            </a:r>
            <a:r>
              <a:rPr lang="en-US" altLang="ko-KR" sz="1600" b="1" dirty="0" smtClean="0">
                <a:latin typeface="+mn-ea"/>
                <a:ea typeface="+mn-ea"/>
              </a:rPr>
              <a:t>, </a:t>
            </a:r>
            <a:r>
              <a:rPr lang="ko-KR" altLang="en-US" sz="1600" b="1" dirty="0" smtClean="0">
                <a:latin typeface="+mn-ea"/>
                <a:ea typeface="+mn-ea"/>
              </a:rPr>
              <a:t>지정된 횟수에 한하여 </a:t>
            </a:r>
            <a:r>
              <a:rPr lang="ko-KR" altLang="en-US" sz="1600" b="1" dirty="0" err="1" smtClean="0">
                <a:latin typeface="+mn-ea"/>
                <a:ea typeface="+mn-ea"/>
              </a:rPr>
              <a:t>마스킹</a:t>
            </a:r>
            <a:r>
              <a:rPr lang="ko-KR" altLang="en-US" sz="1600" b="1" dirty="0" smtClean="0">
                <a:latin typeface="+mn-ea"/>
                <a:ea typeface="+mn-ea"/>
              </a:rPr>
              <a:t> 정책에서 예외 할 수 있는 기능 제공</a:t>
            </a:r>
            <a:endParaRPr lang="ko-KR" altLang="en-US" sz="1600" b="1" dirty="0">
              <a:latin typeface="+mn-ea"/>
              <a:ea typeface="+mn-ea"/>
            </a:endParaRPr>
          </a:p>
        </p:txBody>
      </p:sp>
      <p:pic>
        <p:nvPicPr>
          <p:cNvPr id="4" name="그림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607" y="2686560"/>
            <a:ext cx="2818960" cy="2396912"/>
          </a:xfrm>
          <a:prstGeom prst="rect">
            <a:avLst/>
          </a:prstGeom>
        </p:spPr>
      </p:pic>
      <p:pic>
        <p:nvPicPr>
          <p:cNvPr id="3" name="그림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93895" y="2076034"/>
            <a:ext cx="4783869" cy="3588166"/>
          </a:xfrm>
          <a:prstGeom prst="rect">
            <a:avLst/>
          </a:prstGeom>
        </p:spPr>
      </p:pic>
      <p:grpSp>
        <p:nvGrpSpPr>
          <p:cNvPr id="8" name="그룹 7"/>
          <p:cNvGrpSpPr/>
          <p:nvPr/>
        </p:nvGrpSpPr>
        <p:grpSpPr>
          <a:xfrm>
            <a:off x="1410337" y="3242407"/>
            <a:ext cx="1924836" cy="1026074"/>
            <a:chOff x="1909303" y="5005037"/>
            <a:chExt cx="1924836" cy="1026074"/>
          </a:xfrm>
        </p:grpSpPr>
        <p:sp>
          <p:nvSpPr>
            <p:cNvPr id="6" name="사각형 설명선 5"/>
            <p:cNvSpPr/>
            <p:nvPr/>
          </p:nvSpPr>
          <p:spPr>
            <a:xfrm>
              <a:off x="1909303" y="5005038"/>
              <a:ext cx="1924836" cy="1026073"/>
            </a:xfrm>
            <a:prstGeom prst="wedgeRectCallout">
              <a:avLst>
                <a:gd name="adj1" fmla="val -30537"/>
                <a:gd name="adj2" fmla="val -67108"/>
              </a:avLst>
            </a:prstGeom>
            <a:solidFill>
              <a:schemeClr val="bg1"/>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그림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09303" y="5005037"/>
              <a:ext cx="1921973" cy="1026073"/>
            </a:xfrm>
            <a:prstGeom prst="rect">
              <a:avLst/>
            </a:prstGeom>
          </p:spPr>
        </p:pic>
      </p:grpSp>
      <p:sp>
        <p:nvSpPr>
          <p:cNvPr id="31" name="오른쪽 화살표 30"/>
          <p:cNvSpPr/>
          <p:nvPr/>
        </p:nvSpPr>
        <p:spPr>
          <a:xfrm>
            <a:off x="3550539" y="3571338"/>
            <a:ext cx="224657" cy="43204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4" name="사각형 설명선 43"/>
          <p:cNvSpPr/>
          <p:nvPr/>
        </p:nvSpPr>
        <p:spPr>
          <a:xfrm>
            <a:off x="5078479" y="2029412"/>
            <a:ext cx="911780" cy="346381"/>
          </a:xfrm>
          <a:prstGeom prst="wedgeRectCallout">
            <a:avLst>
              <a:gd name="adj1" fmla="val -28337"/>
              <a:gd name="adj2" fmla="val 73549"/>
            </a:avLst>
          </a:prstGeom>
          <a:solidFill>
            <a:schemeClr val="bg1"/>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dirty="0" smtClean="0">
                <a:solidFill>
                  <a:schemeClr val="tx1"/>
                </a:solidFill>
              </a:rPr>
              <a:t>결재 안건명</a:t>
            </a:r>
            <a:endParaRPr lang="ko-KR" altLang="en-US" sz="1000" dirty="0">
              <a:solidFill>
                <a:schemeClr val="tx1"/>
              </a:solidFill>
            </a:endParaRPr>
          </a:p>
        </p:txBody>
      </p:sp>
      <p:sp>
        <p:nvSpPr>
          <p:cNvPr id="45" name="사각형 설명선 44"/>
          <p:cNvSpPr/>
          <p:nvPr/>
        </p:nvSpPr>
        <p:spPr>
          <a:xfrm>
            <a:off x="6563645" y="2608648"/>
            <a:ext cx="1811465" cy="563939"/>
          </a:xfrm>
          <a:prstGeom prst="wedgeRectCallout">
            <a:avLst>
              <a:gd name="adj1" fmla="val -31378"/>
              <a:gd name="adj2" fmla="val 68482"/>
            </a:avLst>
          </a:prstGeom>
          <a:solidFill>
            <a:schemeClr val="bg1"/>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000" dirty="0">
                <a:solidFill>
                  <a:schemeClr val="tx1"/>
                </a:solidFill>
                <a:latin typeface="+mn-ea"/>
              </a:rPr>
              <a:t>masking </a:t>
            </a:r>
            <a:r>
              <a:rPr lang="ko-KR" altLang="en-US" sz="1000" dirty="0">
                <a:solidFill>
                  <a:schemeClr val="tx1"/>
                </a:solidFill>
                <a:latin typeface="+mn-ea"/>
              </a:rPr>
              <a:t>제외 대상 </a:t>
            </a:r>
            <a:r>
              <a:rPr lang="en-US" altLang="ko-KR" sz="1000" dirty="0">
                <a:solidFill>
                  <a:schemeClr val="tx1"/>
                </a:solidFill>
                <a:latin typeface="+mn-ea"/>
              </a:rPr>
              <a:t>SQL</a:t>
            </a:r>
            <a:r>
              <a:rPr lang="ko-KR" altLang="en-US" sz="1000" dirty="0">
                <a:solidFill>
                  <a:schemeClr val="tx1"/>
                </a:solidFill>
                <a:latin typeface="+mn-ea"/>
              </a:rPr>
              <a:t>목록</a:t>
            </a:r>
            <a:endParaRPr lang="en-US" altLang="ko-KR" sz="1000" dirty="0">
              <a:solidFill>
                <a:schemeClr val="tx1"/>
              </a:solidFill>
              <a:latin typeface="+mn-ea"/>
            </a:endParaRPr>
          </a:p>
          <a:p>
            <a:r>
              <a:rPr lang="ko-KR" altLang="en-US" sz="1000" dirty="0">
                <a:solidFill>
                  <a:schemeClr val="tx1"/>
                </a:solidFill>
                <a:latin typeface="+mn-ea"/>
              </a:rPr>
              <a:t>여러 </a:t>
            </a:r>
            <a:r>
              <a:rPr lang="en-US" altLang="ko-KR" sz="1000" dirty="0">
                <a:solidFill>
                  <a:schemeClr val="tx1"/>
                </a:solidFill>
                <a:latin typeface="+mn-ea"/>
              </a:rPr>
              <a:t>SQL </a:t>
            </a:r>
            <a:r>
              <a:rPr lang="ko-KR" altLang="en-US" sz="1000" dirty="0">
                <a:solidFill>
                  <a:schemeClr val="tx1"/>
                </a:solidFill>
                <a:latin typeface="+mn-ea"/>
              </a:rPr>
              <a:t>을 동시 기안</a:t>
            </a:r>
            <a:r>
              <a:rPr lang="en-US" altLang="ko-KR" sz="1000" dirty="0">
                <a:solidFill>
                  <a:schemeClr val="tx1"/>
                </a:solidFill>
                <a:latin typeface="+mn-ea"/>
              </a:rPr>
              <a:t> </a:t>
            </a:r>
            <a:r>
              <a:rPr lang="ko-KR" altLang="en-US" sz="1000" dirty="0">
                <a:solidFill>
                  <a:schemeClr val="tx1"/>
                </a:solidFill>
                <a:latin typeface="+mn-ea"/>
              </a:rPr>
              <a:t>가능</a:t>
            </a:r>
          </a:p>
        </p:txBody>
      </p:sp>
      <p:sp>
        <p:nvSpPr>
          <p:cNvPr id="46" name="사각형 설명선 45"/>
          <p:cNvSpPr/>
          <p:nvPr/>
        </p:nvSpPr>
        <p:spPr>
          <a:xfrm>
            <a:off x="5990259" y="4333436"/>
            <a:ext cx="1799928" cy="563939"/>
          </a:xfrm>
          <a:prstGeom prst="wedgeRectCallout">
            <a:avLst>
              <a:gd name="adj1" fmla="val -26403"/>
              <a:gd name="adj2" fmla="val -71706"/>
            </a:avLst>
          </a:prstGeom>
          <a:solidFill>
            <a:schemeClr val="bg1"/>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000" dirty="0">
                <a:solidFill>
                  <a:schemeClr val="tx1"/>
                </a:solidFill>
                <a:latin typeface="+mn-ea"/>
              </a:rPr>
              <a:t>masking </a:t>
            </a:r>
            <a:r>
              <a:rPr lang="ko-KR" altLang="en-US" sz="1000" dirty="0">
                <a:solidFill>
                  <a:schemeClr val="tx1"/>
                </a:solidFill>
                <a:latin typeface="+mn-ea"/>
              </a:rPr>
              <a:t>제외 </a:t>
            </a:r>
            <a:r>
              <a:rPr lang="ko-KR" altLang="en-US" sz="1000" dirty="0" smtClean="0">
                <a:solidFill>
                  <a:schemeClr val="tx1"/>
                </a:solidFill>
                <a:latin typeface="+mn-ea"/>
              </a:rPr>
              <a:t>대상을 확인</a:t>
            </a:r>
            <a:endParaRPr lang="en-US" altLang="ko-KR" sz="1000" dirty="0" smtClean="0">
              <a:solidFill>
                <a:schemeClr val="tx1"/>
              </a:solidFill>
              <a:latin typeface="+mn-ea"/>
            </a:endParaRPr>
          </a:p>
          <a:p>
            <a:r>
              <a:rPr lang="ko-KR" altLang="en-US" sz="1000" dirty="0" smtClean="0">
                <a:solidFill>
                  <a:schemeClr val="tx1"/>
                </a:solidFill>
                <a:latin typeface="+mn-ea"/>
              </a:rPr>
              <a:t>기본 문법 체크 지원</a:t>
            </a:r>
            <a:endParaRPr lang="ko-KR" altLang="en-US" sz="1000" dirty="0">
              <a:solidFill>
                <a:schemeClr val="tx1"/>
              </a:solidFill>
              <a:latin typeface="+mn-ea"/>
            </a:endParaRPr>
          </a:p>
        </p:txBody>
      </p:sp>
      <p:sp>
        <p:nvSpPr>
          <p:cNvPr id="48" name="사각형 설명선 47"/>
          <p:cNvSpPr/>
          <p:nvPr/>
        </p:nvSpPr>
        <p:spPr>
          <a:xfrm>
            <a:off x="4583575" y="5387494"/>
            <a:ext cx="1072370" cy="422481"/>
          </a:xfrm>
          <a:prstGeom prst="wedgeRectCallout">
            <a:avLst>
              <a:gd name="adj1" fmla="val -21547"/>
              <a:gd name="adj2" fmla="val -74526"/>
            </a:avLst>
          </a:prstGeom>
          <a:solidFill>
            <a:schemeClr val="bg1"/>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1000" dirty="0" smtClean="0">
                <a:solidFill>
                  <a:schemeClr val="tx1"/>
                </a:solidFill>
                <a:latin typeface="+mn-ea"/>
              </a:rPr>
              <a:t>결재 경로 확인</a:t>
            </a:r>
            <a:endParaRPr lang="ko-KR" altLang="en-US" sz="1000" dirty="0">
              <a:solidFill>
                <a:schemeClr val="tx1"/>
              </a:solidFill>
              <a:latin typeface="+mn-ea"/>
            </a:endParaRPr>
          </a:p>
        </p:txBody>
      </p:sp>
      <p:sp>
        <p:nvSpPr>
          <p:cNvPr id="9" name="슬라이드 번호 개체 틀 8"/>
          <p:cNvSpPr>
            <a:spLocks noGrp="1"/>
          </p:cNvSpPr>
          <p:nvPr>
            <p:ph type="sldNum" sz="quarter" idx="12"/>
          </p:nvPr>
        </p:nvSpPr>
        <p:spPr/>
        <p:txBody>
          <a:bodyPr/>
          <a:lstStyle/>
          <a:p>
            <a:fld id="{55DF3BF5-F5C4-49A3-8D2C-141262B023B6}" type="slidenum">
              <a:rPr lang="ko-KR" altLang="en-US" smtClean="0"/>
              <a:t>30</a:t>
            </a:fld>
            <a:endParaRPr lang="ko-KR" altLang="en-US"/>
          </a:p>
        </p:txBody>
      </p:sp>
    </p:spTree>
    <p:extLst>
      <p:ext uri="{BB962C8B-B14F-4D97-AF65-F5344CB8AC3E}">
        <p14:creationId xmlns:p14="http://schemas.microsoft.com/office/powerpoint/2010/main" val="35983159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772186"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마스킹</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 예외 결재</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smtClean="0">
                <a:latin typeface="+mn-ea"/>
                <a:ea typeface="+mn-ea"/>
              </a:rPr>
              <a:t>보안정책의 등록과 적용권한을 분리하여</a:t>
            </a:r>
            <a:r>
              <a:rPr lang="en-US" altLang="ko-KR" sz="1600" b="1" dirty="0" smtClean="0">
                <a:latin typeface="+mn-ea"/>
                <a:ea typeface="+mn-ea"/>
              </a:rPr>
              <a:t>, </a:t>
            </a:r>
            <a:r>
              <a:rPr lang="ko-KR" altLang="en-US" sz="1600" b="1" smtClean="0">
                <a:latin typeface="+mn-ea"/>
                <a:ea typeface="+mn-ea"/>
              </a:rPr>
              <a:t>적용시점에 기안</a:t>
            </a:r>
            <a:r>
              <a:rPr lang="en-US" altLang="ko-KR" sz="1600" b="1" dirty="0" smtClean="0">
                <a:latin typeface="+mn-ea"/>
                <a:ea typeface="+mn-ea"/>
              </a:rPr>
              <a:t>-</a:t>
            </a:r>
            <a:r>
              <a:rPr lang="ko-KR" altLang="en-US" sz="1600" b="1" smtClean="0">
                <a:latin typeface="+mn-ea"/>
                <a:ea typeface="+mn-ea"/>
              </a:rPr>
              <a:t>승인의 절차를 적용</a:t>
            </a:r>
            <a:endParaRPr lang="ko-KR" altLang="en-US" sz="1600" b="1" dirty="0">
              <a:latin typeface="+mn-ea"/>
              <a:ea typeface="+mn-ea"/>
            </a:endParaRPr>
          </a:p>
        </p:txBody>
      </p:sp>
      <p:sp>
        <p:nvSpPr>
          <p:cNvPr id="9" name="슬라이드 번호 개체 틀 8"/>
          <p:cNvSpPr>
            <a:spLocks noGrp="1"/>
          </p:cNvSpPr>
          <p:nvPr>
            <p:ph type="sldNum" sz="quarter" idx="12"/>
          </p:nvPr>
        </p:nvSpPr>
        <p:spPr/>
        <p:txBody>
          <a:bodyPr/>
          <a:lstStyle/>
          <a:p>
            <a:fld id="{55DF3BF5-F5C4-49A3-8D2C-141262B023B6}" type="slidenum">
              <a:rPr lang="ko-KR" altLang="en-US" smtClean="0"/>
              <a:t>31</a:t>
            </a:fld>
            <a:endParaRPr lang="ko-KR" altLang="en-US"/>
          </a:p>
        </p:txBody>
      </p:sp>
      <p:pic>
        <p:nvPicPr>
          <p:cNvPr id="15" name="그림 14"/>
          <p:cNvPicPr>
            <a:picLocks noChangeAspect="1"/>
          </p:cNvPicPr>
          <p:nvPr/>
        </p:nvPicPr>
        <p:blipFill>
          <a:blip r:embed="rId3"/>
          <a:stretch>
            <a:fillRect/>
          </a:stretch>
        </p:blipFill>
        <p:spPr>
          <a:xfrm>
            <a:off x="781847" y="1685371"/>
            <a:ext cx="3676710" cy="4261793"/>
          </a:xfrm>
          <a:prstGeom prst="rect">
            <a:avLst/>
          </a:prstGeom>
        </p:spPr>
      </p:pic>
      <p:pic>
        <p:nvPicPr>
          <p:cNvPr id="16" name="그림 15"/>
          <p:cNvPicPr>
            <a:picLocks noChangeAspect="1"/>
          </p:cNvPicPr>
          <p:nvPr/>
        </p:nvPicPr>
        <p:blipFill>
          <a:blip r:embed="rId4"/>
          <a:stretch>
            <a:fillRect/>
          </a:stretch>
        </p:blipFill>
        <p:spPr>
          <a:xfrm>
            <a:off x="5077170" y="1750336"/>
            <a:ext cx="2587739" cy="2799925"/>
          </a:xfrm>
          <a:prstGeom prst="rect">
            <a:avLst/>
          </a:prstGeom>
        </p:spPr>
      </p:pic>
      <p:pic>
        <p:nvPicPr>
          <p:cNvPr id="17" name="그림 16"/>
          <p:cNvPicPr>
            <a:picLocks noChangeAspect="1"/>
          </p:cNvPicPr>
          <p:nvPr/>
        </p:nvPicPr>
        <p:blipFill>
          <a:blip r:embed="rId5"/>
          <a:stretch>
            <a:fillRect/>
          </a:stretch>
        </p:blipFill>
        <p:spPr>
          <a:xfrm>
            <a:off x="4705697" y="4643230"/>
            <a:ext cx="3128753" cy="1466604"/>
          </a:xfrm>
          <a:prstGeom prst="rect">
            <a:avLst/>
          </a:prstGeom>
        </p:spPr>
      </p:pic>
      <p:sp>
        <p:nvSpPr>
          <p:cNvPr id="18" name="직사각형 17"/>
          <p:cNvSpPr/>
          <p:nvPr/>
        </p:nvSpPr>
        <p:spPr>
          <a:xfrm>
            <a:off x="1620365" y="5041557"/>
            <a:ext cx="2012521" cy="486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모서리가 둥근 사각형 설명선 18"/>
          <p:cNvSpPr/>
          <p:nvPr/>
        </p:nvSpPr>
        <p:spPr>
          <a:xfrm>
            <a:off x="2924432" y="4195433"/>
            <a:ext cx="1641217" cy="709655"/>
          </a:xfrm>
          <a:prstGeom prst="wedgeRoundRectCallout">
            <a:avLst>
              <a:gd name="adj1" fmla="val -28318"/>
              <a:gd name="adj2" fmla="val 70829"/>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ko-KR" altLang="en-US" sz="1400" dirty="0" smtClean="0">
                <a:latin typeface="+mn-ea"/>
              </a:rPr>
              <a:t>보안정책 적용권한 분리</a:t>
            </a:r>
            <a:endParaRPr lang="ko-KR" altLang="en-US" sz="1400" dirty="0">
              <a:latin typeface="+mn-ea"/>
            </a:endParaRPr>
          </a:p>
        </p:txBody>
      </p:sp>
      <p:sp>
        <p:nvSpPr>
          <p:cNvPr id="20" name="모서리가 둥근 사각형 설명선 19"/>
          <p:cNvSpPr/>
          <p:nvPr/>
        </p:nvSpPr>
        <p:spPr>
          <a:xfrm>
            <a:off x="6734638" y="4195433"/>
            <a:ext cx="2101527" cy="797925"/>
          </a:xfrm>
          <a:prstGeom prst="wedgeRoundRectCallout">
            <a:avLst>
              <a:gd name="adj1" fmla="val -28318"/>
              <a:gd name="adj2" fmla="val 70829"/>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ko-KR" altLang="en-US" sz="1200" dirty="0" smtClean="0">
                <a:latin typeface="+mn-ea"/>
              </a:rPr>
              <a:t>정책을 활성화를 시도하면 자동으로 </a:t>
            </a:r>
            <a:r>
              <a:rPr lang="ko-KR" altLang="en-US" sz="1200" dirty="0" err="1" smtClean="0">
                <a:latin typeface="+mn-ea"/>
              </a:rPr>
              <a:t>기안창이</a:t>
            </a:r>
            <a:r>
              <a:rPr lang="ko-KR" altLang="en-US" sz="1200" dirty="0" smtClean="0">
                <a:latin typeface="+mn-ea"/>
              </a:rPr>
              <a:t> 팝업</a:t>
            </a:r>
            <a:endParaRPr lang="ko-KR" altLang="en-US" sz="1200" dirty="0">
              <a:latin typeface="+mn-ea"/>
            </a:endParaRPr>
          </a:p>
        </p:txBody>
      </p:sp>
      <p:sp>
        <p:nvSpPr>
          <p:cNvPr id="21" name="오른쪽 화살표 20"/>
          <p:cNvSpPr/>
          <p:nvPr/>
        </p:nvSpPr>
        <p:spPr>
          <a:xfrm rot="5400000">
            <a:off x="5533041" y="4109368"/>
            <a:ext cx="940897" cy="533168"/>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ko-KR" altLang="en-US"/>
          </a:p>
        </p:txBody>
      </p:sp>
      <p:sp>
        <p:nvSpPr>
          <p:cNvPr id="22" name="직사각형 21"/>
          <p:cNvSpPr/>
          <p:nvPr/>
        </p:nvSpPr>
        <p:spPr>
          <a:xfrm>
            <a:off x="6055340" y="3466093"/>
            <a:ext cx="493097" cy="19468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5784445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4328429"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변경 전</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후 데이터 저장</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a:latin typeface="+mn-ea"/>
                <a:ea typeface="+mn-ea"/>
              </a:rPr>
              <a:t>중요 정보의 수정 시 수정 전 대상 데이터 기록</a:t>
            </a:r>
            <a:r>
              <a:rPr lang="en-US" altLang="ko-KR" sz="1600" b="1" dirty="0">
                <a:latin typeface="+mn-ea"/>
                <a:ea typeface="+mn-ea"/>
              </a:rPr>
              <a:t>, </a:t>
            </a:r>
            <a:r>
              <a:rPr lang="ko-KR" altLang="en-US" sz="1600" b="1" dirty="0">
                <a:latin typeface="+mn-ea"/>
                <a:ea typeface="+mn-ea"/>
              </a:rPr>
              <a:t>수정 후 데이터 기록</a:t>
            </a:r>
            <a:endParaRPr lang="en-US" altLang="ko-KR" sz="1600" b="1" dirty="0">
              <a:latin typeface="+mn-ea"/>
              <a:ea typeface="+mn-ea"/>
            </a:endParaRPr>
          </a:p>
          <a:p>
            <a:r>
              <a:rPr lang="ko-KR" altLang="en-US" sz="1600" b="1" dirty="0">
                <a:latin typeface="+mn-ea"/>
                <a:ea typeface="+mn-ea"/>
              </a:rPr>
              <a:t>사용 툴에 관계없이 지원</a:t>
            </a:r>
            <a:r>
              <a:rPr lang="en-US" altLang="ko-KR" sz="1600" b="1" dirty="0">
                <a:latin typeface="+mn-ea"/>
                <a:ea typeface="+mn-ea"/>
              </a:rPr>
              <a:t>(</a:t>
            </a:r>
            <a:r>
              <a:rPr lang="ko-KR" altLang="en-US" sz="1600" b="1" dirty="0">
                <a:latin typeface="+mn-ea"/>
                <a:ea typeface="+mn-ea"/>
              </a:rPr>
              <a:t>결재 </a:t>
            </a:r>
            <a:r>
              <a:rPr lang="en-US" altLang="ko-KR" sz="1600" b="1" dirty="0">
                <a:latin typeface="+mn-ea"/>
                <a:ea typeface="+mn-ea"/>
              </a:rPr>
              <a:t>&amp; </a:t>
            </a:r>
            <a:r>
              <a:rPr lang="ko-KR" altLang="en-US" sz="1600" b="1" dirty="0">
                <a:latin typeface="+mn-ea"/>
                <a:ea typeface="+mn-ea"/>
              </a:rPr>
              <a:t>비 결재</a:t>
            </a:r>
            <a:r>
              <a:rPr lang="en-US" altLang="ko-KR" sz="1600" b="1" dirty="0">
                <a:latin typeface="+mn-ea"/>
                <a:ea typeface="+mn-ea"/>
              </a:rPr>
              <a:t>)</a:t>
            </a:r>
          </a:p>
        </p:txBody>
      </p:sp>
      <p:grpSp>
        <p:nvGrpSpPr>
          <p:cNvPr id="13" name="그룹 12"/>
          <p:cNvGrpSpPr/>
          <p:nvPr/>
        </p:nvGrpSpPr>
        <p:grpSpPr>
          <a:xfrm>
            <a:off x="471985" y="1802654"/>
            <a:ext cx="8159541" cy="4128246"/>
            <a:chOff x="459285" y="1777254"/>
            <a:chExt cx="8159541" cy="4128246"/>
          </a:xfrm>
        </p:grpSpPr>
        <p:pic>
          <p:nvPicPr>
            <p:cNvPr id="7" name="그림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59918" y="3973934"/>
              <a:ext cx="4858908" cy="1931566"/>
            </a:xfrm>
            <a:prstGeom prst="rect">
              <a:avLst/>
            </a:prstGeom>
          </p:spPr>
        </p:pic>
        <p:pic>
          <p:nvPicPr>
            <p:cNvPr id="8" name="그림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9285" y="1825067"/>
              <a:ext cx="4481015" cy="244419"/>
            </a:xfrm>
            <a:prstGeom prst="rect">
              <a:avLst/>
            </a:prstGeom>
            <a:ln w="12700">
              <a:solidFill>
                <a:schemeClr val="accent5">
                  <a:lumMod val="60000"/>
                  <a:lumOff val="40000"/>
                </a:schemeClr>
              </a:solidFill>
            </a:ln>
          </p:spPr>
        </p:pic>
        <p:grpSp>
          <p:nvGrpSpPr>
            <p:cNvPr id="10" name="그룹 9"/>
            <p:cNvGrpSpPr/>
            <p:nvPr/>
          </p:nvGrpSpPr>
          <p:grpSpPr>
            <a:xfrm>
              <a:off x="459285" y="2325933"/>
              <a:ext cx="2360115" cy="1551958"/>
              <a:chOff x="459285" y="2300533"/>
              <a:chExt cx="2309316" cy="1518554"/>
            </a:xfrm>
          </p:grpSpPr>
          <p:pic>
            <p:nvPicPr>
              <p:cNvPr id="2" name="그림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9285" y="2321641"/>
                <a:ext cx="2309315" cy="1497446"/>
              </a:xfrm>
              <a:prstGeom prst="rect">
                <a:avLst/>
              </a:prstGeom>
            </p:spPr>
          </p:pic>
          <p:sp>
            <p:nvSpPr>
              <p:cNvPr id="9" name="사각형 설명선 8"/>
              <p:cNvSpPr/>
              <p:nvPr/>
            </p:nvSpPr>
            <p:spPr>
              <a:xfrm>
                <a:off x="459285" y="2300533"/>
                <a:ext cx="2309316" cy="1518554"/>
              </a:xfrm>
              <a:prstGeom prst="wedgeRectCallout">
                <a:avLst>
                  <a:gd name="adj1" fmla="val -17675"/>
                  <a:gd name="adj2" fmla="val -60065"/>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오른쪽 화살표 11"/>
            <p:cNvSpPr/>
            <p:nvPr/>
          </p:nvSpPr>
          <p:spPr>
            <a:xfrm>
              <a:off x="2997200" y="2997199"/>
              <a:ext cx="217481" cy="20243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1" name="그림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308053" y="2286941"/>
              <a:ext cx="4194320" cy="1590949"/>
            </a:xfrm>
            <a:prstGeom prst="rect">
              <a:avLst/>
            </a:prstGeom>
          </p:spPr>
        </p:pic>
        <p:sp>
          <p:nvSpPr>
            <p:cNvPr id="15" name="아래로 구부러진 화살표 14"/>
            <p:cNvSpPr/>
            <p:nvPr/>
          </p:nvSpPr>
          <p:spPr>
            <a:xfrm rot="3903511">
              <a:off x="7392403" y="3563923"/>
              <a:ext cx="636798" cy="321941"/>
            </a:xfrm>
            <a:prstGeom prst="curvedDownArrow">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6" name="TextBox 15"/>
            <p:cNvSpPr txBox="1"/>
            <p:nvPr/>
          </p:nvSpPr>
          <p:spPr>
            <a:xfrm>
              <a:off x="5270287" y="1777254"/>
              <a:ext cx="1599349" cy="307777"/>
            </a:xfrm>
            <a:prstGeom prst="rect">
              <a:avLst/>
            </a:prstGeom>
            <a:noFill/>
          </p:spPr>
          <p:txBody>
            <a:bodyPr wrap="none" rtlCol="0">
              <a:spAutoFit/>
            </a:bodyPr>
            <a:lstStyle/>
            <a:p>
              <a:r>
                <a:rPr lang="en-US" altLang="ko-KR" sz="1400" b="1" dirty="0" smtClean="0">
                  <a:solidFill>
                    <a:schemeClr val="accent1">
                      <a:lumMod val="50000"/>
                    </a:schemeClr>
                  </a:solidFill>
                  <a:latin typeface="맑은 고딕" panose="020B0503020000020004" pitchFamily="50" charset="-127"/>
                  <a:ea typeface="맑은 고딕" panose="020B0503020000020004" pitchFamily="50" charset="-127"/>
                </a:rPr>
                <a:t>update SQL </a:t>
              </a:r>
              <a:r>
                <a:rPr lang="ko-KR" altLang="en-US" sz="1400" b="1" dirty="0" smtClean="0">
                  <a:solidFill>
                    <a:schemeClr val="accent1">
                      <a:lumMod val="50000"/>
                    </a:schemeClr>
                  </a:solidFill>
                  <a:latin typeface="맑은 고딕" panose="020B0503020000020004" pitchFamily="50" charset="-127"/>
                  <a:ea typeface="맑은 고딕" panose="020B0503020000020004" pitchFamily="50" charset="-127"/>
                </a:rPr>
                <a:t>실행</a:t>
              </a:r>
              <a:endParaRPr lang="ko-KR" altLang="en-US" sz="1400" b="1" dirty="0">
                <a:solidFill>
                  <a:schemeClr val="accent1">
                    <a:lumMod val="50000"/>
                  </a:schemeClr>
                </a:solidFill>
                <a:latin typeface="맑은 고딕" panose="020B0503020000020004" pitchFamily="50" charset="-127"/>
                <a:ea typeface="맑은 고딕" panose="020B0503020000020004" pitchFamily="50" charset="-127"/>
              </a:endParaRPr>
            </a:p>
          </p:txBody>
        </p:sp>
        <p:sp>
          <p:nvSpPr>
            <p:cNvPr id="17" name="TextBox 16"/>
            <p:cNvSpPr txBox="1"/>
            <p:nvPr/>
          </p:nvSpPr>
          <p:spPr>
            <a:xfrm>
              <a:off x="945883" y="3973934"/>
              <a:ext cx="1386918" cy="307777"/>
            </a:xfrm>
            <a:prstGeom prst="rect">
              <a:avLst/>
            </a:prstGeom>
            <a:noFill/>
          </p:spPr>
          <p:txBody>
            <a:bodyPr wrap="none" rtlCol="0">
              <a:spAutoFit/>
            </a:bodyPr>
            <a:lstStyle/>
            <a:p>
              <a:r>
                <a:rPr lang="ko-KR" altLang="en-US" sz="1400" b="1" dirty="0" smtClean="0">
                  <a:solidFill>
                    <a:srgbClr val="C00000"/>
                  </a:solidFill>
                  <a:latin typeface="맑은 고딕" panose="020B0503020000020004" pitchFamily="50" charset="-127"/>
                  <a:ea typeface="맑은 고딕" panose="020B0503020000020004" pitchFamily="50" charset="-127"/>
                </a:rPr>
                <a:t>정책 차단 팝업</a:t>
              </a:r>
              <a:endParaRPr lang="ko-KR" altLang="en-US" sz="1400" b="1" dirty="0">
                <a:solidFill>
                  <a:srgbClr val="C00000"/>
                </a:solidFill>
                <a:latin typeface="맑은 고딕" panose="020B0503020000020004" pitchFamily="50" charset="-127"/>
                <a:ea typeface="맑은 고딕" panose="020B0503020000020004" pitchFamily="50" charset="-127"/>
              </a:endParaRPr>
            </a:p>
          </p:txBody>
        </p:sp>
        <p:sp>
          <p:nvSpPr>
            <p:cNvPr id="18" name="TextBox 17"/>
            <p:cNvSpPr txBox="1"/>
            <p:nvPr/>
          </p:nvSpPr>
          <p:spPr>
            <a:xfrm>
              <a:off x="4646814" y="3045743"/>
              <a:ext cx="2066591" cy="307777"/>
            </a:xfrm>
            <a:prstGeom prst="rect">
              <a:avLst/>
            </a:prstGeom>
            <a:noFill/>
          </p:spPr>
          <p:txBody>
            <a:bodyPr wrap="none" rtlCol="0">
              <a:spAutoFit/>
            </a:bodyPr>
            <a:lstStyle/>
            <a:p>
              <a:r>
                <a:rPr lang="ko-KR" altLang="en-US" sz="1400" b="1" dirty="0" smtClean="0">
                  <a:solidFill>
                    <a:srgbClr val="C00000"/>
                  </a:solidFill>
                  <a:latin typeface="맑은 고딕" panose="020B0503020000020004" pitchFamily="50" charset="-127"/>
                  <a:ea typeface="맑은 고딕" panose="020B0503020000020004" pitchFamily="50" charset="-127"/>
                </a:rPr>
                <a:t>가상 조회 및 실행</a:t>
              </a:r>
              <a:r>
                <a:rPr lang="en-US" altLang="ko-KR" sz="1400" b="1" dirty="0" smtClean="0">
                  <a:solidFill>
                    <a:srgbClr val="C00000"/>
                  </a:solidFill>
                  <a:latin typeface="맑은 고딕" panose="020B0503020000020004" pitchFamily="50" charset="-127"/>
                  <a:ea typeface="맑은 고딕" panose="020B0503020000020004" pitchFamily="50" charset="-127"/>
                </a:rPr>
                <a:t>/</a:t>
              </a:r>
              <a:r>
                <a:rPr lang="ko-KR" altLang="en-US" sz="1400" b="1" dirty="0" smtClean="0">
                  <a:solidFill>
                    <a:srgbClr val="C00000"/>
                  </a:solidFill>
                  <a:latin typeface="맑은 고딕" panose="020B0503020000020004" pitchFamily="50" charset="-127"/>
                  <a:ea typeface="맑은 고딕" panose="020B0503020000020004" pitchFamily="50" charset="-127"/>
                </a:rPr>
                <a:t>반영</a:t>
              </a:r>
              <a:endParaRPr lang="ko-KR" altLang="en-US" sz="1400" b="1" dirty="0">
                <a:solidFill>
                  <a:srgbClr val="C00000"/>
                </a:solidFill>
                <a:latin typeface="맑은 고딕" panose="020B0503020000020004" pitchFamily="50" charset="-127"/>
                <a:ea typeface="맑은 고딕" panose="020B0503020000020004" pitchFamily="50" charset="-127"/>
              </a:endParaRPr>
            </a:p>
          </p:txBody>
        </p:sp>
        <p:sp>
          <p:nvSpPr>
            <p:cNvPr id="19" name="TextBox 18"/>
            <p:cNvSpPr txBox="1"/>
            <p:nvPr/>
          </p:nvSpPr>
          <p:spPr>
            <a:xfrm>
              <a:off x="1639342" y="5466217"/>
              <a:ext cx="2129109" cy="307777"/>
            </a:xfrm>
            <a:prstGeom prst="rect">
              <a:avLst/>
            </a:prstGeom>
            <a:noFill/>
          </p:spPr>
          <p:txBody>
            <a:bodyPr wrap="none" rtlCol="0">
              <a:spAutoFit/>
            </a:bodyPr>
            <a:lstStyle/>
            <a:p>
              <a:r>
                <a:rPr lang="ko-KR" altLang="en-US" sz="1400" b="1" dirty="0" smtClean="0">
                  <a:solidFill>
                    <a:srgbClr val="C00000"/>
                  </a:solidFill>
                  <a:latin typeface="맑은 고딕" panose="020B0503020000020004" pitchFamily="50" charset="-127"/>
                  <a:ea typeface="맑은 고딕" panose="020B0503020000020004" pitchFamily="50" charset="-127"/>
                </a:rPr>
                <a:t>변경 전</a:t>
              </a:r>
              <a:r>
                <a:rPr lang="en-US" altLang="ko-KR" sz="1400" b="1" dirty="0" smtClean="0">
                  <a:solidFill>
                    <a:srgbClr val="C00000"/>
                  </a:solidFill>
                  <a:latin typeface="맑은 고딕" panose="020B0503020000020004" pitchFamily="50" charset="-127"/>
                  <a:ea typeface="맑은 고딕" panose="020B0503020000020004" pitchFamily="50" charset="-127"/>
                </a:rPr>
                <a:t>/</a:t>
              </a:r>
              <a:r>
                <a:rPr lang="ko-KR" altLang="en-US" sz="1400" b="1" dirty="0" smtClean="0">
                  <a:solidFill>
                    <a:srgbClr val="C00000"/>
                  </a:solidFill>
                  <a:latin typeface="맑은 고딕" panose="020B0503020000020004" pitchFamily="50" charset="-127"/>
                  <a:ea typeface="맑은 고딕" panose="020B0503020000020004" pitchFamily="50" charset="-127"/>
                </a:rPr>
                <a:t>후 데이터 확인</a:t>
              </a:r>
              <a:endParaRPr lang="ko-KR" altLang="en-US" sz="1400" b="1" dirty="0">
                <a:solidFill>
                  <a:srgbClr val="C00000"/>
                </a:solidFill>
                <a:latin typeface="맑은 고딕" panose="020B0503020000020004" pitchFamily="50" charset="-127"/>
                <a:ea typeface="맑은 고딕" panose="020B0503020000020004" pitchFamily="50" charset="-127"/>
              </a:endParaRPr>
            </a:p>
          </p:txBody>
        </p:sp>
      </p:grpSp>
      <p:sp>
        <p:nvSpPr>
          <p:cNvPr id="14" name="슬라이드 번호 개체 틀 13"/>
          <p:cNvSpPr>
            <a:spLocks noGrp="1"/>
          </p:cNvSpPr>
          <p:nvPr>
            <p:ph type="sldNum" sz="quarter" idx="12"/>
          </p:nvPr>
        </p:nvSpPr>
        <p:spPr/>
        <p:txBody>
          <a:bodyPr/>
          <a:lstStyle/>
          <a:p>
            <a:fld id="{55DF3BF5-F5C4-49A3-8D2C-141262B023B6}" type="slidenum">
              <a:rPr lang="ko-KR" altLang="en-US" smtClean="0"/>
              <a:t>32</a:t>
            </a:fld>
            <a:endParaRPr lang="ko-KR" altLang="en-US"/>
          </a:p>
        </p:txBody>
      </p:sp>
    </p:spTree>
    <p:extLst>
      <p:ext uri="{BB962C8B-B14F-4D97-AF65-F5344CB8AC3E}">
        <p14:creationId xmlns:p14="http://schemas.microsoft.com/office/powerpoint/2010/main" val="38625556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908442"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보안계정 관리정책</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15"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smtClean="0">
                <a:latin typeface="+mn-ea"/>
                <a:ea typeface="+mn-ea"/>
              </a:rPr>
              <a:t>보안계정에 </a:t>
            </a:r>
            <a:r>
              <a:rPr lang="ko-KR" altLang="en-US" sz="1600" b="1" dirty="0">
                <a:latin typeface="+mn-ea"/>
                <a:ea typeface="+mn-ea"/>
              </a:rPr>
              <a:t>대해 </a:t>
            </a:r>
            <a:r>
              <a:rPr lang="ko-KR" altLang="en-US" sz="1600" b="1" dirty="0" smtClean="0">
                <a:latin typeface="+mn-ea"/>
                <a:ea typeface="+mn-ea"/>
              </a:rPr>
              <a:t>접속 및 패스워드 대한 다양한 정책을 제공</a:t>
            </a:r>
            <a:endParaRPr lang="ko-KR" altLang="en-US" sz="1600" b="1" dirty="0">
              <a:latin typeface="+mn-ea"/>
              <a:ea typeface="+mn-ea"/>
            </a:endParaRPr>
          </a:p>
        </p:txBody>
      </p:sp>
      <p:grpSp>
        <p:nvGrpSpPr>
          <p:cNvPr id="2" name="그룹 1"/>
          <p:cNvGrpSpPr/>
          <p:nvPr/>
        </p:nvGrpSpPr>
        <p:grpSpPr>
          <a:xfrm>
            <a:off x="332285" y="1563046"/>
            <a:ext cx="8240800" cy="4295967"/>
            <a:chOff x="383085" y="1563046"/>
            <a:chExt cx="8240800" cy="4295967"/>
          </a:xfrm>
        </p:grpSpPr>
        <p:sp>
          <p:nvSpPr>
            <p:cNvPr id="16" name="직사각형 15"/>
            <p:cNvSpPr/>
            <p:nvPr/>
          </p:nvSpPr>
          <p:spPr>
            <a:xfrm>
              <a:off x="5687135" y="4128673"/>
              <a:ext cx="2936750" cy="1169551"/>
            </a:xfrm>
            <a:prstGeom prst="rect">
              <a:avLst/>
            </a:prstGeom>
          </p:spPr>
          <p:txBody>
            <a:bodyPr wrap="square">
              <a:spAutoFit/>
            </a:bodyPr>
            <a:lstStyle/>
            <a:p>
              <a:r>
                <a:rPr lang="en-US" altLang="ko-KR" sz="1400" b="1" dirty="0" smtClean="0">
                  <a:solidFill>
                    <a:schemeClr val="tx2"/>
                  </a:solidFill>
                  <a:latin typeface="+mn-ea"/>
                </a:rPr>
                <a:t>- </a:t>
              </a:r>
              <a:r>
                <a:rPr lang="ko-KR" altLang="en-US" sz="1400" b="1" dirty="0" smtClean="0">
                  <a:solidFill>
                    <a:schemeClr val="tx2"/>
                  </a:solidFill>
                  <a:latin typeface="+mn-ea"/>
                </a:rPr>
                <a:t>패스워드 </a:t>
              </a:r>
              <a:r>
                <a:rPr lang="ko-KR" altLang="en-US" sz="1400" b="1" dirty="0">
                  <a:solidFill>
                    <a:schemeClr val="tx2"/>
                  </a:solidFill>
                  <a:latin typeface="+mn-ea"/>
                </a:rPr>
                <a:t>길이의 관리 </a:t>
              </a:r>
              <a:endParaRPr lang="en-US" altLang="ko-KR" sz="1400" b="1" dirty="0" smtClean="0">
                <a:solidFill>
                  <a:schemeClr val="tx2"/>
                </a:solidFill>
                <a:latin typeface="+mn-ea"/>
              </a:endParaRPr>
            </a:p>
            <a:p>
              <a:r>
                <a:rPr lang="en-US" altLang="ko-KR" sz="1400" b="1" dirty="0" smtClean="0">
                  <a:solidFill>
                    <a:schemeClr val="tx2"/>
                  </a:solidFill>
                  <a:latin typeface="+mn-ea"/>
                </a:rPr>
                <a:t>- </a:t>
              </a:r>
              <a:r>
                <a:rPr lang="ko-KR" altLang="en-US" sz="1400" b="1" dirty="0" smtClean="0">
                  <a:solidFill>
                    <a:schemeClr val="tx2"/>
                  </a:solidFill>
                  <a:latin typeface="+mn-ea"/>
                </a:rPr>
                <a:t>숫자 </a:t>
              </a:r>
              <a:r>
                <a:rPr lang="ko-KR" altLang="en-US" sz="1400" b="1" dirty="0">
                  <a:solidFill>
                    <a:schemeClr val="tx2"/>
                  </a:solidFill>
                  <a:latin typeface="+mn-ea"/>
                </a:rPr>
                <a:t>및 특수문자를 포함한 구성</a:t>
              </a:r>
            </a:p>
            <a:p>
              <a:r>
                <a:rPr lang="en-US" altLang="ko-KR" sz="1400" b="1" dirty="0" smtClean="0">
                  <a:solidFill>
                    <a:schemeClr val="tx2"/>
                  </a:solidFill>
                  <a:latin typeface="+mn-ea"/>
                </a:rPr>
                <a:t>- </a:t>
              </a:r>
              <a:r>
                <a:rPr lang="ko-KR" altLang="en-US" sz="1400" b="1" dirty="0" smtClean="0">
                  <a:solidFill>
                    <a:schemeClr val="tx2"/>
                  </a:solidFill>
                  <a:latin typeface="+mn-ea"/>
                </a:rPr>
                <a:t>패스워드에 </a:t>
              </a:r>
              <a:r>
                <a:rPr lang="ko-KR" altLang="en-US" sz="1400" b="1" dirty="0">
                  <a:solidFill>
                    <a:schemeClr val="tx2"/>
                  </a:solidFill>
                  <a:latin typeface="+mn-ea"/>
                </a:rPr>
                <a:t>개인정보 포함 제한</a:t>
              </a:r>
              <a:endParaRPr lang="en-US" altLang="ko-KR" sz="1400" b="1" dirty="0">
                <a:solidFill>
                  <a:schemeClr val="tx2"/>
                </a:solidFill>
                <a:latin typeface="+mn-ea"/>
              </a:endParaRPr>
            </a:p>
            <a:p>
              <a:r>
                <a:rPr lang="en-US" altLang="ko-KR" sz="1400" b="1" dirty="0" smtClean="0">
                  <a:solidFill>
                    <a:schemeClr val="tx2"/>
                  </a:solidFill>
                  <a:latin typeface="+mn-ea"/>
                </a:rPr>
                <a:t>- </a:t>
              </a:r>
              <a:r>
                <a:rPr lang="ko-KR" altLang="en-US" sz="1400" b="1" dirty="0" smtClean="0">
                  <a:solidFill>
                    <a:schemeClr val="tx2"/>
                  </a:solidFill>
                  <a:latin typeface="+mn-ea"/>
                </a:rPr>
                <a:t>과거 </a:t>
              </a:r>
              <a:r>
                <a:rPr lang="ko-KR" altLang="en-US" sz="1400" b="1" dirty="0">
                  <a:solidFill>
                    <a:schemeClr val="tx2"/>
                  </a:solidFill>
                  <a:latin typeface="+mn-ea"/>
                </a:rPr>
                <a:t>사용 비밀번호 제한</a:t>
              </a:r>
            </a:p>
            <a:p>
              <a:r>
                <a:rPr lang="en-US" altLang="ko-KR" sz="1400" b="1" dirty="0" smtClean="0">
                  <a:solidFill>
                    <a:schemeClr val="tx2"/>
                  </a:solidFill>
                  <a:latin typeface="+mn-ea"/>
                </a:rPr>
                <a:t>- </a:t>
              </a:r>
              <a:r>
                <a:rPr lang="ko-KR" altLang="en-US" sz="1400" b="1" dirty="0" smtClean="0">
                  <a:solidFill>
                    <a:schemeClr val="tx2"/>
                  </a:solidFill>
                  <a:latin typeface="+mn-ea"/>
                </a:rPr>
                <a:t>특정 </a:t>
              </a:r>
              <a:r>
                <a:rPr lang="ko-KR" altLang="en-US" sz="1400" b="1" dirty="0">
                  <a:solidFill>
                    <a:schemeClr val="tx2"/>
                  </a:solidFill>
                  <a:latin typeface="+mn-ea"/>
                </a:rPr>
                <a:t>문자열 패스워드 포함 제한</a:t>
              </a:r>
            </a:p>
          </p:txBody>
        </p:sp>
        <p:pic>
          <p:nvPicPr>
            <p:cNvPr id="33" name="그림 3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3085" y="1563046"/>
              <a:ext cx="3541158" cy="2334360"/>
            </a:xfrm>
            <a:prstGeom prst="rect">
              <a:avLst/>
            </a:prstGeom>
          </p:spPr>
        </p:pic>
        <p:sp>
          <p:nvSpPr>
            <p:cNvPr id="32" name="직사각형 31"/>
            <p:cNvSpPr/>
            <p:nvPr/>
          </p:nvSpPr>
          <p:spPr>
            <a:xfrm>
              <a:off x="4319334" y="2008203"/>
              <a:ext cx="3884865" cy="1169551"/>
            </a:xfrm>
            <a:prstGeom prst="rect">
              <a:avLst/>
            </a:prstGeom>
          </p:spPr>
          <p:txBody>
            <a:bodyPr wrap="square">
              <a:spAutoFit/>
            </a:bodyPr>
            <a:lstStyle/>
            <a:p>
              <a:pPr marL="171450" indent="-171450">
                <a:spcBef>
                  <a:spcPts val="0"/>
                </a:spcBef>
                <a:spcAft>
                  <a:spcPts val="0"/>
                </a:spcAft>
                <a:buFontTx/>
                <a:buChar char="-"/>
              </a:pPr>
              <a:r>
                <a:rPr lang="ko-KR" altLang="en-US" sz="1400" b="1" dirty="0">
                  <a:solidFill>
                    <a:schemeClr val="tx2"/>
                  </a:solidFill>
                  <a:latin typeface="+mn-ea"/>
                </a:rPr>
                <a:t>패스워드 사용기간 설정 기능</a:t>
              </a:r>
              <a:endParaRPr lang="en-US" altLang="ko-KR" sz="1400" b="1" dirty="0">
                <a:solidFill>
                  <a:schemeClr val="tx2"/>
                </a:solidFill>
                <a:latin typeface="+mn-ea"/>
              </a:endParaRPr>
            </a:p>
            <a:p>
              <a:pPr marL="171450" indent="-171450">
                <a:spcBef>
                  <a:spcPts val="0"/>
                </a:spcBef>
                <a:spcAft>
                  <a:spcPts val="0"/>
                </a:spcAft>
                <a:buFontTx/>
                <a:buChar char="-"/>
              </a:pPr>
              <a:r>
                <a:rPr lang="ko-KR" altLang="en-US" sz="1400" b="1" dirty="0">
                  <a:solidFill>
                    <a:schemeClr val="tx2"/>
                  </a:solidFill>
                  <a:latin typeface="+mn-ea"/>
                </a:rPr>
                <a:t>계정 미 사용에 따른 계정 잠김 기능 및 비밀번호 오류 시 계정 잠김</a:t>
              </a:r>
              <a:endParaRPr lang="en-US" altLang="ko-KR" sz="1400" b="1" dirty="0">
                <a:solidFill>
                  <a:schemeClr val="tx2"/>
                </a:solidFill>
                <a:latin typeface="+mn-ea"/>
              </a:endParaRPr>
            </a:p>
            <a:p>
              <a:pPr marL="171450" indent="-171450">
                <a:spcBef>
                  <a:spcPts val="0"/>
                </a:spcBef>
                <a:spcAft>
                  <a:spcPts val="0"/>
                </a:spcAft>
                <a:buFontTx/>
                <a:buChar char="-"/>
              </a:pPr>
              <a:r>
                <a:rPr lang="ko-KR" altLang="en-US" sz="1400" b="1" dirty="0">
                  <a:solidFill>
                    <a:schemeClr val="tx2"/>
                  </a:solidFill>
                  <a:latin typeface="+mn-ea"/>
                </a:rPr>
                <a:t>미 사용시 비밀번호 재 입력 기능</a:t>
              </a:r>
              <a:endParaRPr lang="en-US" altLang="ko-KR" sz="1400" b="1" dirty="0">
                <a:solidFill>
                  <a:schemeClr val="tx2"/>
                </a:solidFill>
                <a:latin typeface="+mn-ea"/>
              </a:endParaRPr>
            </a:p>
            <a:p>
              <a:pPr marL="171450" indent="-171450">
                <a:spcBef>
                  <a:spcPts val="0"/>
                </a:spcBef>
                <a:spcAft>
                  <a:spcPts val="0"/>
                </a:spcAft>
                <a:buFontTx/>
                <a:buChar char="-"/>
              </a:pPr>
              <a:r>
                <a:rPr lang="ko-KR" altLang="en-US" sz="1400" b="1" dirty="0">
                  <a:solidFill>
                    <a:schemeClr val="tx2"/>
                  </a:solidFill>
                  <a:latin typeface="+mn-ea"/>
                </a:rPr>
                <a:t>프로그램 사용 시 초기 비밀번호 설정 기능</a:t>
              </a:r>
            </a:p>
          </p:txBody>
        </p:sp>
        <p:pic>
          <p:nvPicPr>
            <p:cNvPr id="35" name="그림 34"/>
            <p:cNvPicPr>
              <a:picLocks noChangeAspect="1"/>
            </p:cNvPicPr>
            <p:nvPr/>
          </p:nvPicPr>
          <p:blipFill rotWithShape="1">
            <a:blip r:embed="rId4" cstate="email">
              <a:extLst>
                <a:ext uri="{28A0092B-C50C-407E-A947-70E740481C1C}">
                  <a14:useLocalDpi xmlns:a14="http://schemas.microsoft.com/office/drawing/2010/main"/>
                </a:ext>
              </a:extLst>
            </a:blip>
            <a:srcRect l="1128" r="10619" b="21534"/>
            <a:stretch/>
          </p:blipFill>
          <p:spPr>
            <a:xfrm>
              <a:off x="1731084" y="3176808"/>
              <a:ext cx="3524251" cy="2682205"/>
            </a:xfrm>
            <a:prstGeom prst="rect">
              <a:avLst/>
            </a:prstGeom>
            <a:ln/>
          </p:spPr>
        </p:pic>
      </p:grpSp>
      <p:sp>
        <p:nvSpPr>
          <p:cNvPr id="3" name="슬라이드 번호 개체 틀 2"/>
          <p:cNvSpPr>
            <a:spLocks noGrp="1"/>
          </p:cNvSpPr>
          <p:nvPr>
            <p:ph type="sldNum" sz="quarter" idx="12"/>
          </p:nvPr>
        </p:nvSpPr>
        <p:spPr/>
        <p:txBody>
          <a:bodyPr/>
          <a:lstStyle/>
          <a:p>
            <a:fld id="{55DF3BF5-F5C4-49A3-8D2C-141262B023B6}" type="slidenum">
              <a:rPr lang="ko-KR" altLang="en-US" smtClean="0"/>
              <a:t>33</a:t>
            </a:fld>
            <a:endParaRPr lang="ko-KR" altLang="en-US"/>
          </a:p>
        </p:txBody>
      </p:sp>
    </p:spTree>
    <p:extLst>
      <p:ext uri="{BB962C8B-B14F-4D97-AF65-F5344CB8AC3E}">
        <p14:creationId xmlns:p14="http://schemas.microsoft.com/office/powerpoint/2010/main" val="16973347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2"/>
          <a:stretch>
            <a:fillRect/>
          </a:stretch>
        </p:blipFill>
        <p:spPr>
          <a:xfrm>
            <a:off x="654065" y="1734055"/>
            <a:ext cx="8008643" cy="4013924"/>
          </a:xfrm>
          <a:prstGeom prst="rect">
            <a:avLst/>
          </a:prstGeom>
        </p:spPr>
      </p:pic>
      <p:sp>
        <p:nvSpPr>
          <p:cNvPr id="5" name="모서리가 둥근 사각형 설명선 4"/>
          <p:cNvSpPr/>
          <p:nvPr/>
        </p:nvSpPr>
        <p:spPr>
          <a:xfrm>
            <a:off x="6497689" y="4335781"/>
            <a:ext cx="1594234" cy="704048"/>
          </a:xfrm>
          <a:prstGeom prst="wedgeRoundRectCallout">
            <a:avLst>
              <a:gd name="adj1" fmla="val 19886"/>
              <a:gd name="adj2" fmla="val 127517"/>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ko-KR" altLang="en-US" sz="1200" dirty="0" smtClean="0">
                <a:latin typeface="+mn-ea"/>
              </a:rPr>
              <a:t>검색 결과를 바탕으로 </a:t>
            </a:r>
            <a:r>
              <a:rPr lang="ko-KR" altLang="en-US" sz="1200" smtClean="0">
                <a:latin typeface="+mn-ea"/>
              </a:rPr>
              <a:t>감시대상 </a:t>
            </a:r>
            <a:r>
              <a:rPr lang="en-US" altLang="ko-KR" sz="1200" dirty="0" smtClean="0">
                <a:latin typeface="+mn-ea"/>
              </a:rPr>
              <a:t>DB</a:t>
            </a:r>
            <a:r>
              <a:rPr lang="ko-KR" altLang="en-US" sz="1200" smtClean="0">
                <a:latin typeface="+mn-ea"/>
              </a:rPr>
              <a:t>등록</a:t>
            </a:r>
            <a:endParaRPr lang="ko-KR" altLang="en-US" sz="1200" dirty="0">
              <a:latin typeface="+mn-ea"/>
            </a:endParaRPr>
          </a:p>
        </p:txBody>
      </p:sp>
      <p:sp>
        <p:nvSpPr>
          <p:cNvPr id="2" name="직사각형 1"/>
          <p:cNvSpPr/>
          <p:nvPr/>
        </p:nvSpPr>
        <p:spPr>
          <a:xfrm>
            <a:off x="5641983" y="1975318"/>
            <a:ext cx="699181" cy="2514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직사각형 7"/>
          <p:cNvSpPr/>
          <p:nvPr/>
        </p:nvSpPr>
        <p:spPr>
          <a:xfrm>
            <a:off x="2509791" y="2181058"/>
            <a:ext cx="699181" cy="2514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646445" y="2638257"/>
            <a:ext cx="7242314" cy="44331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309459" y="220436"/>
            <a:ext cx="4097597"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탐색 </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데이터베이스</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10" name="TextBox 7"/>
          <p:cNvSpPr txBox="1">
            <a:spLocks noChangeArrowheads="1"/>
          </p:cNvSpPr>
          <p:nvPr/>
        </p:nvSpPr>
        <p:spPr bwMode="auto">
          <a:xfrm>
            <a:off x="383085" y="968685"/>
            <a:ext cx="838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smtClean="0">
                <a:latin typeface="+mn-ea"/>
                <a:ea typeface="+mn-ea"/>
              </a:rPr>
              <a:t>네트워크상의 추가된 데이터베이스를 검색하여 감시대상 </a:t>
            </a:r>
            <a:r>
              <a:rPr lang="en-US" altLang="ko-KR" sz="1600" b="1" dirty="0" smtClean="0">
                <a:latin typeface="+mn-ea"/>
                <a:ea typeface="+mn-ea"/>
              </a:rPr>
              <a:t>DB</a:t>
            </a:r>
            <a:r>
              <a:rPr lang="ko-KR" altLang="en-US" sz="1600" b="1" smtClean="0">
                <a:latin typeface="+mn-ea"/>
                <a:ea typeface="+mn-ea"/>
              </a:rPr>
              <a:t>로 등록</a:t>
            </a:r>
            <a:endParaRPr lang="en-US" altLang="ko-KR" sz="1600" b="1" dirty="0" smtClean="0">
              <a:latin typeface="+mn-ea"/>
              <a:ea typeface="+mn-ea"/>
            </a:endParaRPr>
          </a:p>
          <a:p>
            <a:r>
              <a:rPr lang="ko-KR" altLang="en-US" sz="1600" b="1" dirty="0" err="1" smtClean="0">
                <a:latin typeface="+mn-ea"/>
                <a:ea typeface="+mn-ea"/>
              </a:rPr>
              <a:t>스케쥴링으로</a:t>
            </a:r>
            <a:r>
              <a:rPr lang="ko-KR" altLang="en-US" sz="1600" b="1" dirty="0" smtClean="0">
                <a:latin typeface="+mn-ea"/>
                <a:ea typeface="+mn-ea"/>
              </a:rPr>
              <a:t> 정기적인 검색을 제공</a:t>
            </a:r>
            <a:endParaRPr lang="ko-KR" altLang="en-US" sz="1600" b="1" dirty="0">
              <a:latin typeface="+mn-ea"/>
              <a:ea typeface="+mn-ea"/>
            </a:endParaRPr>
          </a:p>
        </p:txBody>
      </p:sp>
      <p:pic>
        <p:nvPicPr>
          <p:cNvPr id="13" name="그림 12"/>
          <p:cNvPicPr>
            <a:picLocks noChangeAspect="1"/>
          </p:cNvPicPr>
          <p:nvPr/>
        </p:nvPicPr>
        <p:blipFill>
          <a:blip r:embed="rId3"/>
          <a:stretch>
            <a:fillRect/>
          </a:stretch>
        </p:blipFill>
        <p:spPr>
          <a:xfrm>
            <a:off x="1370882" y="3000306"/>
            <a:ext cx="2134606" cy="2602893"/>
          </a:xfrm>
          <a:prstGeom prst="rect">
            <a:avLst/>
          </a:prstGeom>
          <a:solidFill>
            <a:schemeClr val="accent5"/>
          </a:solidFill>
          <a:ln>
            <a:noFill/>
          </a:ln>
        </p:spPr>
      </p:pic>
      <p:sp>
        <p:nvSpPr>
          <p:cNvPr id="14" name="모서리가 둥근 사각형 설명선 13"/>
          <p:cNvSpPr/>
          <p:nvPr/>
        </p:nvSpPr>
        <p:spPr>
          <a:xfrm>
            <a:off x="820907" y="4965934"/>
            <a:ext cx="1419418" cy="709655"/>
          </a:xfrm>
          <a:prstGeom prst="wedgeRoundRectCallout">
            <a:avLst>
              <a:gd name="adj1" fmla="val 38677"/>
              <a:gd name="adj2" fmla="val -74999"/>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200" dirty="0" smtClean="0">
                <a:latin typeface="+mn-ea"/>
              </a:rPr>
              <a:t>DBMS </a:t>
            </a:r>
            <a:r>
              <a:rPr lang="ko-KR" altLang="en-US" sz="1200" smtClean="0">
                <a:latin typeface="+mn-ea"/>
              </a:rPr>
              <a:t>종류 및 </a:t>
            </a:r>
            <a:r>
              <a:rPr lang="en-US" altLang="ko-KR" sz="1200" dirty="0" smtClean="0">
                <a:latin typeface="+mn-ea"/>
              </a:rPr>
              <a:t>IP/port Range </a:t>
            </a:r>
            <a:r>
              <a:rPr lang="ko-KR" altLang="en-US" sz="1200" smtClean="0">
                <a:latin typeface="+mn-ea"/>
              </a:rPr>
              <a:t>선택</a:t>
            </a:r>
            <a:endParaRPr lang="ko-KR" altLang="en-US" sz="1200">
              <a:latin typeface="+mn-ea"/>
            </a:endParaRPr>
          </a:p>
        </p:txBody>
      </p:sp>
      <p:pic>
        <p:nvPicPr>
          <p:cNvPr id="15" name="그림 14"/>
          <p:cNvPicPr>
            <a:picLocks noChangeAspect="1"/>
          </p:cNvPicPr>
          <p:nvPr/>
        </p:nvPicPr>
        <p:blipFill>
          <a:blip r:embed="rId4"/>
          <a:stretch>
            <a:fillRect/>
          </a:stretch>
        </p:blipFill>
        <p:spPr>
          <a:xfrm>
            <a:off x="3610559" y="3000306"/>
            <a:ext cx="2125130" cy="2557100"/>
          </a:xfrm>
          <a:prstGeom prst="rect">
            <a:avLst/>
          </a:prstGeom>
          <a:solidFill>
            <a:schemeClr val="accent5"/>
          </a:solidFill>
        </p:spPr>
      </p:pic>
      <p:sp>
        <p:nvSpPr>
          <p:cNvPr id="16" name="모서리가 둥근 사각형 설명선 15"/>
          <p:cNvSpPr/>
          <p:nvPr/>
        </p:nvSpPr>
        <p:spPr>
          <a:xfrm>
            <a:off x="3208972" y="5038324"/>
            <a:ext cx="1419418" cy="709655"/>
          </a:xfrm>
          <a:prstGeom prst="wedgeRoundRectCallout">
            <a:avLst>
              <a:gd name="adj1" fmla="val 38677"/>
              <a:gd name="adj2" fmla="val -74999"/>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ko-KR" altLang="en-US" sz="1200" dirty="0" err="1" smtClean="0">
                <a:latin typeface="+mn-ea"/>
              </a:rPr>
              <a:t>스케쥴링으로</a:t>
            </a:r>
            <a:r>
              <a:rPr lang="en-US" altLang="ko-KR" sz="1200" dirty="0" smtClean="0">
                <a:latin typeface="+mn-ea"/>
              </a:rPr>
              <a:t> </a:t>
            </a:r>
          </a:p>
          <a:p>
            <a:pPr algn="ctr"/>
            <a:r>
              <a:rPr lang="ko-KR" altLang="en-US" sz="1200" smtClean="0">
                <a:latin typeface="+mn-ea"/>
              </a:rPr>
              <a:t>정기적인 검색</a:t>
            </a:r>
            <a:endParaRPr lang="ko-KR" altLang="en-US" sz="1200">
              <a:latin typeface="+mn-ea"/>
            </a:endParaRPr>
          </a:p>
        </p:txBody>
      </p:sp>
    </p:spTree>
    <p:extLst>
      <p:ext uri="{BB962C8B-B14F-4D97-AF65-F5344CB8AC3E}">
        <p14:creationId xmlns:p14="http://schemas.microsoft.com/office/powerpoint/2010/main" val="21498829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p:cNvPicPr>
            <a:picLocks noChangeAspect="1"/>
          </p:cNvPicPr>
          <p:nvPr/>
        </p:nvPicPr>
        <p:blipFill>
          <a:blip r:embed="rId2"/>
          <a:stretch>
            <a:fillRect/>
          </a:stretch>
        </p:blipFill>
        <p:spPr>
          <a:xfrm>
            <a:off x="863181" y="1672589"/>
            <a:ext cx="7768157" cy="4419601"/>
          </a:xfrm>
          <a:prstGeom prst="rect">
            <a:avLst/>
          </a:prstGeom>
        </p:spPr>
      </p:pic>
      <p:sp>
        <p:nvSpPr>
          <p:cNvPr id="5" name="직사각형 4"/>
          <p:cNvSpPr/>
          <p:nvPr/>
        </p:nvSpPr>
        <p:spPr>
          <a:xfrm>
            <a:off x="5670404" y="1880789"/>
            <a:ext cx="699181" cy="2514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직사각형 5"/>
          <p:cNvSpPr/>
          <p:nvPr/>
        </p:nvSpPr>
        <p:spPr>
          <a:xfrm>
            <a:off x="3284972" y="2076991"/>
            <a:ext cx="699181" cy="2514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직사각형 7"/>
          <p:cNvSpPr/>
          <p:nvPr/>
        </p:nvSpPr>
        <p:spPr>
          <a:xfrm>
            <a:off x="863181" y="2511197"/>
            <a:ext cx="7242314" cy="44331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직사각형 9"/>
          <p:cNvSpPr/>
          <p:nvPr/>
        </p:nvSpPr>
        <p:spPr>
          <a:xfrm>
            <a:off x="930392" y="4987830"/>
            <a:ext cx="7642108" cy="50618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TextBox 10"/>
          <p:cNvSpPr txBox="1"/>
          <p:nvPr/>
        </p:nvSpPr>
        <p:spPr>
          <a:xfrm>
            <a:off x="309459" y="220436"/>
            <a:ext cx="3687228"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탐색 </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민감정보</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12" name="TextBox 7"/>
          <p:cNvSpPr txBox="1">
            <a:spLocks noChangeArrowheads="1"/>
          </p:cNvSpPr>
          <p:nvPr/>
        </p:nvSpPr>
        <p:spPr bwMode="auto">
          <a:xfrm>
            <a:off x="383085" y="968685"/>
            <a:ext cx="838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smtClean="0">
                <a:latin typeface="+mn-ea"/>
                <a:ea typeface="+mn-ea"/>
              </a:rPr>
              <a:t>데이터베이스 테이블 및 </a:t>
            </a:r>
            <a:r>
              <a:rPr lang="ko-KR" altLang="en-US" sz="1600" b="1" dirty="0" err="1" smtClean="0">
                <a:latin typeface="+mn-ea"/>
                <a:ea typeface="+mn-ea"/>
              </a:rPr>
              <a:t>컬럼을</a:t>
            </a:r>
            <a:r>
              <a:rPr lang="ko-KR" altLang="en-US" sz="1600" b="1" dirty="0" smtClean="0">
                <a:latin typeface="+mn-ea"/>
                <a:ea typeface="+mn-ea"/>
              </a:rPr>
              <a:t> </a:t>
            </a:r>
            <a:r>
              <a:rPr lang="ko-KR" altLang="en-US" sz="1600" b="1" dirty="0" err="1" smtClean="0">
                <a:latin typeface="+mn-ea"/>
                <a:ea typeface="+mn-ea"/>
              </a:rPr>
              <a:t>패턴스캔하여</a:t>
            </a:r>
            <a:r>
              <a:rPr lang="ko-KR" altLang="en-US" sz="1600" b="1" dirty="0" smtClean="0">
                <a:latin typeface="+mn-ea"/>
                <a:ea typeface="+mn-ea"/>
              </a:rPr>
              <a:t> </a:t>
            </a:r>
            <a:r>
              <a:rPr lang="ko-KR" altLang="en-US" sz="1600" b="1" dirty="0" err="1" smtClean="0">
                <a:latin typeface="+mn-ea"/>
                <a:ea typeface="+mn-ea"/>
              </a:rPr>
              <a:t>민감정보</a:t>
            </a:r>
            <a:r>
              <a:rPr lang="ko-KR" altLang="en-US" sz="1600" b="1" dirty="0" smtClean="0">
                <a:latin typeface="+mn-ea"/>
                <a:ea typeface="+mn-ea"/>
              </a:rPr>
              <a:t> 유무를 감지</a:t>
            </a:r>
            <a:endParaRPr lang="en-US" altLang="ko-KR" sz="1600" b="1" dirty="0" smtClean="0">
              <a:latin typeface="+mn-ea"/>
              <a:ea typeface="+mn-ea"/>
            </a:endParaRPr>
          </a:p>
          <a:p>
            <a:r>
              <a:rPr lang="ko-KR" altLang="en-US" sz="1600" b="1" dirty="0" smtClean="0">
                <a:latin typeface="+mn-ea"/>
                <a:ea typeface="+mn-ea"/>
              </a:rPr>
              <a:t>감지된 데이터의 샘플데이터로 </a:t>
            </a:r>
            <a:r>
              <a:rPr lang="ko-KR" altLang="en-US" sz="1600" b="1" dirty="0" err="1" smtClean="0">
                <a:latin typeface="+mn-ea"/>
                <a:ea typeface="+mn-ea"/>
              </a:rPr>
              <a:t>민감정보</a:t>
            </a:r>
            <a:r>
              <a:rPr lang="ko-KR" altLang="en-US" sz="1600" b="1" dirty="0" smtClean="0">
                <a:latin typeface="+mn-ea"/>
                <a:ea typeface="+mn-ea"/>
              </a:rPr>
              <a:t> 대상으로 지정하여 접근이력을 조회 </a:t>
            </a:r>
            <a:r>
              <a:rPr lang="en-US" altLang="ko-KR" sz="1600" b="1" dirty="0" smtClean="0">
                <a:latin typeface="+mn-ea"/>
                <a:ea typeface="+mn-ea"/>
              </a:rPr>
              <a:t>/ </a:t>
            </a:r>
            <a:r>
              <a:rPr lang="ko-KR" altLang="en-US" sz="1600" b="1" smtClean="0">
                <a:latin typeface="+mn-ea"/>
                <a:ea typeface="+mn-ea"/>
              </a:rPr>
              <a:t>리포팅</a:t>
            </a:r>
            <a:endParaRPr lang="ko-KR" altLang="en-US" sz="1600" b="1" dirty="0">
              <a:latin typeface="+mn-ea"/>
              <a:ea typeface="+mn-ea"/>
            </a:endParaRPr>
          </a:p>
        </p:txBody>
      </p:sp>
      <p:pic>
        <p:nvPicPr>
          <p:cNvPr id="13" name="그림 12"/>
          <p:cNvPicPr>
            <a:picLocks noChangeAspect="1"/>
          </p:cNvPicPr>
          <p:nvPr/>
        </p:nvPicPr>
        <p:blipFill>
          <a:blip r:embed="rId3"/>
          <a:stretch>
            <a:fillRect/>
          </a:stretch>
        </p:blipFill>
        <p:spPr>
          <a:xfrm>
            <a:off x="1641166" y="2821290"/>
            <a:ext cx="2101352" cy="2166540"/>
          </a:xfrm>
          <a:prstGeom prst="rect">
            <a:avLst/>
          </a:prstGeom>
        </p:spPr>
      </p:pic>
      <p:pic>
        <p:nvPicPr>
          <p:cNvPr id="14" name="그림 13"/>
          <p:cNvPicPr>
            <a:picLocks noChangeAspect="1"/>
          </p:cNvPicPr>
          <p:nvPr/>
        </p:nvPicPr>
        <p:blipFill>
          <a:blip r:embed="rId4"/>
          <a:stretch>
            <a:fillRect/>
          </a:stretch>
        </p:blipFill>
        <p:spPr>
          <a:xfrm>
            <a:off x="4619727" y="2821290"/>
            <a:ext cx="2101353" cy="2171139"/>
          </a:xfrm>
          <a:prstGeom prst="rect">
            <a:avLst/>
          </a:prstGeom>
        </p:spPr>
      </p:pic>
      <p:sp>
        <p:nvSpPr>
          <p:cNvPr id="15" name="모서리가 둥근 사각형 설명선 14"/>
          <p:cNvSpPr/>
          <p:nvPr/>
        </p:nvSpPr>
        <p:spPr>
          <a:xfrm>
            <a:off x="3277730" y="3678677"/>
            <a:ext cx="1455420" cy="709655"/>
          </a:xfrm>
          <a:prstGeom prst="wedgeRoundRectCallout">
            <a:avLst>
              <a:gd name="adj1" fmla="val -60624"/>
              <a:gd name="adj2" fmla="val -15884"/>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ko-KR" altLang="en-US" sz="1400" dirty="0" err="1" smtClean="0">
                <a:latin typeface="+mn-ea"/>
              </a:rPr>
              <a:t>스캔할</a:t>
            </a:r>
            <a:r>
              <a:rPr lang="ko-KR" altLang="en-US" sz="1400" dirty="0" smtClean="0">
                <a:latin typeface="+mn-ea"/>
              </a:rPr>
              <a:t> 개인정보 패턴을 선택</a:t>
            </a:r>
            <a:endParaRPr lang="ko-KR" altLang="en-US" sz="1400" dirty="0">
              <a:latin typeface="+mn-ea"/>
            </a:endParaRPr>
          </a:p>
        </p:txBody>
      </p:sp>
      <p:sp>
        <p:nvSpPr>
          <p:cNvPr id="16" name="모서리가 둥근 사각형 설명선 15"/>
          <p:cNvSpPr/>
          <p:nvPr/>
        </p:nvSpPr>
        <p:spPr>
          <a:xfrm>
            <a:off x="6589115" y="3678677"/>
            <a:ext cx="1455420" cy="709655"/>
          </a:xfrm>
          <a:prstGeom prst="wedgeRoundRectCallout">
            <a:avLst>
              <a:gd name="adj1" fmla="val -61147"/>
              <a:gd name="adj2" fmla="val 1847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ko-KR" altLang="en-US" sz="1400" dirty="0" err="1" smtClean="0">
                <a:latin typeface="+mn-ea"/>
              </a:rPr>
              <a:t>스케쥴링으로</a:t>
            </a:r>
            <a:r>
              <a:rPr lang="ko-KR" altLang="en-US" sz="1400" dirty="0" smtClean="0">
                <a:latin typeface="+mn-ea"/>
              </a:rPr>
              <a:t> 정기적인 스캔</a:t>
            </a:r>
            <a:endParaRPr lang="ko-KR" altLang="en-US" sz="1400" dirty="0">
              <a:latin typeface="+mn-ea"/>
            </a:endParaRPr>
          </a:p>
        </p:txBody>
      </p:sp>
    </p:spTree>
    <p:extLst>
      <p:ext uri="{BB962C8B-B14F-4D97-AF65-F5344CB8AC3E}">
        <p14:creationId xmlns:p14="http://schemas.microsoft.com/office/powerpoint/2010/main" val="19099991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4163319"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메뉴통제</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오렌지연동</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a:t>
            </a:r>
          </a:p>
        </p:txBody>
      </p:sp>
      <p:sp>
        <p:nvSpPr>
          <p:cNvPr id="30"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smtClean="0">
                <a:latin typeface="+mn-ea"/>
                <a:ea typeface="+mn-ea"/>
              </a:rPr>
              <a:t>파일저장</a:t>
            </a:r>
            <a:r>
              <a:rPr lang="en-US" altLang="ko-KR" sz="1600" b="1" dirty="0" smtClean="0">
                <a:latin typeface="+mn-ea"/>
                <a:ea typeface="+mn-ea"/>
              </a:rPr>
              <a:t>, </a:t>
            </a:r>
            <a:r>
              <a:rPr lang="ko-KR" altLang="en-US" sz="1600" b="1" dirty="0" smtClean="0">
                <a:latin typeface="+mn-ea"/>
                <a:ea typeface="+mn-ea"/>
              </a:rPr>
              <a:t>복사</a:t>
            </a:r>
            <a:r>
              <a:rPr lang="en-US" altLang="ko-KR" sz="1600" b="1" dirty="0" smtClean="0">
                <a:latin typeface="+mn-ea"/>
                <a:ea typeface="+mn-ea"/>
              </a:rPr>
              <a:t>, </a:t>
            </a:r>
            <a:r>
              <a:rPr lang="ko-KR" altLang="en-US" sz="1600" b="1" dirty="0" smtClean="0">
                <a:latin typeface="+mn-ea"/>
                <a:ea typeface="+mn-ea"/>
              </a:rPr>
              <a:t>프린트 기능을 차단하여 중요정보의 유출을 방지하고 보안을 강화</a:t>
            </a:r>
            <a:endParaRPr lang="ko-KR" altLang="en-US" sz="1600" b="1" dirty="0">
              <a:latin typeface="+mn-ea"/>
              <a:ea typeface="+mn-ea"/>
            </a:endParaRPr>
          </a:p>
        </p:txBody>
      </p:sp>
      <p:grpSp>
        <p:nvGrpSpPr>
          <p:cNvPr id="39" name="그룹 38"/>
          <p:cNvGrpSpPr/>
          <p:nvPr/>
        </p:nvGrpSpPr>
        <p:grpSpPr>
          <a:xfrm>
            <a:off x="817449" y="1482723"/>
            <a:ext cx="7216968" cy="4161459"/>
            <a:chOff x="880949" y="1749423"/>
            <a:chExt cx="7216968" cy="4161459"/>
          </a:xfrm>
        </p:grpSpPr>
        <p:grpSp>
          <p:nvGrpSpPr>
            <p:cNvPr id="19" name="그룹 18"/>
            <p:cNvGrpSpPr/>
            <p:nvPr/>
          </p:nvGrpSpPr>
          <p:grpSpPr>
            <a:xfrm>
              <a:off x="880949" y="1749423"/>
              <a:ext cx="2484058" cy="2433269"/>
              <a:chOff x="727167" y="1588656"/>
              <a:chExt cx="2827953" cy="2770136"/>
            </a:xfrm>
          </p:grpSpPr>
          <p:pic>
            <p:nvPicPr>
              <p:cNvPr id="17" name="그림 1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9361" y="2331252"/>
                <a:ext cx="2825759" cy="2027540"/>
              </a:xfrm>
              <a:prstGeom prst="rect">
                <a:avLst/>
              </a:prstGeom>
            </p:spPr>
          </p:pic>
          <p:pic>
            <p:nvPicPr>
              <p:cNvPr id="18" name="그림 1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7167" y="1588656"/>
                <a:ext cx="1475637" cy="649059"/>
              </a:xfrm>
              <a:prstGeom prst="rect">
                <a:avLst/>
              </a:prstGeom>
            </p:spPr>
          </p:pic>
        </p:grpSp>
        <p:pic>
          <p:nvPicPr>
            <p:cNvPr id="24" name="그림 2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56318" y="2303641"/>
              <a:ext cx="2641599" cy="2041819"/>
            </a:xfrm>
            <a:prstGeom prst="rect">
              <a:avLst/>
            </a:prstGeom>
          </p:spPr>
        </p:pic>
        <p:grpSp>
          <p:nvGrpSpPr>
            <p:cNvPr id="31" name="그룹 30"/>
            <p:cNvGrpSpPr/>
            <p:nvPr/>
          </p:nvGrpSpPr>
          <p:grpSpPr>
            <a:xfrm>
              <a:off x="2450901" y="3666087"/>
              <a:ext cx="4689536" cy="2028576"/>
              <a:chOff x="4464972" y="3534427"/>
              <a:chExt cx="4689536" cy="2028576"/>
            </a:xfrm>
          </p:grpSpPr>
          <p:pic>
            <p:nvPicPr>
              <p:cNvPr id="14" name="그림 1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464972" y="3534427"/>
                <a:ext cx="2232293" cy="1057402"/>
              </a:xfrm>
              <a:prstGeom prst="rect">
                <a:avLst/>
              </a:prstGeom>
              <a:ln w="19050">
                <a:solidFill>
                  <a:srgbClr val="C00000"/>
                </a:solidFill>
              </a:ln>
            </p:spPr>
          </p:pic>
          <p:pic>
            <p:nvPicPr>
              <p:cNvPr id="16" name="그림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95086" y="3988264"/>
                <a:ext cx="2207558" cy="1057402"/>
              </a:xfrm>
              <a:prstGeom prst="rect">
                <a:avLst/>
              </a:prstGeom>
              <a:ln w="19050">
                <a:solidFill>
                  <a:srgbClr val="C00000"/>
                </a:solidFill>
              </a:ln>
            </p:spPr>
          </p:pic>
          <p:pic>
            <p:nvPicPr>
              <p:cNvPr id="15" name="그림 1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946950" y="4505601"/>
                <a:ext cx="2207558" cy="1057402"/>
              </a:xfrm>
              <a:prstGeom prst="rect">
                <a:avLst/>
              </a:prstGeom>
              <a:ln w="19050">
                <a:solidFill>
                  <a:srgbClr val="C00000"/>
                </a:solidFill>
              </a:ln>
            </p:spPr>
          </p:pic>
        </p:grpSp>
        <p:sp>
          <p:nvSpPr>
            <p:cNvPr id="32" name="왼쪽/오른쪽 화살표 31"/>
            <p:cNvSpPr/>
            <p:nvPr/>
          </p:nvSpPr>
          <p:spPr>
            <a:xfrm>
              <a:off x="3579415" y="2904811"/>
              <a:ext cx="1748054" cy="258183"/>
            </a:xfrm>
            <a:prstGeom prst="leftRightArrow">
              <a:avLst/>
            </a:prstGeom>
            <a:solidFill>
              <a:schemeClr val="accent6">
                <a:lumMod val="50000"/>
                <a:alpha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TextBox 7"/>
            <p:cNvSpPr txBox="1">
              <a:spLocks noChangeArrowheads="1"/>
            </p:cNvSpPr>
            <p:nvPr/>
          </p:nvSpPr>
          <p:spPr bwMode="auto">
            <a:xfrm>
              <a:off x="3746364" y="2641488"/>
              <a:ext cx="15430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1200" b="1" smtClean="0">
                  <a:solidFill>
                    <a:schemeClr val="accent6">
                      <a:lumMod val="50000"/>
                    </a:schemeClr>
                  </a:solidFill>
                  <a:latin typeface="+mn-ea"/>
                  <a:ea typeface="+mn-ea"/>
                </a:rPr>
                <a:t>Orange </a:t>
              </a:r>
              <a:r>
                <a:rPr lang="ko-KR" altLang="en-US" sz="1200" b="1" dirty="0" smtClean="0">
                  <a:solidFill>
                    <a:schemeClr val="accent6">
                      <a:lumMod val="50000"/>
                    </a:schemeClr>
                  </a:solidFill>
                  <a:latin typeface="+mn-ea"/>
                  <a:ea typeface="+mn-ea"/>
                </a:rPr>
                <a:t>통제 연동</a:t>
              </a:r>
              <a:endParaRPr lang="ko-KR" altLang="en-US" sz="1200" b="1" dirty="0">
                <a:solidFill>
                  <a:schemeClr val="accent6">
                    <a:lumMod val="50000"/>
                  </a:schemeClr>
                </a:solidFill>
                <a:latin typeface="+mn-ea"/>
                <a:ea typeface="+mn-ea"/>
              </a:endParaRPr>
            </a:p>
          </p:txBody>
        </p:sp>
        <p:sp>
          <p:nvSpPr>
            <p:cNvPr id="36" name="모서리가 둥근 직사각형 35"/>
            <p:cNvSpPr/>
            <p:nvPr/>
          </p:nvSpPr>
          <p:spPr>
            <a:xfrm>
              <a:off x="1529045" y="4451241"/>
              <a:ext cx="1835962" cy="438202"/>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a:solidFill>
                    <a:srgbClr val="C00000"/>
                  </a:solidFill>
                  <a:latin typeface="+mn-ea"/>
                </a:rPr>
                <a:t>Excel export </a:t>
              </a:r>
              <a:r>
                <a:rPr lang="ko-KR" altLang="en-US" sz="1400" b="1" dirty="0">
                  <a:solidFill>
                    <a:srgbClr val="C00000"/>
                  </a:solidFill>
                  <a:latin typeface="+mn-ea"/>
                </a:rPr>
                <a:t>차단</a:t>
              </a:r>
            </a:p>
          </p:txBody>
        </p:sp>
        <p:sp>
          <p:nvSpPr>
            <p:cNvPr id="40" name="모서리가 둥근 직사각형 39"/>
            <p:cNvSpPr/>
            <p:nvPr/>
          </p:nvSpPr>
          <p:spPr>
            <a:xfrm>
              <a:off x="2794828" y="4958225"/>
              <a:ext cx="1835962" cy="438202"/>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solidFill>
                    <a:srgbClr val="C00000"/>
                  </a:solidFill>
                  <a:latin typeface="+mn-ea"/>
                </a:rPr>
                <a:t>Copy </a:t>
              </a:r>
              <a:r>
                <a:rPr lang="ko-KR" altLang="en-US" sz="1400" b="1" dirty="0" smtClean="0">
                  <a:solidFill>
                    <a:srgbClr val="C00000"/>
                  </a:solidFill>
                  <a:latin typeface="+mn-ea"/>
                </a:rPr>
                <a:t>차단</a:t>
              </a:r>
              <a:endParaRPr lang="ko-KR" altLang="en-US" sz="1400" b="1" dirty="0">
                <a:solidFill>
                  <a:srgbClr val="C00000"/>
                </a:solidFill>
                <a:latin typeface="+mn-ea"/>
              </a:endParaRPr>
            </a:p>
          </p:txBody>
        </p:sp>
        <p:sp>
          <p:nvSpPr>
            <p:cNvPr id="41" name="모서리가 둥근 직사각형 40"/>
            <p:cNvSpPr/>
            <p:nvPr/>
          </p:nvSpPr>
          <p:spPr>
            <a:xfrm>
              <a:off x="4038048" y="5472680"/>
              <a:ext cx="1835962" cy="438202"/>
            </a:xfrm>
            <a:prstGeom prst="round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solidFill>
                    <a:srgbClr val="C00000"/>
                  </a:solidFill>
                  <a:latin typeface="+mn-ea"/>
                </a:rPr>
                <a:t>Print </a:t>
              </a:r>
              <a:r>
                <a:rPr lang="ko-KR" altLang="en-US" sz="1400" b="1" dirty="0" smtClean="0">
                  <a:solidFill>
                    <a:srgbClr val="C00000"/>
                  </a:solidFill>
                  <a:latin typeface="+mn-ea"/>
                </a:rPr>
                <a:t>차단</a:t>
              </a:r>
              <a:endParaRPr lang="ko-KR" altLang="en-US" sz="1400" b="1" dirty="0">
                <a:solidFill>
                  <a:srgbClr val="C00000"/>
                </a:solidFill>
                <a:latin typeface="+mn-ea"/>
              </a:endParaRPr>
            </a:p>
          </p:txBody>
        </p:sp>
      </p:grpSp>
      <p:sp>
        <p:nvSpPr>
          <p:cNvPr id="43" name="직사각형 42"/>
          <p:cNvSpPr/>
          <p:nvPr/>
        </p:nvSpPr>
        <p:spPr>
          <a:xfrm>
            <a:off x="484757" y="5746145"/>
            <a:ext cx="7393458" cy="261610"/>
          </a:xfrm>
          <a:prstGeom prst="rect">
            <a:avLst/>
          </a:prstGeom>
        </p:spPr>
        <p:txBody>
          <a:bodyPr wrap="square">
            <a:spAutoFit/>
          </a:bodyPr>
          <a:lstStyle/>
          <a:p>
            <a:pPr>
              <a:buNone/>
            </a:pPr>
            <a:r>
              <a:rPr lang="ko-KR" altLang="en-US" sz="1100" u="sng" dirty="0" smtClean="0">
                <a:latin typeface="+mn-ea"/>
              </a:rPr>
              <a:t>본 기능은 </a:t>
            </a:r>
            <a:r>
              <a:rPr lang="en-US" altLang="ko-KR" sz="1100" u="sng" dirty="0" err="1" smtClean="0">
                <a:latin typeface="+mn-ea"/>
              </a:rPr>
              <a:t>WareValley</a:t>
            </a:r>
            <a:r>
              <a:rPr lang="en-US" altLang="ko-KR" sz="1100" u="sng" dirty="0" smtClean="0">
                <a:latin typeface="+mn-ea"/>
              </a:rPr>
              <a:t> Orange</a:t>
            </a:r>
            <a:r>
              <a:rPr lang="ko-KR" altLang="en-US" sz="1100" u="sng" dirty="0" smtClean="0">
                <a:latin typeface="+mn-ea"/>
              </a:rPr>
              <a:t>와 연동 시 제공되는 기능입니다</a:t>
            </a:r>
            <a:r>
              <a:rPr lang="en-US" altLang="ko-KR" sz="1100" u="sng" dirty="0" smtClean="0">
                <a:latin typeface="+mn-ea"/>
              </a:rPr>
              <a:t>.</a:t>
            </a:r>
            <a:endParaRPr lang="ko-KR" altLang="en-US" sz="1100" u="sng" dirty="0">
              <a:latin typeface="+mn-ea"/>
            </a:endParaRPr>
          </a:p>
        </p:txBody>
      </p:sp>
      <p:sp>
        <p:nvSpPr>
          <p:cNvPr id="42" name="슬라이드 번호 개체 틀 41"/>
          <p:cNvSpPr>
            <a:spLocks noGrp="1"/>
          </p:cNvSpPr>
          <p:nvPr>
            <p:ph type="sldNum" sz="quarter" idx="12"/>
          </p:nvPr>
        </p:nvSpPr>
        <p:spPr/>
        <p:txBody>
          <a:bodyPr/>
          <a:lstStyle/>
          <a:p>
            <a:fld id="{55DF3BF5-F5C4-49A3-8D2C-141262B023B6}" type="slidenum">
              <a:rPr lang="ko-KR" altLang="en-US" smtClean="0"/>
              <a:t>36</a:t>
            </a:fld>
            <a:endParaRPr lang="ko-KR" altLang="en-US"/>
          </a:p>
        </p:txBody>
      </p:sp>
    </p:spTree>
    <p:extLst>
      <p:ext uri="{BB962C8B-B14F-4D97-AF65-F5344CB8AC3E}">
        <p14:creationId xmlns:p14="http://schemas.microsoft.com/office/powerpoint/2010/main" val="40089961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그림 4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31873" y="3116384"/>
            <a:ext cx="1316466" cy="1211149"/>
          </a:xfrm>
          <a:prstGeom prst="rect">
            <a:avLst/>
          </a:prstGeom>
        </p:spPr>
      </p:pic>
      <p:sp>
        <p:nvSpPr>
          <p:cNvPr id="47" name="TextBox 46"/>
          <p:cNvSpPr txBox="1"/>
          <p:nvPr/>
        </p:nvSpPr>
        <p:spPr>
          <a:xfrm>
            <a:off x="309459" y="220436"/>
            <a:ext cx="4163319"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3.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계정은닉</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오렌지연동</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a:t>
            </a:r>
          </a:p>
        </p:txBody>
      </p:sp>
      <p:sp>
        <p:nvSpPr>
          <p:cNvPr id="30"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smtClean="0">
                <a:latin typeface="+mn-ea"/>
                <a:ea typeface="+mn-ea"/>
              </a:rPr>
              <a:t>가상계정 기능을 연동하여 </a:t>
            </a:r>
            <a:r>
              <a:rPr lang="en-US" altLang="ko-KR" sz="1600" b="1" dirty="0" smtClean="0">
                <a:latin typeface="+mn-ea"/>
                <a:ea typeface="+mn-ea"/>
              </a:rPr>
              <a:t>DB </a:t>
            </a:r>
            <a:r>
              <a:rPr lang="ko-KR" altLang="en-US" sz="1600" b="1" dirty="0" smtClean="0">
                <a:latin typeface="+mn-ea"/>
                <a:ea typeface="+mn-ea"/>
              </a:rPr>
              <a:t>계정의 통제 및 비밀번호 은닉</a:t>
            </a:r>
            <a:endParaRPr lang="ko-KR" altLang="en-US" sz="1600" b="1" dirty="0">
              <a:latin typeface="+mn-ea"/>
              <a:ea typeface="+mn-ea"/>
            </a:endParaRPr>
          </a:p>
        </p:txBody>
      </p:sp>
      <p:pic>
        <p:nvPicPr>
          <p:cNvPr id="13" name="그림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18906" y="4073748"/>
            <a:ext cx="2695706" cy="1763794"/>
          </a:xfrm>
          <a:prstGeom prst="rect">
            <a:avLst/>
          </a:prstGeom>
          <a:ln w="19050">
            <a:solidFill>
              <a:srgbClr val="C00000"/>
            </a:solidFill>
          </a:ln>
        </p:spPr>
      </p:pic>
      <p:pic>
        <p:nvPicPr>
          <p:cNvPr id="31" name="그림 3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57260" y="1873127"/>
            <a:ext cx="4057352" cy="1108382"/>
          </a:xfrm>
          <a:prstGeom prst="rect">
            <a:avLst/>
          </a:prstGeom>
        </p:spPr>
      </p:pic>
      <p:grpSp>
        <p:nvGrpSpPr>
          <p:cNvPr id="33" name="그룹 32"/>
          <p:cNvGrpSpPr/>
          <p:nvPr/>
        </p:nvGrpSpPr>
        <p:grpSpPr>
          <a:xfrm>
            <a:off x="546207" y="2697427"/>
            <a:ext cx="3546014" cy="2457902"/>
            <a:chOff x="435684" y="1755525"/>
            <a:chExt cx="3752229" cy="2753258"/>
          </a:xfrm>
        </p:grpSpPr>
        <p:pic>
          <p:nvPicPr>
            <p:cNvPr id="32" name="그림 3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35684" y="1755525"/>
              <a:ext cx="3547518" cy="1909046"/>
            </a:xfrm>
            <a:prstGeom prst="rect">
              <a:avLst/>
            </a:prstGeom>
          </p:spPr>
        </p:pic>
        <p:pic>
          <p:nvPicPr>
            <p:cNvPr id="24" name="그림 2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40080" y="2732308"/>
              <a:ext cx="3298838" cy="1698412"/>
            </a:xfrm>
            <a:prstGeom prst="rect">
              <a:avLst/>
            </a:prstGeom>
          </p:spPr>
        </p:pic>
        <p:sp>
          <p:nvSpPr>
            <p:cNvPr id="34" name="사각형 설명선 33"/>
            <p:cNvSpPr/>
            <p:nvPr/>
          </p:nvSpPr>
          <p:spPr>
            <a:xfrm>
              <a:off x="478300" y="3985482"/>
              <a:ext cx="2058380" cy="523301"/>
            </a:xfrm>
            <a:prstGeom prst="wedgeRectCallout">
              <a:avLst>
                <a:gd name="adj1" fmla="val -11497"/>
                <a:gd name="adj2" fmla="val -86453"/>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100" b="1" dirty="0" smtClean="0">
                  <a:solidFill>
                    <a:schemeClr val="tx1"/>
                  </a:solidFill>
                  <a:latin typeface="+mn-ea"/>
                </a:rPr>
                <a:t>지정된 계정만 접속을 허용</a:t>
              </a:r>
              <a:endParaRPr lang="ko-KR" altLang="en-US" sz="1100" b="1" dirty="0">
                <a:solidFill>
                  <a:schemeClr val="tx1"/>
                </a:solidFill>
                <a:latin typeface="+mn-ea"/>
              </a:endParaRPr>
            </a:p>
          </p:txBody>
        </p:sp>
        <p:sp>
          <p:nvSpPr>
            <p:cNvPr id="35" name="사각형 설명선 34"/>
            <p:cNvSpPr/>
            <p:nvPr/>
          </p:nvSpPr>
          <p:spPr>
            <a:xfrm>
              <a:off x="1858183" y="2810103"/>
              <a:ext cx="1209595" cy="475407"/>
            </a:xfrm>
            <a:prstGeom prst="wedgeRectCallout">
              <a:avLst>
                <a:gd name="adj1" fmla="val -30733"/>
                <a:gd name="adj2" fmla="val 80903"/>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100" b="1" dirty="0" smtClean="0">
                  <a:solidFill>
                    <a:schemeClr val="tx1"/>
                  </a:solidFill>
                </a:rPr>
                <a:t>비밀번호 저장</a:t>
              </a:r>
              <a:endParaRPr lang="ko-KR" altLang="en-US" sz="1100" b="1" dirty="0">
                <a:solidFill>
                  <a:schemeClr val="tx1"/>
                </a:solidFill>
              </a:endParaRPr>
            </a:p>
          </p:txBody>
        </p:sp>
        <p:sp>
          <p:nvSpPr>
            <p:cNvPr id="36" name="사각형 설명선 35"/>
            <p:cNvSpPr/>
            <p:nvPr/>
          </p:nvSpPr>
          <p:spPr>
            <a:xfrm>
              <a:off x="2832161" y="3967378"/>
              <a:ext cx="1355752" cy="502240"/>
            </a:xfrm>
            <a:prstGeom prst="wedgeRectCallout">
              <a:avLst>
                <a:gd name="adj1" fmla="val -29477"/>
                <a:gd name="adj2" fmla="val -82642"/>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100" b="1" dirty="0" smtClean="0">
                  <a:solidFill>
                    <a:schemeClr val="tx1"/>
                  </a:solidFill>
                </a:rPr>
                <a:t>사용기간을 설정</a:t>
              </a:r>
              <a:endParaRPr lang="ko-KR" altLang="en-US" sz="1100" b="1" dirty="0">
                <a:solidFill>
                  <a:schemeClr val="tx1"/>
                </a:solidFill>
              </a:endParaRPr>
            </a:p>
          </p:txBody>
        </p:sp>
      </p:grpSp>
      <p:sp>
        <p:nvSpPr>
          <p:cNvPr id="38" name="오른쪽 화살표 37"/>
          <p:cNvSpPr/>
          <p:nvPr/>
        </p:nvSpPr>
        <p:spPr>
          <a:xfrm rot="20428806">
            <a:off x="4199980" y="2966029"/>
            <a:ext cx="195645" cy="298909"/>
          </a:xfrm>
          <a:prstGeom prst="rightArrow">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사각형 설명선 38"/>
          <p:cNvSpPr/>
          <p:nvPr/>
        </p:nvSpPr>
        <p:spPr>
          <a:xfrm>
            <a:off x="7333369" y="3072712"/>
            <a:ext cx="1281243" cy="448362"/>
          </a:xfrm>
          <a:prstGeom prst="wedgeRectCallout">
            <a:avLst>
              <a:gd name="adj1" fmla="val 21113"/>
              <a:gd name="adj2" fmla="val -74897"/>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100" b="1" smtClean="0">
                <a:solidFill>
                  <a:schemeClr val="tx1"/>
                </a:solidFill>
              </a:rPr>
              <a:t>가상계정 활성화</a:t>
            </a:r>
            <a:endParaRPr lang="ko-KR" altLang="en-US" sz="1100" b="1" dirty="0">
              <a:solidFill>
                <a:schemeClr val="tx1"/>
              </a:solidFill>
            </a:endParaRPr>
          </a:p>
        </p:txBody>
      </p:sp>
      <p:sp>
        <p:nvSpPr>
          <p:cNvPr id="40" name="사각형 설명선 39"/>
          <p:cNvSpPr/>
          <p:nvPr/>
        </p:nvSpPr>
        <p:spPr>
          <a:xfrm>
            <a:off x="4877018" y="2472725"/>
            <a:ext cx="1491945" cy="448362"/>
          </a:xfrm>
          <a:prstGeom prst="wedgeRectCallout">
            <a:avLst>
              <a:gd name="adj1" fmla="val 18540"/>
              <a:gd name="adj2" fmla="val -69734"/>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100" b="1" dirty="0" smtClean="0">
                <a:solidFill>
                  <a:schemeClr val="tx1"/>
                </a:solidFill>
              </a:rPr>
              <a:t>계정</a:t>
            </a:r>
            <a:r>
              <a:rPr lang="en-US" altLang="ko-KR" sz="1100" b="1" dirty="0" smtClean="0">
                <a:solidFill>
                  <a:schemeClr val="tx1"/>
                </a:solidFill>
              </a:rPr>
              <a:t>/</a:t>
            </a:r>
            <a:r>
              <a:rPr lang="ko-KR" altLang="en-US" sz="1100" b="1" dirty="0" smtClean="0">
                <a:solidFill>
                  <a:schemeClr val="tx1"/>
                </a:solidFill>
              </a:rPr>
              <a:t>비밀번호 연동</a:t>
            </a:r>
            <a:endParaRPr lang="ko-KR" altLang="en-US" sz="1100" b="1" dirty="0">
              <a:solidFill>
                <a:schemeClr val="tx1"/>
              </a:solidFill>
            </a:endParaRPr>
          </a:p>
        </p:txBody>
      </p:sp>
      <p:sp>
        <p:nvSpPr>
          <p:cNvPr id="37" name="오른쪽으로 구부러진 화살표 36"/>
          <p:cNvSpPr/>
          <p:nvPr/>
        </p:nvSpPr>
        <p:spPr>
          <a:xfrm rot="3167349">
            <a:off x="6780097" y="2264253"/>
            <a:ext cx="360557" cy="1080907"/>
          </a:xfrm>
          <a:prstGeom prst="curvedRightArrow">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2" name="TextBox 7"/>
          <p:cNvSpPr txBox="1">
            <a:spLocks noChangeArrowheads="1"/>
          </p:cNvSpPr>
          <p:nvPr/>
        </p:nvSpPr>
        <p:spPr bwMode="auto">
          <a:xfrm>
            <a:off x="6044718" y="3674402"/>
            <a:ext cx="25698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a:r>
              <a:rPr lang="ko-KR" altLang="en-US" sz="1200" b="1" dirty="0" smtClean="0">
                <a:solidFill>
                  <a:srgbClr val="C00000"/>
                </a:solidFill>
                <a:latin typeface="+mn-ea"/>
                <a:ea typeface="+mn-ea"/>
              </a:rPr>
              <a:t>허가되지 않은 계정 </a:t>
            </a:r>
            <a:r>
              <a:rPr lang="ko-KR" altLang="en-US" sz="1200" b="1" dirty="0" err="1" smtClean="0">
                <a:solidFill>
                  <a:srgbClr val="C00000"/>
                </a:solidFill>
                <a:latin typeface="+mn-ea"/>
                <a:ea typeface="+mn-ea"/>
              </a:rPr>
              <a:t>접근시</a:t>
            </a:r>
            <a:r>
              <a:rPr lang="ko-KR" altLang="en-US" sz="1200" b="1" dirty="0" smtClean="0">
                <a:solidFill>
                  <a:srgbClr val="C00000"/>
                </a:solidFill>
                <a:latin typeface="+mn-ea"/>
                <a:ea typeface="+mn-ea"/>
              </a:rPr>
              <a:t> 차단</a:t>
            </a:r>
            <a:endParaRPr lang="ko-KR" altLang="en-US" sz="1200" b="1" dirty="0">
              <a:solidFill>
                <a:srgbClr val="C00000"/>
              </a:solidFill>
              <a:latin typeface="+mn-ea"/>
              <a:ea typeface="+mn-ea"/>
            </a:endParaRPr>
          </a:p>
        </p:txBody>
      </p:sp>
      <p:sp>
        <p:nvSpPr>
          <p:cNvPr id="43" name="TextBox 7"/>
          <p:cNvSpPr txBox="1">
            <a:spLocks noChangeArrowheads="1"/>
          </p:cNvSpPr>
          <p:nvPr/>
        </p:nvSpPr>
        <p:spPr bwMode="auto">
          <a:xfrm>
            <a:off x="1112437" y="2254488"/>
            <a:ext cx="24471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1400" b="1" dirty="0" smtClean="0">
                <a:solidFill>
                  <a:schemeClr val="accent1">
                    <a:lumMod val="50000"/>
                  </a:schemeClr>
                </a:solidFill>
                <a:latin typeface="+mn-ea"/>
                <a:ea typeface="+mn-ea"/>
              </a:rPr>
              <a:t>Chakra Max </a:t>
            </a:r>
            <a:r>
              <a:rPr lang="ko-KR" altLang="en-US" sz="1400" b="1" dirty="0" smtClean="0">
                <a:solidFill>
                  <a:schemeClr val="accent1">
                    <a:lumMod val="50000"/>
                  </a:schemeClr>
                </a:solidFill>
                <a:latin typeface="+mn-ea"/>
                <a:ea typeface="+mn-ea"/>
              </a:rPr>
              <a:t>가상계정 설정</a:t>
            </a:r>
            <a:endParaRPr lang="ko-KR" altLang="en-US" sz="1400" b="1" dirty="0">
              <a:solidFill>
                <a:schemeClr val="accent1">
                  <a:lumMod val="50000"/>
                </a:schemeClr>
              </a:solidFill>
              <a:latin typeface="+mn-ea"/>
              <a:ea typeface="+mn-ea"/>
            </a:endParaRPr>
          </a:p>
        </p:txBody>
      </p:sp>
      <p:pic>
        <p:nvPicPr>
          <p:cNvPr id="45" name="그림 4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841661" y="1526811"/>
            <a:ext cx="705528" cy="310326"/>
          </a:xfrm>
          <a:prstGeom prst="rect">
            <a:avLst/>
          </a:prstGeom>
        </p:spPr>
      </p:pic>
      <p:sp>
        <p:nvSpPr>
          <p:cNvPr id="48" name="직사각형 47"/>
          <p:cNvSpPr/>
          <p:nvPr/>
        </p:nvSpPr>
        <p:spPr>
          <a:xfrm>
            <a:off x="484757" y="5746145"/>
            <a:ext cx="7393458" cy="261610"/>
          </a:xfrm>
          <a:prstGeom prst="rect">
            <a:avLst/>
          </a:prstGeom>
        </p:spPr>
        <p:txBody>
          <a:bodyPr wrap="square">
            <a:spAutoFit/>
          </a:bodyPr>
          <a:lstStyle/>
          <a:p>
            <a:pPr>
              <a:buNone/>
            </a:pPr>
            <a:r>
              <a:rPr lang="ko-KR" altLang="en-US" sz="1100" u="sng" dirty="0" smtClean="0">
                <a:latin typeface="+mn-ea"/>
              </a:rPr>
              <a:t>본 기능은 </a:t>
            </a:r>
            <a:r>
              <a:rPr lang="en-US" altLang="ko-KR" sz="1100" u="sng" dirty="0" err="1" smtClean="0">
                <a:latin typeface="+mn-ea"/>
              </a:rPr>
              <a:t>WareValley</a:t>
            </a:r>
            <a:r>
              <a:rPr lang="en-US" altLang="ko-KR" sz="1100" u="sng" dirty="0" smtClean="0">
                <a:latin typeface="+mn-ea"/>
              </a:rPr>
              <a:t> Orange</a:t>
            </a:r>
            <a:r>
              <a:rPr lang="ko-KR" altLang="en-US" sz="1100" u="sng" dirty="0" smtClean="0">
                <a:latin typeface="+mn-ea"/>
              </a:rPr>
              <a:t>와 연동 시 제공되는 기능입니다</a:t>
            </a:r>
            <a:r>
              <a:rPr lang="en-US" altLang="ko-KR" sz="1100" u="sng" dirty="0" smtClean="0">
                <a:latin typeface="+mn-ea"/>
              </a:rPr>
              <a:t>.</a:t>
            </a:r>
            <a:endParaRPr lang="ko-KR" altLang="en-US" sz="1100" u="sng" dirty="0">
              <a:latin typeface="+mn-ea"/>
            </a:endParaRPr>
          </a:p>
        </p:txBody>
      </p:sp>
      <p:sp>
        <p:nvSpPr>
          <p:cNvPr id="44" name="슬라이드 번호 개체 틀 43"/>
          <p:cNvSpPr>
            <a:spLocks noGrp="1"/>
          </p:cNvSpPr>
          <p:nvPr>
            <p:ph type="sldNum" sz="quarter" idx="12"/>
          </p:nvPr>
        </p:nvSpPr>
        <p:spPr/>
        <p:txBody>
          <a:bodyPr/>
          <a:lstStyle/>
          <a:p>
            <a:fld id="{55DF3BF5-F5C4-49A3-8D2C-141262B023B6}" type="slidenum">
              <a:rPr lang="ko-KR" altLang="en-US" smtClean="0"/>
              <a:t>37</a:t>
            </a:fld>
            <a:endParaRPr lang="ko-KR" altLang="en-US"/>
          </a:p>
        </p:txBody>
      </p:sp>
    </p:spTree>
    <p:extLst>
      <p:ext uri="{BB962C8B-B14F-4D97-AF65-F5344CB8AC3E}">
        <p14:creationId xmlns:p14="http://schemas.microsoft.com/office/powerpoint/2010/main" val="29817386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0" y="2768392"/>
            <a:ext cx="2105681" cy="3392486"/>
          </a:xfrm>
          <a:prstGeom prst="rect">
            <a:avLst/>
          </a:prstGeom>
          <a:noFill/>
          <a:ln w="9525">
            <a:noFill/>
            <a:miter lim="800000"/>
            <a:headEnd/>
            <a:tailEnd/>
          </a:ln>
        </p:spPr>
      </p:pic>
      <p:cxnSp>
        <p:nvCxnSpPr>
          <p:cNvPr id="14" name="직선 연결선 13"/>
          <p:cNvCxnSpPr/>
          <p:nvPr/>
        </p:nvCxnSpPr>
        <p:spPr bwMode="auto">
          <a:xfrm flipH="1">
            <a:off x="4468982" y="1845808"/>
            <a:ext cx="2017092" cy="135612"/>
          </a:xfrm>
          <a:prstGeom prst="line">
            <a:avLst/>
          </a:prstGeom>
          <a:solidFill>
            <a:srgbClr val="87C9DD"/>
          </a:solidFill>
          <a:ln w="3175">
            <a:noFill/>
          </a:ln>
          <a:effectLst/>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247138" y="725206"/>
            <a:ext cx="8603213" cy="0"/>
          </a:xfrm>
          <a:prstGeom prst="line">
            <a:avLst/>
          </a:prstGeom>
          <a:ln w="25400">
            <a:solidFill>
              <a:srgbClr val="CC99FF"/>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235987" y="6157210"/>
            <a:ext cx="8672026" cy="0"/>
          </a:xfrm>
          <a:prstGeom prst="line">
            <a:avLst/>
          </a:prstGeom>
          <a:ln w="25400">
            <a:solidFill>
              <a:srgbClr val="CCCCFF"/>
            </a:solidFill>
          </a:ln>
        </p:spPr>
        <p:style>
          <a:lnRef idx="1">
            <a:schemeClr val="accent1"/>
          </a:lnRef>
          <a:fillRef idx="0">
            <a:schemeClr val="accent1"/>
          </a:fillRef>
          <a:effectRef idx="0">
            <a:schemeClr val="accent1"/>
          </a:effectRef>
          <a:fontRef idx="minor">
            <a:schemeClr val="tx1"/>
          </a:fontRef>
        </p:style>
      </p:cxnSp>
      <p:sp>
        <p:nvSpPr>
          <p:cNvPr id="21" name="직사각형 20"/>
          <p:cNvSpPr/>
          <p:nvPr/>
        </p:nvSpPr>
        <p:spPr>
          <a:xfrm>
            <a:off x="3497026" y="2848914"/>
            <a:ext cx="2149948" cy="646331"/>
          </a:xfrm>
          <a:prstGeom prst="rect">
            <a:avLst/>
          </a:prstGeom>
          <a:noFill/>
        </p:spPr>
        <p:txBody>
          <a:bodyPr wrap="none">
            <a:spAutoFit/>
          </a:bodyPr>
          <a:lstStyle/>
          <a:p>
            <a:pPr algn="ctr">
              <a:defRPr/>
            </a:pPr>
            <a:r>
              <a:rPr lang="ko-KR" altLang="en-US" sz="3600" b="1" dirty="0" smtClean="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rPr>
              <a:t>관리 기능</a:t>
            </a:r>
            <a:endParaRPr lang="ko-KR" altLang="en-US" sz="3600" b="1" dirty="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endParaRPr>
          </a:p>
        </p:txBody>
      </p:sp>
      <p:sp>
        <p:nvSpPr>
          <p:cNvPr id="23" name="직사각형 22"/>
          <p:cNvSpPr/>
          <p:nvPr/>
        </p:nvSpPr>
        <p:spPr>
          <a:xfrm>
            <a:off x="252353" y="828998"/>
            <a:ext cx="8589866" cy="967382"/>
          </a:xfrm>
          <a:prstGeom prst="rect">
            <a:avLst/>
          </a:prstGeom>
          <a:gradFill>
            <a:gsLst>
              <a:gs pos="0">
                <a:schemeClr val="bg2"/>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pPr/>
              <a:t>38</a:t>
            </a:fld>
            <a:endParaRPr lang="ko-KR" altLang="en-US" dirty="0"/>
          </a:p>
        </p:txBody>
      </p:sp>
    </p:spTree>
    <p:extLst>
      <p:ext uri="{BB962C8B-B14F-4D97-AF65-F5344CB8AC3E}">
        <p14:creationId xmlns:p14="http://schemas.microsoft.com/office/powerpoint/2010/main" val="3757394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018775"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4.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운영환경</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fontAlgn="base" latinLnBrk="0" hangingPunct="1">
              <a:spcBef>
                <a:spcPct val="0"/>
              </a:spcBef>
              <a:spcAft>
                <a:spcPct val="0"/>
              </a:spcAft>
              <a:defRPr/>
            </a:pPr>
            <a:r>
              <a:rPr lang="en-US" altLang="ko-KR" sz="1600" b="1" dirty="0">
                <a:latin typeface="맑은 고딕" panose="020B0503020000020004" pitchFamily="50" charset="-127"/>
                <a:ea typeface="맑은 고딕" panose="020B0503020000020004" pitchFamily="50" charset="-127"/>
              </a:rPr>
              <a:t>Chakra Max</a:t>
            </a:r>
            <a:r>
              <a:rPr lang="ko-KR" altLang="en-US" sz="1600" b="1" dirty="0">
                <a:latin typeface="맑은 고딕" panose="020B0503020000020004" pitchFamily="50" charset="-127"/>
                <a:ea typeface="맑은 고딕" panose="020B0503020000020004" pitchFamily="50" charset="-127"/>
              </a:rPr>
              <a:t>는 </a:t>
            </a:r>
            <a:r>
              <a:rPr lang="en-US" altLang="ko-KR" sz="1600" b="1" dirty="0">
                <a:latin typeface="맑은 고딕" panose="020B0503020000020004" pitchFamily="50" charset="-127"/>
                <a:ea typeface="맑은 고딕" panose="020B0503020000020004" pitchFamily="50" charset="-127"/>
              </a:rPr>
              <a:t>DB</a:t>
            </a:r>
            <a:r>
              <a:rPr lang="ko-KR" altLang="en-US" sz="1600" b="1" dirty="0">
                <a:latin typeface="맑은 고딕" panose="020B0503020000020004" pitchFamily="50" charset="-127"/>
                <a:ea typeface="맑은 고딕" panose="020B0503020000020004" pitchFamily="50" charset="-127"/>
              </a:rPr>
              <a:t>환경 변화 없이 기존 구성 그대로 적용 </a:t>
            </a:r>
            <a:r>
              <a:rPr lang="ko-KR" altLang="en-US" sz="1600" b="1" dirty="0" smtClean="0">
                <a:latin typeface="맑은 고딕" panose="020B0503020000020004" pitchFamily="50" charset="-127"/>
                <a:ea typeface="맑은 고딕" panose="020B0503020000020004" pitchFamily="50" charset="-127"/>
              </a:rPr>
              <a:t>가능</a:t>
            </a:r>
            <a:endParaRPr lang="en-US" altLang="ko-KR" sz="1600" b="1" dirty="0">
              <a:latin typeface="맑은 고딕" pitchFamily="50" charset="-127"/>
              <a:ea typeface="맑은 고딕" pitchFamily="50" charset="-127"/>
            </a:endParaRPr>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t>39</a:t>
            </a:fld>
            <a:endParaRPr lang="ko-KR" altLang="en-US"/>
          </a:p>
        </p:txBody>
      </p:sp>
      <p:grpSp>
        <p:nvGrpSpPr>
          <p:cNvPr id="6" name="그룹 5"/>
          <p:cNvGrpSpPr/>
          <p:nvPr/>
        </p:nvGrpSpPr>
        <p:grpSpPr>
          <a:xfrm>
            <a:off x="383085" y="1567822"/>
            <a:ext cx="5459877" cy="4417873"/>
            <a:chOff x="383085" y="1567822"/>
            <a:chExt cx="5459877" cy="4417873"/>
          </a:xfrm>
        </p:grpSpPr>
        <p:sp>
          <p:nvSpPr>
            <p:cNvPr id="5" name="직사각형 4"/>
            <p:cNvSpPr/>
            <p:nvPr/>
          </p:nvSpPr>
          <p:spPr>
            <a:xfrm>
              <a:off x="434239" y="1567822"/>
              <a:ext cx="5189928" cy="1396104"/>
            </a:xfrm>
            <a:prstGeom prst="rect">
              <a:avLst/>
            </a:prstGeom>
            <a:solidFill>
              <a:schemeClr val="bg1">
                <a:lumMod val="95000"/>
              </a:schemeClr>
            </a:solidFill>
            <a:ln w="9525">
              <a:solidFill>
                <a:schemeClr val="bg1"/>
              </a:solidFill>
              <a:round/>
              <a:headEnd/>
              <a:tailEnd/>
            </a:ln>
            <a:effectLst>
              <a:outerShdw blurRad="38100" dist="38100" dir="2700000" algn="tl" rotWithShape="0">
                <a:prstClr val="black">
                  <a:alpha val="22000"/>
                </a:prstClr>
              </a:outerShdw>
            </a:effectLst>
          </p:spPr>
          <p:txBody>
            <a:bodyPr wrap="none" anchor="ctr"/>
            <a:lstStyle/>
            <a:p>
              <a:pPr defTabSz="1067603">
                <a:lnSpc>
                  <a:spcPct val="110000"/>
                </a:lnSpc>
                <a:buClr>
                  <a:schemeClr val="tx1">
                    <a:lumMod val="85000"/>
                    <a:lumOff val="15000"/>
                  </a:schemeClr>
                </a:buClr>
                <a:buSzPct val="80000"/>
                <a:tabLst>
                  <a:tab pos="5781625" algn="l"/>
                </a:tabLst>
              </a:pPr>
              <a:endParaRPr lang="ko-KR" altLang="en-US" sz="900">
                <a:solidFill>
                  <a:schemeClr val="tx1">
                    <a:lumMod val="85000"/>
                    <a:lumOff val="15000"/>
                  </a:schemeClr>
                </a:solidFill>
                <a:latin typeface="-윤고딕320" pitchFamily="18" charset="-127"/>
                <a:ea typeface="-윤고딕320" pitchFamily="18" charset="-127"/>
              </a:endParaRPr>
            </a:p>
          </p:txBody>
        </p:sp>
        <p:sp>
          <p:nvSpPr>
            <p:cNvPr id="153" name="직사각형 152"/>
            <p:cNvSpPr/>
            <p:nvPr/>
          </p:nvSpPr>
          <p:spPr>
            <a:xfrm>
              <a:off x="434239" y="3078706"/>
              <a:ext cx="5189928" cy="1396104"/>
            </a:xfrm>
            <a:prstGeom prst="rect">
              <a:avLst/>
            </a:prstGeom>
            <a:gradFill rotWithShape="1">
              <a:gsLst>
                <a:gs pos="0">
                  <a:srgbClr val="DDDDDD">
                    <a:gamma/>
                    <a:tint val="54118"/>
                    <a:invGamma/>
                  </a:srgbClr>
                </a:gs>
                <a:gs pos="100000">
                  <a:srgbClr val="DDDDDD"/>
                </a:gs>
              </a:gsLst>
              <a:lin ang="5400000" scaled="1"/>
            </a:gradFill>
            <a:ln w="9525">
              <a:solidFill>
                <a:schemeClr val="bg1"/>
              </a:solidFill>
              <a:round/>
              <a:headEnd/>
              <a:tailEnd/>
            </a:ln>
            <a:effectLst>
              <a:outerShdw blurRad="38100" dist="38100" dir="2700000" algn="tl" rotWithShape="0">
                <a:prstClr val="black">
                  <a:alpha val="22000"/>
                </a:prstClr>
              </a:outerShdw>
            </a:effectLst>
          </p:spPr>
          <p:txBody>
            <a:bodyPr wrap="none" anchor="ctr"/>
            <a:lstStyle/>
            <a:p>
              <a:pPr defTabSz="1067603">
                <a:lnSpc>
                  <a:spcPct val="110000"/>
                </a:lnSpc>
                <a:buClr>
                  <a:schemeClr val="tx1">
                    <a:lumMod val="85000"/>
                    <a:lumOff val="15000"/>
                  </a:schemeClr>
                </a:buClr>
                <a:buSzPct val="80000"/>
                <a:tabLst>
                  <a:tab pos="5781625" algn="l"/>
                </a:tabLst>
              </a:pPr>
              <a:endParaRPr lang="ko-KR" altLang="en-US" sz="900">
                <a:solidFill>
                  <a:schemeClr val="tx1">
                    <a:lumMod val="85000"/>
                    <a:lumOff val="15000"/>
                  </a:schemeClr>
                </a:solidFill>
                <a:latin typeface="-윤고딕320" pitchFamily="18" charset="-127"/>
                <a:ea typeface="-윤고딕320" pitchFamily="18" charset="-127"/>
              </a:endParaRPr>
            </a:p>
          </p:txBody>
        </p:sp>
        <p:sp>
          <p:nvSpPr>
            <p:cNvPr id="154" name="직사각형 153"/>
            <p:cNvSpPr/>
            <p:nvPr/>
          </p:nvSpPr>
          <p:spPr>
            <a:xfrm>
              <a:off x="434239" y="4589591"/>
              <a:ext cx="5189928" cy="1396104"/>
            </a:xfrm>
            <a:prstGeom prst="rect">
              <a:avLst/>
            </a:prstGeom>
            <a:gradFill rotWithShape="1">
              <a:gsLst>
                <a:gs pos="0">
                  <a:schemeClr val="bg1">
                    <a:lumMod val="85000"/>
                  </a:schemeClr>
                </a:gs>
                <a:gs pos="100000">
                  <a:srgbClr val="C0C0C0"/>
                </a:gs>
              </a:gsLst>
              <a:lin ang="5400000" scaled="1"/>
            </a:gradFill>
            <a:ln w="9525">
              <a:solidFill>
                <a:schemeClr val="bg1"/>
              </a:solidFill>
              <a:round/>
              <a:headEnd/>
              <a:tailEnd/>
            </a:ln>
            <a:effectLst>
              <a:outerShdw blurRad="50800" dist="38100" dir="2700000" algn="tl" rotWithShape="0">
                <a:prstClr val="black">
                  <a:alpha val="22000"/>
                </a:prstClr>
              </a:outerShdw>
            </a:effectLst>
          </p:spPr>
          <p:txBody>
            <a:bodyPr wrap="none" anchor="ctr"/>
            <a:lstStyle/>
            <a:p>
              <a:pPr defTabSz="1067603">
                <a:lnSpc>
                  <a:spcPct val="110000"/>
                </a:lnSpc>
                <a:buClr>
                  <a:schemeClr val="tx1">
                    <a:lumMod val="85000"/>
                    <a:lumOff val="15000"/>
                  </a:schemeClr>
                </a:buClr>
                <a:buSzPct val="80000"/>
                <a:tabLst>
                  <a:tab pos="5781625" algn="l"/>
                </a:tabLst>
              </a:pPr>
              <a:endParaRPr lang="ko-KR" altLang="en-US" sz="900">
                <a:solidFill>
                  <a:schemeClr val="tx1">
                    <a:lumMod val="85000"/>
                    <a:lumOff val="15000"/>
                  </a:schemeClr>
                </a:solidFill>
                <a:latin typeface="-윤고딕320" pitchFamily="18" charset="-127"/>
                <a:ea typeface="-윤고딕320" pitchFamily="18" charset="-127"/>
              </a:endParaRPr>
            </a:p>
          </p:txBody>
        </p:sp>
        <p:sp>
          <p:nvSpPr>
            <p:cNvPr id="49" name="Line 40"/>
            <p:cNvSpPr>
              <a:spLocks noChangeShapeType="1"/>
            </p:cNvSpPr>
            <p:nvPr/>
          </p:nvSpPr>
          <p:spPr bwMode="auto">
            <a:xfrm flipV="1">
              <a:off x="2236251" y="4273841"/>
              <a:ext cx="283591" cy="675977"/>
            </a:xfrm>
            <a:prstGeom prst="line">
              <a:avLst/>
            </a:prstGeom>
            <a:noFill/>
            <a:ln w="28575">
              <a:solidFill>
                <a:srgbClr val="CC3300"/>
              </a:solidFill>
              <a:round/>
              <a:headEnd type="triangle" w="med" len="med"/>
              <a:tailEnd type="triangle" w="med" len="med"/>
            </a:ln>
          </p:spPr>
          <p:txBody>
            <a:bodyPr/>
            <a:lstStyle/>
            <a:p>
              <a:endParaRPr lang="ko-KR" altLang="en-US" dirty="0"/>
            </a:p>
          </p:txBody>
        </p:sp>
        <p:sp>
          <p:nvSpPr>
            <p:cNvPr id="52" name="Line 44"/>
            <p:cNvSpPr>
              <a:spLocks noChangeShapeType="1"/>
            </p:cNvSpPr>
            <p:nvPr/>
          </p:nvSpPr>
          <p:spPr bwMode="auto">
            <a:xfrm flipH="1" flipV="1">
              <a:off x="3990754" y="4273841"/>
              <a:ext cx="365054" cy="675975"/>
            </a:xfrm>
            <a:prstGeom prst="line">
              <a:avLst/>
            </a:prstGeom>
            <a:noFill/>
            <a:ln w="28575">
              <a:solidFill>
                <a:srgbClr val="CC3300"/>
              </a:solidFill>
              <a:round/>
              <a:headEnd type="triangle" w="med" len="med"/>
              <a:tailEnd type="triangle" w="med" len="med"/>
            </a:ln>
          </p:spPr>
          <p:txBody>
            <a:bodyPr/>
            <a:lstStyle/>
            <a:p>
              <a:endParaRPr lang="ko-KR" altLang="en-US" dirty="0"/>
            </a:p>
          </p:txBody>
        </p:sp>
        <p:sp>
          <p:nvSpPr>
            <p:cNvPr id="54" name="Text Box 47"/>
            <p:cNvSpPr txBox="1">
              <a:spLocks noChangeArrowheads="1"/>
            </p:cNvSpPr>
            <p:nvPr/>
          </p:nvSpPr>
          <p:spPr bwMode="auto">
            <a:xfrm>
              <a:off x="383085" y="3435329"/>
              <a:ext cx="1692082" cy="646331"/>
            </a:xfrm>
            <a:prstGeom prst="rect">
              <a:avLst/>
            </a:prstGeom>
            <a:noFill/>
            <a:ln w="9525">
              <a:noFill/>
              <a:miter lim="800000"/>
              <a:headEnd/>
              <a:tailEnd/>
            </a:ln>
          </p:spPr>
          <p:txBody>
            <a:bodyPr>
              <a:spAutoFit/>
            </a:bodyPr>
            <a:lstStyle/>
            <a:p>
              <a:pPr algn="ctr"/>
              <a:r>
                <a:rPr kumimoji="0" lang="en-US" altLang="ko-KR" sz="1200" b="1" dirty="0">
                  <a:latin typeface="맑은 고딕" panose="020B0503020000020004" pitchFamily="50" charset="-127"/>
                  <a:ea typeface="맑은 고딕" panose="020B0503020000020004" pitchFamily="50" charset="-127"/>
                  <a:cs typeface="Tahoma" pitchFamily="34" charset="0"/>
                </a:rPr>
                <a:t>DB</a:t>
              </a:r>
              <a:r>
                <a:rPr kumimoji="0" lang="ko-KR" altLang="en-US" sz="1200" b="1" dirty="0" smtClean="0">
                  <a:latin typeface="맑은 고딕" panose="020B0503020000020004" pitchFamily="50" charset="-127"/>
                  <a:ea typeface="맑은 고딕" panose="020B0503020000020004" pitchFamily="50" charset="-127"/>
                  <a:cs typeface="Tahoma" pitchFamily="34" charset="0"/>
                </a:rPr>
                <a:t>보안서버</a:t>
              </a:r>
              <a:endParaRPr kumimoji="0" lang="en-US" altLang="ko-KR" sz="1200" b="1" dirty="0" smtClean="0">
                <a:latin typeface="맑은 고딕" panose="020B0503020000020004" pitchFamily="50" charset="-127"/>
                <a:ea typeface="맑은 고딕" panose="020B0503020000020004" pitchFamily="50" charset="-127"/>
                <a:cs typeface="Tahoma" pitchFamily="34" charset="0"/>
              </a:endParaRPr>
            </a:p>
            <a:p>
              <a:pPr algn="ctr"/>
              <a:r>
                <a:rPr kumimoji="0" lang="en-US" altLang="ko-KR" sz="1200" b="1" dirty="0" smtClean="0">
                  <a:latin typeface="맑은 고딕" panose="020B0503020000020004" pitchFamily="50" charset="-127"/>
                  <a:ea typeface="맑은 고딕" panose="020B0503020000020004" pitchFamily="50" charset="-127"/>
                  <a:cs typeface="Tahoma" pitchFamily="34" charset="0"/>
                </a:rPr>
                <a:t>Chakra Max </a:t>
              </a:r>
              <a:r>
                <a:rPr kumimoji="0" lang="ko-KR" altLang="en-US" sz="1200" b="1" dirty="0" smtClean="0">
                  <a:latin typeface="맑은 고딕" panose="020B0503020000020004" pitchFamily="50" charset="-127"/>
                  <a:ea typeface="맑은 고딕" panose="020B0503020000020004" pitchFamily="50" charset="-127"/>
                  <a:cs typeface="Tahoma" pitchFamily="34" charset="0"/>
                </a:rPr>
                <a:t>서버</a:t>
              </a:r>
              <a:endParaRPr kumimoji="0" lang="ko-KR" altLang="en-US" sz="1200" b="1" dirty="0">
                <a:latin typeface="맑은 고딕" panose="020B0503020000020004" pitchFamily="50" charset="-127"/>
                <a:ea typeface="맑은 고딕" panose="020B0503020000020004" pitchFamily="50" charset="-127"/>
                <a:cs typeface="Tahoma" pitchFamily="34" charset="0"/>
              </a:endParaRPr>
            </a:p>
            <a:p>
              <a:pPr algn="ctr"/>
              <a:r>
                <a:rPr kumimoji="0" lang="en-US" altLang="ko-KR" sz="1200" b="1" dirty="0">
                  <a:latin typeface="맑은 고딕" panose="020B0503020000020004" pitchFamily="50" charset="-127"/>
                  <a:ea typeface="맑은 고딕" panose="020B0503020000020004" pitchFamily="50" charset="-127"/>
                  <a:cs typeface="Tahoma" pitchFamily="34" charset="0"/>
                </a:rPr>
                <a:t>(Proxy</a:t>
              </a:r>
              <a:r>
                <a:rPr kumimoji="0" lang="ko-KR" altLang="en-US" sz="1200" b="1" dirty="0">
                  <a:latin typeface="맑은 고딕" panose="020B0503020000020004" pitchFamily="50" charset="-127"/>
                  <a:ea typeface="맑은 고딕" panose="020B0503020000020004" pitchFamily="50" charset="-127"/>
                  <a:cs typeface="Tahoma" pitchFamily="34" charset="0"/>
                </a:rPr>
                <a:t>방식</a:t>
              </a:r>
              <a:r>
                <a:rPr kumimoji="0" lang="en-US" altLang="ko-KR" sz="1200" b="1" dirty="0">
                  <a:latin typeface="맑은 고딕" panose="020B0503020000020004" pitchFamily="50" charset="-127"/>
                  <a:ea typeface="맑은 고딕" panose="020B0503020000020004" pitchFamily="50" charset="-127"/>
                  <a:cs typeface="Tahoma" pitchFamily="34" charset="0"/>
                </a:rPr>
                <a:t>)</a:t>
              </a:r>
            </a:p>
          </p:txBody>
        </p:sp>
        <p:sp>
          <p:nvSpPr>
            <p:cNvPr id="55" name="Text Box 48"/>
            <p:cNvSpPr txBox="1">
              <a:spLocks noChangeArrowheads="1"/>
            </p:cNvSpPr>
            <p:nvPr/>
          </p:nvSpPr>
          <p:spPr bwMode="auto">
            <a:xfrm>
              <a:off x="415758" y="4957317"/>
              <a:ext cx="1626738" cy="646331"/>
            </a:xfrm>
            <a:prstGeom prst="rect">
              <a:avLst/>
            </a:prstGeom>
            <a:noFill/>
            <a:ln w="9525">
              <a:noFill/>
              <a:miter lim="800000"/>
              <a:headEnd/>
              <a:tailEnd/>
            </a:ln>
          </p:spPr>
          <p:txBody>
            <a:bodyPr>
              <a:spAutoFit/>
            </a:bodyPr>
            <a:lstStyle/>
            <a:p>
              <a:pPr algn="ctr"/>
              <a:r>
                <a:rPr kumimoji="0" lang="en-US" altLang="ko-KR" sz="1200" b="1" dirty="0">
                  <a:latin typeface="맑은 고딕" panose="020B0503020000020004" pitchFamily="50" charset="-127"/>
                  <a:ea typeface="맑은 고딕" panose="020B0503020000020004" pitchFamily="50" charset="-127"/>
                  <a:cs typeface="Tahoma" pitchFamily="34" charset="0"/>
                </a:rPr>
                <a:t>DB</a:t>
              </a:r>
              <a:r>
                <a:rPr kumimoji="0" lang="ko-KR" altLang="en-US" sz="1200" b="1" dirty="0">
                  <a:latin typeface="맑은 고딕" panose="020B0503020000020004" pitchFamily="50" charset="-127"/>
                  <a:ea typeface="맑은 고딕" panose="020B0503020000020004" pitchFamily="50" charset="-127"/>
                  <a:cs typeface="Tahoma" pitchFamily="34" charset="0"/>
                </a:rPr>
                <a:t>사용자</a:t>
              </a:r>
            </a:p>
            <a:p>
              <a:pPr algn="ctr"/>
              <a:r>
                <a:rPr kumimoji="0" lang="en-US" altLang="ko-KR" sz="1200" b="1" dirty="0" smtClean="0">
                  <a:latin typeface="맑은 고딕" panose="020B0503020000020004" pitchFamily="50" charset="-127"/>
                  <a:ea typeface="맑은 고딕" panose="020B0503020000020004" pitchFamily="50" charset="-127"/>
                  <a:cs typeface="Tahoma" pitchFamily="34" charset="0"/>
                </a:rPr>
                <a:t>Max</a:t>
              </a:r>
            </a:p>
            <a:p>
              <a:pPr algn="ctr"/>
              <a:r>
                <a:rPr kumimoji="0" lang="ko-KR" altLang="en-US" sz="1200" b="1" dirty="0" smtClean="0">
                  <a:latin typeface="맑은 고딕" panose="020B0503020000020004" pitchFamily="50" charset="-127"/>
                  <a:ea typeface="맑은 고딕" panose="020B0503020000020004" pitchFamily="50" charset="-127"/>
                  <a:cs typeface="Tahoma" pitchFamily="34" charset="0"/>
                </a:rPr>
                <a:t>클라이언트</a:t>
              </a:r>
              <a:endParaRPr kumimoji="0" lang="ko-KR" altLang="en-US" sz="1200" b="1" dirty="0">
                <a:latin typeface="맑은 고딕" panose="020B0503020000020004" pitchFamily="50" charset="-127"/>
                <a:ea typeface="맑은 고딕" panose="020B0503020000020004" pitchFamily="50" charset="-127"/>
                <a:cs typeface="Tahoma" pitchFamily="34" charset="0"/>
              </a:endParaRPr>
            </a:p>
          </p:txBody>
        </p:sp>
        <p:sp>
          <p:nvSpPr>
            <p:cNvPr id="56" name="Text Box 49"/>
            <p:cNvSpPr txBox="1">
              <a:spLocks noChangeArrowheads="1"/>
            </p:cNvSpPr>
            <p:nvPr/>
          </p:nvSpPr>
          <p:spPr bwMode="auto">
            <a:xfrm>
              <a:off x="616090" y="2042285"/>
              <a:ext cx="1226072" cy="461665"/>
            </a:xfrm>
            <a:prstGeom prst="rect">
              <a:avLst/>
            </a:prstGeom>
            <a:noFill/>
            <a:ln w="9525">
              <a:noFill/>
              <a:miter lim="800000"/>
              <a:headEnd/>
              <a:tailEnd/>
            </a:ln>
          </p:spPr>
          <p:txBody>
            <a:bodyPr>
              <a:spAutoFit/>
            </a:bodyPr>
            <a:lstStyle/>
            <a:p>
              <a:pPr algn="ctr"/>
              <a:r>
                <a:rPr kumimoji="0" lang="ko-KR" altLang="en-US" sz="1200" b="1" dirty="0">
                  <a:latin typeface="맑은 고딕" panose="020B0503020000020004" pitchFamily="50" charset="-127"/>
                  <a:ea typeface="맑은 고딕" panose="020B0503020000020004" pitchFamily="50" charset="-127"/>
                  <a:cs typeface="Tahoma" pitchFamily="34" charset="0"/>
                </a:rPr>
                <a:t>관리 대상 </a:t>
              </a:r>
              <a:r>
                <a:rPr kumimoji="0" lang="en-US" altLang="ko-KR" sz="1200" b="1" dirty="0">
                  <a:latin typeface="맑은 고딕" panose="020B0503020000020004" pitchFamily="50" charset="-127"/>
                  <a:ea typeface="맑은 고딕" panose="020B0503020000020004" pitchFamily="50" charset="-127"/>
                  <a:cs typeface="Tahoma" pitchFamily="34" charset="0"/>
                </a:rPr>
                <a:t>DBMS</a:t>
              </a:r>
            </a:p>
          </p:txBody>
        </p:sp>
        <p:sp>
          <p:nvSpPr>
            <p:cNvPr id="70" name="Line 68"/>
            <p:cNvSpPr>
              <a:spLocks noChangeShapeType="1"/>
            </p:cNvSpPr>
            <p:nvPr/>
          </p:nvSpPr>
          <p:spPr bwMode="auto">
            <a:xfrm flipH="1">
              <a:off x="4142514" y="3787884"/>
              <a:ext cx="435062" cy="0"/>
            </a:xfrm>
            <a:prstGeom prst="line">
              <a:avLst/>
            </a:prstGeom>
            <a:noFill/>
            <a:ln w="9525">
              <a:solidFill>
                <a:schemeClr val="tx1"/>
              </a:solidFill>
              <a:round/>
              <a:headEnd type="triangle" w="med" len="med"/>
              <a:tailEnd type="triangle" w="med" len="med"/>
            </a:ln>
          </p:spPr>
          <p:txBody>
            <a:bodyPr/>
            <a:lstStyle/>
            <a:p>
              <a:endParaRPr lang="ko-KR" altLang="en-US" dirty="0"/>
            </a:p>
          </p:txBody>
        </p:sp>
        <p:sp>
          <p:nvSpPr>
            <p:cNvPr id="71" name="Line 70"/>
            <p:cNvSpPr>
              <a:spLocks noChangeShapeType="1"/>
            </p:cNvSpPr>
            <p:nvPr/>
          </p:nvSpPr>
          <p:spPr bwMode="auto">
            <a:xfrm>
              <a:off x="2903851" y="3787884"/>
              <a:ext cx="597660" cy="0"/>
            </a:xfrm>
            <a:prstGeom prst="line">
              <a:avLst/>
            </a:prstGeom>
            <a:noFill/>
            <a:ln w="9525">
              <a:solidFill>
                <a:schemeClr val="tx1"/>
              </a:solidFill>
              <a:round/>
              <a:headEnd type="triangle" w="med" len="med"/>
              <a:tailEnd type="triangle" w="med" len="med"/>
            </a:ln>
          </p:spPr>
          <p:txBody>
            <a:bodyPr/>
            <a:lstStyle/>
            <a:p>
              <a:endParaRPr lang="ko-KR" altLang="en-US" dirty="0"/>
            </a:p>
          </p:txBody>
        </p:sp>
        <p:sp>
          <p:nvSpPr>
            <p:cNvPr id="72" name="Text Box 71"/>
            <p:cNvSpPr txBox="1">
              <a:spLocks noChangeArrowheads="1"/>
            </p:cNvSpPr>
            <p:nvPr/>
          </p:nvSpPr>
          <p:spPr bwMode="auto">
            <a:xfrm>
              <a:off x="2890050" y="3788380"/>
              <a:ext cx="546027" cy="400110"/>
            </a:xfrm>
            <a:prstGeom prst="rect">
              <a:avLst/>
            </a:prstGeom>
            <a:noFill/>
            <a:ln w="9525">
              <a:noFill/>
              <a:miter lim="800000"/>
              <a:headEnd/>
              <a:tailEnd/>
            </a:ln>
          </p:spPr>
          <p:txBody>
            <a:bodyPr wrap="square">
              <a:spAutoFit/>
            </a:bodyPr>
            <a:lstStyle/>
            <a:p>
              <a:r>
                <a:rPr kumimoji="0" lang="en-US" altLang="ko-KR" sz="1000" b="1" dirty="0"/>
                <a:t>Sync </a:t>
              </a:r>
              <a:endParaRPr kumimoji="0" lang="en-US" altLang="ko-KR" sz="1000" b="1" dirty="0" smtClean="0"/>
            </a:p>
            <a:p>
              <a:r>
                <a:rPr kumimoji="0" lang="en-US" altLang="ko-KR" sz="1000" b="1" dirty="0" smtClean="0"/>
                <a:t>Policy </a:t>
              </a:r>
              <a:endParaRPr kumimoji="0" lang="en-US" altLang="ko-KR" sz="1000" b="1" dirty="0"/>
            </a:p>
          </p:txBody>
        </p:sp>
        <p:sp>
          <p:nvSpPr>
            <p:cNvPr id="73" name="Text Box 75"/>
            <p:cNvSpPr txBox="1">
              <a:spLocks noChangeArrowheads="1"/>
            </p:cNvSpPr>
            <p:nvPr/>
          </p:nvSpPr>
          <p:spPr bwMode="auto">
            <a:xfrm>
              <a:off x="4216976" y="4036311"/>
              <a:ext cx="1625986" cy="271971"/>
            </a:xfrm>
            <a:prstGeom prst="rect">
              <a:avLst/>
            </a:prstGeom>
            <a:noFill/>
            <a:ln w="9525">
              <a:noFill/>
              <a:miter lim="800000"/>
              <a:headEnd/>
              <a:tailEnd/>
            </a:ln>
          </p:spPr>
          <p:txBody>
            <a:bodyPr>
              <a:spAutoFit/>
            </a:bodyPr>
            <a:lstStyle/>
            <a:p>
              <a:pPr algn="ctr"/>
              <a:r>
                <a:rPr kumimoji="0" lang="en-US" altLang="ko-KR" sz="1000" b="1" dirty="0"/>
                <a:t>DB</a:t>
              </a:r>
              <a:r>
                <a:rPr kumimoji="0" lang="ko-KR" altLang="en-US" sz="1000" b="1" dirty="0"/>
                <a:t>보안 관리자</a:t>
              </a:r>
            </a:p>
          </p:txBody>
        </p:sp>
        <p:sp>
          <p:nvSpPr>
            <p:cNvPr id="76" name="Line 78"/>
            <p:cNvSpPr>
              <a:spLocks noChangeShapeType="1"/>
            </p:cNvSpPr>
            <p:nvPr/>
          </p:nvSpPr>
          <p:spPr bwMode="auto">
            <a:xfrm flipV="1">
              <a:off x="2934318" y="4308280"/>
              <a:ext cx="757705" cy="641537"/>
            </a:xfrm>
            <a:prstGeom prst="line">
              <a:avLst/>
            </a:prstGeom>
            <a:noFill/>
            <a:ln w="28575">
              <a:solidFill>
                <a:srgbClr val="CC3300"/>
              </a:solidFill>
              <a:round/>
              <a:headEnd type="triangle" w="med" len="med"/>
              <a:tailEnd type="triangle" w="med" len="med"/>
            </a:ln>
          </p:spPr>
          <p:txBody>
            <a:bodyPr/>
            <a:lstStyle/>
            <a:p>
              <a:endParaRPr lang="ko-KR" altLang="en-US" dirty="0"/>
            </a:p>
          </p:txBody>
        </p:sp>
        <p:sp>
          <p:nvSpPr>
            <p:cNvPr id="77" name="Line 79"/>
            <p:cNvSpPr>
              <a:spLocks noChangeShapeType="1"/>
            </p:cNvSpPr>
            <p:nvPr/>
          </p:nvSpPr>
          <p:spPr bwMode="auto">
            <a:xfrm flipH="1" flipV="1">
              <a:off x="2823128" y="4298955"/>
              <a:ext cx="821936" cy="658362"/>
            </a:xfrm>
            <a:prstGeom prst="line">
              <a:avLst/>
            </a:prstGeom>
            <a:noFill/>
            <a:ln w="28575">
              <a:solidFill>
                <a:srgbClr val="CC3300"/>
              </a:solidFill>
              <a:round/>
              <a:headEnd type="triangle" w="med" len="med"/>
              <a:tailEnd type="triangle" w="med" len="med"/>
            </a:ln>
          </p:spPr>
          <p:txBody>
            <a:bodyPr/>
            <a:lstStyle/>
            <a:p>
              <a:endParaRPr lang="ko-KR" altLang="en-US" dirty="0"/>
            </a:p>
          </p:txBody>
        </p:sp>
        <p:pic>
          <p:nvPicPr>
            <p:cNvPr id="110" name="Picture 5"/>
            <p:cNvPicPr>
              <a:picLocks noChangeAspect="1" noChangeArrowheads="1"/>
            </p:cNvPicPr>
            <p:nvPr/>
          </p:nvPicPr>
          <p:blipFill>
            <a:blip r:embed="rId3" cstate="print">
              <a:duotone>
                <a:schemeClr val="bg2">
                  <a:shade val="45000"/>
                  <a:satMod val="135000"/>
                </a:schemeClr>
                <a:prstClr val="white"/>
              </a:duotone>
            </a:blip>
            <a:srcRect/>
            <a:stretch>
              <a:fillRect/>
            </a:stretch>
          </p:blipFill>
          <p:spPr bwMode="auto">
            <a:xfrm>
              <a:off x="2690625" y="1609297"/>
              <a:ext cx="796842" cy="956079"/>
            </a:xfrm>
            <a:prstGeom prst="rect">
              <a:avLst/>
            </a:prstGeom>
            <a:noFill/>
            <a:ln w="9525">
              <a:noFill/>
              <a:miter lim="800000"/>
              <a:headEnd/>
              <a:tailEnd/>
            </a:ln>
          </p:spPr>
        </p:pic>
        <p:pic>
          <p:nvPicPr>
            <p:cNvPr id="109" name="Picture 5"/>
            <p:cNvPicPr>
              <a:picLocks noChangeAspect="1" noChangeArrowheads="1"/>
            </p:cNvPicPr>
            <p:nvPr/>
          </p:nvPicPr>
          <p:blipFill>
            <a:blip r:embed="rId3" cstate="print">
              <a:duotone>
                <a:schemeClr val="bg2">
                  <a:shade val="45000"/>
                  <a:satMod val="135000"/>
                </a:schemeClr>
                <a:prstClr val="white"/>
              </a:duotone>
            </a:blip>
            <a:srcRect/>
            <a:stretch>
              <a:fillRect/>
            </a:stretch>
          </p:blipFill>
          <p:spPr bwMode="auto">
            <a:xfrm>
              <a:off x="2236251" y="1927726"/>
              <a:ext cx="679603" cy="815411"/>
            </a:xfrm>
            <a:prstGeom prst="rect">
              <a:avLst/>
            </a:prstGeom>
            <a:noFill/>
            <a:ln w="9525">
              <a:noFill/>
              <a:miter lim="800000"/>
              <a:headEnd/>
              <a:tailEnd/>
            </a:ln>
          </p:spPr>
        </p:pic>
        <p:pic>
          <p:nvPicPr>
            <p:cNvPr id="111" name="Picture 5"/>
            <p:cNvPicPr>
              <a:picLocks noChangeAspect="1" noChangeArrowheads="1"/>
            </p:cNvPicPr>
            <p:nvPr/>
          </p:nvPicPr>
          <p:blipFill>
            <a:blip r:embed="rId3" cstate="print">
              <a:duotone>
                <a:schemeClr val="bg2">
                  <a:shade val="45000"/>
                  <a:satMod val="135000"/>
                </a:schemeClr>
                <a:prstClr val="white"/>
              </a:duotone>
            </a:blip>
            <a:srcRect/>
            <a:stretch>
              <a:fillRect/>
            </a:stretch>
          </p:blipFill>
          <p:spPr bwMode="auto">
            <a:xfrm>
              <a:off x="3877858" y="1609297"/>
              <a:ext cx="796842" cy="956079"/>
            </a:xfrm>
            <a:prstGeom prst="rect">
              <a:avLst/>
            </a:prstGeom>
            <a:noFill/>
            <a:ln w="9525">
              <a:noFill/>
              <a:miter lim="800000"/>
              <a:headEnd/>
              <a:tailEnd/>
            </a:ln>
          </p:spPr>
        </p:pic>
        <p:pic>
          <p:nvPicPr>
            <p:cNvPr id="112" name="Picture 5"/>
            <p:cNvPicPr>
              <a:picLocks noChangeAspect="1" noChangeArrowheads="1"/>
            </p:cNvPicPr>
            <p:nvPr/>
          </p:nvPicPr>
          <p:blipFill>
            <a:blip r:embed="rId3" cstate="print">
              <a:duotone>
                <a:schemeClr val="bg2">
                  <a:shade val="45000"/>
                  <a:satMod val="135000"/>
                </a:schemeClr>
                <a:prstClr val="white"/>
              </a:duotone>
            </a:blip>
            <a:srcRect/>
            <a:stretch>
              <a:fillRect/>
            </a:stretch>
          </p:blipFill>
          <p:spPr bwMode="auto">
            <a:xfrm>
              <a:off x="3388806" y="1927727"/>
              <a:ext cx="679603" cy="815411"/>
            </a:xfrm>
            <a:prstGeom prst="rect">
              <a:avLst/>
            </a:prstGeom>
            <a:noFill/>
            <a:ln w="9525">
              <a:noFill/>
              <a:miter lim="800000"/>
              <a:headEnd/>
              <a:tailEnd/>
            </a:ln>
          </p:spPr>
        </p:pic>
        <p:sp>
          <p:nvSpPr>
            <p:cNvPr id="51" name="Line 43"/>
            <p:cNvSpPr>
              <a:spLocks noChangeShapeType="1"/>
            </p:cNvSpPr>
            <p:nvPr/>
          </p:nvSpPr>
          <p:spPr bwMode="auto">
            <a:xfrm flipV="1">
              <a:off x="3818718" y="2335432"/>
              <a:ext cx="413240" cy="994450"/>
            </a:xfrm>
            <a:prstGeom prst="line">
              <a:avLst/>
            </a:prstGeom>
            <a:noFill/>
            <a:ln w="28575">
              <a:solidFill>
                <a:srgbClr val="CC3300"/>
              </a:solidFill>
              <a:round/>
              <a:headEnd type="triangle" w="med" len="med"/>
              <a:tailEnd type="triangle" w="med" len="med"/>
            </a:ln>
          </p:spPr>
          <p:txBody>
            <a:bodyPr/>
            <a:lstStyle/>
            <a:p>
              <a:endParaRPr lang="ko-KR" altLang="en-US" dirty="0"/>
            </a:p>
          </p:txBody>
        </p:sp>
        <p:sp>
          <p:nvSpPr>
            <p:cNvPr id="75" name="Line 77"/>
            <p:cNvSpPr>
              <a:spLocks noChangeShapeType="1"/>
            </p:cNvSpPr>
            <p:nvPr/>
          </p:nvSpPr>
          <p:spPr bwMode="auto">
            <a:xfrm flipV="1">
              <a:off x="3687507" y="2565376"/>
              <a:ext cx="4516" cy="767703"/>
            </a:xfrm>
            <a:prstGeom prst="line">
              <a:avLst/>
            </a:prstGeom>
            <a:noFill/>
            <a:ln w="28575">
              <a:solidFill>
                <a:srgbClr val="CC3300"/>
              </a:solidFill>
              <a:round/>
              <a:headEnd type="triangle" w="med" len="med"/>
              <a:tailEnd type="triangle" w="med" len="med"/>
            </a:ln>
          </p:spPr>
          <p:txBody>
            <a:bodyPr/>
            <a:lstStyle/>
            <a:p>
              <a:endParaRPr lang="ko-KR" altLang="en-US" dirty="0"/>
            </a:p>
          </p:txBody>
        </p:sp>
        <p:pic>
          <p:nvPicPr>
            <p:cNvPr id="113" name="Picture 19" descr="D:\모스트비주얼\아이콘 작업\왜가리\서버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99166" y="3395692"/>
              <a:ext cx="499728" cy="785183"/>
            </a:xfrm>
            <a:prstGeom prst="rect">
              <a:avLst/>
            </a:prstGeom>
            <a:noFill/>
            <a:ln w="9525">
              <a:noFill/>
              <a:miter lim="800000"/>
              <a:headEnd/>
              <a:tailEnd/>
            </a:ln>
          </p:spPr>
        </p:pic>
        <p:pic>
          <p:nvPicPr>
            <p:cNvPr id="4" name="그림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55903" y="3337562"/>
              <a:ext cx="317743" cy="328662"/>
            </a:xfrm>
            <a:prstGeom prst="rect">
              <a:avLst/>
            </a:prstGeom>
            <a:ln w="12700">
              <a:solidFill>
                <a:schemeClr val="accent1"/>
              </a:solidFill>
            </a:ln>
          </p:spPr>
        </p:pic>
        <p:pic>
          <p:nvPicPr>
            <p:cNvPr id="115" name="Picture 19" descr="D:\모스트비주얼\아이콘 작업\왜가리\서버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57477" y="3395692"/>
              <a:ext cx="499728" cy="785183"/>
            </a:xfrm>
            <a:prstGeom prst="rect">
              <a:avLst/>
            </a:prstGeom>
            <a:noFill/>
            <a:ln w="9525">
              <a:noFill/>
              <a:miter lim="800000"/>
              <a:headEnd/>
              <a:tailEnd/>
            </a:ln>
          </p:spPr>
        </p:pic>
        <p:pic>
          <p:nvPicPr>
            <p:cNvPr id="116" name="그림 1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14215" y="3337562"/>
              <a:ext cx="317743" cy="328662"/>
            </a:xfrm>
            <a:prstGeom prst="rect">
              <a:avLst/>
            </a:prstGeom>
            <a:ln w="12700">
              <a:solidFill>
                <a:schemeClr val="accent1"/>
              </a:solidFill>
            </a:ln>
          </p:spPr>
        </p:pic>
        <p:pic>
          <p:nvPicPr>
            <p:cNvPr id="119" name="Picture 55" descr="D:\모스트비주얼\아이콘 작업\왜가리\7.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696548" y="3474926"/>
              <a:ext cx="666841" cy="607655"/>
            </a:xfrm>
            <a:prstGeom prst="rect">
              <a:avLst/>
            </a:prstGeom>
            <a:noFill/>
            <a:ln w="9525">
              <a:noFill/>
              <a:miter lim="800000"/>
              <a:headEnd/>
              <a:tailEnd/>
            </a:ln>
          </p:spPr>
        </p:pic>
        <p:grpSp>
          <p:nvGrpSpPr>
            <p:cNvPr id="3" name="그룹 2"/>
            <p:cNvGrpSpPr/>
            <p:nvPr/>
          </p:nvGrpSpPr>
          <p:grpSpPr>
            <a:xfrm>
              <a:off x="2040895" y="5071613"/>
              <a:ext cx="516031" cy="601746"/>
              <a:chOff x="2179571" y="5049615"/>
              <a:chExt cx="494225" cy="601746"/>
            </a:xfrm>
          </p:grpSpPr>
          <p:pic>
            <p:nvPicPr>
              <p:cNvPr id="120" name="Picture 53" descr="D:\모스트비주얼\아이콘 작업\왜가리\5.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179571" y="5049615"/>
                <a:ext cx="349920" cy="601746"/>
              </a:xfrm>
              <a:prstGeom prst="rect">
                <a:avLst/>
              </a:prstGeom>
              <a:noFill/>
              <a:ln w="9525">
                <a:noFill/>
                <a:miter lim="800000"/>
                <a:headEnd/>
                <a:tailEnd/>
              </a:ln>
            </p:spPr>
          </p:pic>
          <p:pic>
            <p:nvPicPr>
              <p:cNvPr id="122" name="그림 12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475093" y="5436761"/>
                <a:ext cx="198703" cy="214600"/>
              </a:xfrm>
              <a:prstGeom prst="rect">
                <a:avLst/>
              </a:prstGeom>
              <a:ln w="12700">
                <a:solidFill>
                  <a:schemeClr val="accent1"/>
                </a:solidFill>
              </a:ln>
            </p:spPr>
          </p:pic>
        </p:grpSp>
        <p:grpSp>
          <p:nvGrpSpPr>
            <p:cNvPr id="123" name="그룹 122"/>
            <p:cNvGrpSpPr/>
            <p:nvPr/>
          </p:nvGrpSpPr>
          <p:grpSpPr>
            <a:xfrm>
              <a:off x="2751640" y="5071613"/>
              <a:ext cx="516031" cy="601746"/>
              <a:chOff x="2179571" y="5049615"/>
              <a:chExt cx="494225" cy="601746"/>
            </a:xfrm>
          </p:grpSpPr>
          <p:pic>
            <p:nvPicPr>
              <p:cNvPr id="124" name="Picture 53" descr="D:\모스트비주얼\아이콘 작업\왜가리\5.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179571" y="5049615"/>
                <a:ext cx="349920" cy="601746"/>
              </a:xfrm>
              <a:prstGeom prst="rect">
                <a:avLst/>
              </a:prstGeom>
              <a:noFill/>
              <a:ln w="9525">
                <a:noFill/>
                <a:miter lim="800000"/>
                <a:headEnd/>
                <a:tailEnd/>
              </a:ln>
            </p:spPr>
          </p:pic>
          <p:pic>
            <p:nvPicPr>
              <p:cNvPr id="142" name="그림 14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475093" y="5436761"/>
                <a:ext cx="198703" cy="214600"/>
              </a:xfrm>
              <a:prstGeom prst="rect">
                <a:avLst/>
              </a:prstGeom>
              <a:ln w="12700">
                <a:solidFill>
                  <a:schemeClr val="accent1"/>
                </a:solidFill>
              </a:ln>
            </p:spPr>
          </p:pic>
        </p:grpSp>
        <p:grpSp>
          <p:nvGrpSpPr>
            <p:cNvPr id="143" name="그룹 142"/>
            <p:cNvGrpSpPr/>
            <p:nvPr/>
          </p:nvGrpSpPr>
          <p:grpSpPr>
            <a:xfrm>
              <a:off x="3462385" y="5071613"/>
              <a:ext cx="516031" cy="601746"/>
              <a:chOff x="2179571" y="5049615"/>
              <a:chExt cx="494225" cy="601746"/>
            </a:xfrm>
          </p:grpSpPr>
          <p:pic>
            <p:nvPicPr>
              <p:cNvPr id="144" name="Picture 53" descr="D:\모스트비주얼\아이콘 작업\왜가리\5.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179571" y="5049615"/>
                <a:ext cx="349920" cy="601746"/>
              </a:xfrm>
              <a:prstGeom prst="rect">
                <a:avLst/>
              </a:prstGeom>
              <a:noFill/>
              <a:ln w="9525">
                <a:noFill/>
                <a:miter lim="800000"/>
                <a:headEnd/>
                <a:tailEnd/>
              </a:ln>
            </p:spPr>
          </p:pic>
          <p:pic>
            <p:nvPicPr>
              <p:cNvPr id="145" name="그림 14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475093" y="5436761"/>
                <a:ext cx="198703" cy="214600"/>
              </a:xfrm>
              <a:prstGeom prst="rect">
                <a:avLst/>
              </a:prstGeom>
              <a:ln w="12700">
                <a:solidFill>
                  <a:schemeClr val="accent1"/>
                </a:solidFill>
              </a:ln>
            </p:spPr>
          </p:pic>
        </p:grpSp>
        <p:grpSp>
          <p:nvGrpSpPr>
            <p:cNvPr id="146" name="그룹 145"/>
            <p:cNvGrpSpPr/>
            <p:nvPr/>
          </p:nvGrpSpPr>
          <p:grpSpPr>
            <a:xfrm>
              <a:off x="4173130" y="5071613"/>
              <a:ext cx="516031" cy="601746"/>
              <a:chOff x="2179571" y="5049615"/>
              <a:chExt cx="494225" cy="601746"/>
            </a:xfrm>
          </p:grpSpPr>
          <p:pic>
            <p:nvPicPr>
              <p:cNvPr id="147" name="Picture 53" descr="D:\모스트비주얼\아이콘 작업\왜가리\5.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179571" y="5049615"/>
                <a:ext cx="349920" cy="601746"/>
              </a:xfrm>
              <a:prstGeom prst="rect">
                <a:avLst/>
              </a:prstGeom>
              <a:noFill/>
              <a:ln w="9525">
                <a:noFill/>
                <a:miter lim="800000"/>
                <a:headEnd/>
                <a:tailEnd/>
              </a:ln>
            </p:spPr>
          </p:pic>
          <p:pic>
            <p:nvPicPr>
              <p:cNvPr id="148" name="그림 147"/>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475093" y="5436761"/>
                <a:ext cx="198703" cy="214600"/>
              </a:xfrm>
              <a:prstGeom prst="rect">
                <a:avLst/>
              </a:prstGeom>
              <a:ln w="12700">
                <a:solidFill>
                  <a:schemeClr val="accent1"/>
                </a:solidFill>
              </a:ln>
            </p:spPr>
          </p:pic>
        </p:grpSp>
        <p:sp>
          <p:nvSpPr>
            <p:cNvPr id="50" name="Line 41"/>
            <p:cNvSpPr>
              <a:spLocks noChangeShapeType="1"/>
            </p:cNvSpPr>
            <p:nvPr/>
          </p:nvSpPr>
          <p:spPr bwMode="auto">
            <a:xfrm flipV="1">
              <a:off x="2646639" y="2335432"/>
              <a:ext cx="439323" cy="966740"/>
            </a:xfrm>
            <a:prstGeom prst="line">
              <a:avLst/>
            </a:prstGeom>
            <a:noFill/>
            <a:ln w="28575">
              <a:solidFill>
                <a:srgbClr val="CC3300"/>
              </a:solidFill>
              <a:round/>
              <a:headEnd type="triangle" w="med" len="med"/>
              <a:tailEnd type="triangle" w="med" len="med"/>
            </a:ln>
          </p:spPr>
          <p:txBody>
            <a:bodyPr/>
            <a:lstStyle/>
            <a:p>
              <a:endParaRPr lang="ko-KR" altLang="en-US" dirty="0"/>
            </a:p>
          </p:txBody>
        </p:sp>
        <p:sp>
          <p:nvSpPr>
            <p:cNvPr id="53" name="Line 45"/>
            <p:cNvSpPr>
              <a:spLocks noChangeShapeType="1"/>
            </p:cNvSpPr>
            <p:nvPr/>
          </p:nvSpPr>
          <p:spPr bwMode="auto">
            <a:xfrm flipH="1" flipV="1">
              <a:off x="2556926" y="2565376"/>
              <a:ext cx="0" cy="736796"/>
            </a:xfrm>
            <a:prstGeom prst="line">
              <a:avLst/>
            </a:prstGeom>
            <a:noFill/>
            <a:ln w="28575">
              <a:solidFill>
                <a:srgbClr val="CC3300"/>
              </a:solidFill>
              <a:round/>
              <a:headEnd type="triangle" w="med" len="med"/>
              <a:tailEnd type="triangle" w="med" len="med"/>
            </a:ln>
          </p:spPr>
          <p:txBody>
            <a:bodyPr/>
            <a:lstStyle/>
            <a:p>
              <a:endParaRPr lang="ko-KR" altLang="en-US" dirty="0"/>
            </a:p>
          </p:txBody>
        </p:sp>
      </p:grpSp>
      <p:grpSp>
        <p:nvGrpSpPr>
          <p:cNvPr id="7" name="그룹 6"/>
          <p:cNvGrpSpPr/>
          <p:nvPr/>
        </p:nvGrpSpPr>
        <p:grpSpPr>
          <a:xfrm>
            <a:off x="5758747" y="1600529"/>
            <a:ext cx="2908229" cy="4385166"/>
            <a:chOff x="5758747" y="1600529"/>
            <a:chExt cx="2908229" cy="4385166"/>
          </a:xfrm>
        </p:grpSpPr>
        <p:grpSp>
          <p:nvGrpSpPr>
            <p:cNvPr id="14" name="그룹 13"/>
            <p:cNvGrpSpPr/>
            <p:nvPr/>
          </p:nvGrpSpPr>
          <p:grpSpPr>
            <a:xfrm>
              <a:off x="5758747" y="1600529"/>
              <a:ext cx="2908229" cy="784008"/>
              <a:chOff x="5758747" y="1600529"/>
              <a:chExt cx="2908229" cy="784008"/>
            </a:xfrm>
          </p:grpSpPr>
          <p:sp>
            <p:nvSpPr>
              <p:cNvPr id="160" name="Rectangle 60"/>
              <p:cNvSpPr>
                <a:spLocks noChangeArrowheads="1"/>
              </p:cNvSpPr>
              <p:nvPr/>
            </p:nvSpPr>
            <p:spPr bwMode="auto">
              <a:xfrm>
                <a:off x="5758747" y="1600529"/>
                <a:ext cx="2908229" cy="784008"/>
              </a:xfrm>
              <a:prstGeom prst="roundRect">
                <a:avLst>
                  <a:gd name="adj" fmla="val 0"/>
                </a:avLst>
              </a:prstGeom>
              <a:solidFill>
                <a:schemeClr val="bg1"/>
              </a:solidFill>
              <a:ln w="9525" algn="ctr">
                <a:solidFill>
                  <a:schemeClr val="tx1">
                    <a:lumMod val="50000"/>
                    <a:lumOff val="50000"/>
                  </a:schemeClr>
                </a:solidFill>
                <a:prstDash val="sysDot"/>
                <a:miter lim="800000"/>
                <a:headEnd/>
                <a:tailEnd/>
              </a:ln>
            </p:spPr>
            <p:txBody>
              <a:bodyPr wrap="none"/>
              <a:lstStyle/>
              <a:p>
                <a:pPr marL="347743" indent="-347743" defTabSz="1067603">
                  <a:lnSpc>
                    <a:spcPct val="110000"/>
                  </a:lnSpc>
                  <a:buClr>
                    <a:srgbClr val="000000"/>
                  </a:buClr>
                  <a:buSzPct val="140000"/>
                  <a:tabLst>
                    <a:tab pos="5781625" algn="l"/>
                  </a:tabLst>
                  <a:defRPr/>
                </a:pPr>
                <a:endParaRPr lang="en-US" altLang="ko-KR" sz="1000" dirty="0">
                  <a:solidFill>
                    <a:srgbClr val="777777"/>
                  </a:solidFill>
                  <a:latin typeface="-윤고딕140" pitchFamily="18" charset="-127"/>
                  <a:ea typeface="-윤고딕140" pitchFamily="18" charset="-127"/>
                  <a:cs typeface="Arial" pitchFamily="34" charset="0"/>
                  <a:sym typeface="Monotype Sorts"/>
                </a:endParaRPr>
              </a:p>
            </p:txBody>
          </p:sp>
          <p:sp>
            <p:nvSpPr>
              <p:cNvPr id="87" name="Text Box 100"/>
              <p:cNvSpPr txBox="1">
                <a:spLocks noChangeArrowheads="1"/>
              </p:cNvSpPr>
              <p:nvPr/>
            </p:nvSpPr>
            <p:spPr bwMode="auto">
              <a:xfrm>
                <a:off x="5780849" y="1746276"/>
                <a:ext cx="2866437" cy="492513"/>
              </a:xfrm>
              <a:prstGeom prst="rect">
                <a:avLst/>
              </a:prstGeom>
              <a:noFill/>
              <a:ln w="9525">
                <a:noFill/>
                <a:miter lim="800000"/>
                <a:headEnd/>
                <a:tailEnd/>
              </a:ln>
            </p:spPr>
            <p:txBody>
              <a:bodyPr wrap="square">
                <a:spAutoFit/>
              </a:bodyPr>
              <a:lstStyle/>
              <a:p>
                <a:pPr algn="ctr"/>
                <a:r>
                  <a:rPr kumimoji="0" lang="en-US" altLang="ko-KR" sz="1200" dirty="0">
                    <a:latin typeface="맑은 고딕" panose="020B0503020000020004" pitchFamily="50" charset="-127"/>
                    <a:ea typeface="맑은 고딕" panose="020B0503020000020004" pitchFamily="50" charset="-127"/>
                  </a:rPr>
                  <a:t>Proxy</a:t>
                </a:r>
                <a:r>
                  <a:rPr kumimoji="0" lang="ko-KR" altLang="en-US" sz="1200" dirty="0">
                    <a:latin typeface="맑은 고딕" panose="020B0503020000020004" pitchFamily="50" charset="-127"/>
                    <a:ea typeface="맑은 고딕" panose="020B0503020000020004" pitchFamily="50" charset="-127"/>
                  </a:rPr>
                  <a:t>방식으로 운영되는 </a:t>
                </a:r>
                <a:endParaRPr kumimoji="0" lang="en-US" altLang="ko-KR" sz="1200" dirty="0">
                  <a:latin typeface="맑은 고딕" panose="020B0503020000020004" pitchFamily="50" charset="-127"/>
                  <a:ea typeface="맑은 고딕" panose="020B0503020000020004" pitchFamily="50" charset="-127"/>
                </a:endParaRPr>
              </a:p>
              <a:p>
                <a:pPr algn="ctr"/>
                <a:r>
                  <a:rPr kumimoji="0" lang="en-US" altLang="ko-KR" sz="1200" dirty="0" smtClean="0">
                    <a:latin typeface="맑은 고딕" panose="020B0503020000020004" pitchFamily="50" charset="-127"/>
                    <a:ea typeface="맑은 고딕" panose="020B0503020000020004" pitchFamily="50" charset="-127"/>
                  </a:rPr>
                  <a:t>Chakra Max</a:t>
                </a:r>
                <a:r>
                  <a:rPr kumimoji="0" lang="ko-KR" altLang="en-US" sz="1200" dirty="0" smtClean="0">
                    <a:latin typeface="맑은 고딕" panose="020B0503020000020004" pitchFamily="50" charset="-127"/>
                    <a:ea typeface="맑은 고딕" panose="020B0503020000020004" pitchFamily="50" charset="-127"/>
                  </a:rPr>
                  <a:t>는 </a:t>
                </a:r>
                <a:r>
                  <a:rPr kumimoji="0" lang="en-US" altLang="ko-KR" sz="1200" dirty="0">
                    <a:latin typeface="맑은 고딕" panose="020B0503020000020004" pitchFamily="50" charset="-127"/>
                    <a:ea typeface="맑은 고딕" panose="020B0503020000020004" pitchFamily="50" charset="-127"/>
                  </a:rPr>
                  <a:t>SQL </a:t>
                </a:r>
                <a:r>
                  <a:rPr kumimoji="0" lang="ko-KR" altLang="en-US" sz="1200" dirty="0">
                    <a:latin typeface="맑은 고딕" panose="020B0503020000020004" pitchFamily="50" charset="-127"/>
                    <a:ea typeface="맑은 고딕" panose="020B0503020000020004" pitchFamily="50" charset="-127"/>
                  </a:rPr>
                  <a:t>실행을 통제</a:t>
                </a:r>
              </a:p>
            </p:txBody>
          </p:sp>
        </p:grpSp>
        <p:grpSp>
          <p:nvGrpSpPr>
            <p:cNvPr id="13" name="그룹 12"/>
            <p:cNvGrpSpPr/>
            <p:nvPr/>
          </p:nvGrpSpPr>
          <p:grpSpPr>
            <a:xfrm>
              <a:off x="5758747" y="2500818"/>
              <a:ext cx="2908229" cy="784008"/>
              <a:chOff x="5758747" y="2503950"/>
              <a:chExt cx="2908229" cy="784008"/>
            </a:xfrm>
          </p:grpSpPr>
          <p:sp>
            <p:nvSpPr>
              <p:cNvPr id="172" name="Rectangle 60"/>
              <p:cNvSpPr>
                <a:spLocks noChangeArrowheads="1"/>
              </p:cNvSpPr>
              <p:nvPr/>
            </p:nvSpPr>
            <p:spPr bwMode="auto">
              <a:xfrm>
                <a:off x="5758747" y="2503950"/>
                <a:ext cx="2908229" cy="784008"/>
              </a:xfrm>
              <a:prstGeom prst="roundRect">
                <a:avLst>
                  <a:gd name="adj" fmla="val 0"/>
                </a:avLst>
              </a:prstGeom>
              <a:solidFill>
                <a:schemeClr val="bg1"/>
              </a:solidFill>
              <a:ln w="9525" algn="ctr">
                <a:solidFill>
                  <a:schemeClr val="tx1">
                    <a:lumMod val="50000"/>
                    <a:lumOff val="50000"/>
                  </a:schemeClr>
                </a:solidFill>
                <a:prstDash val="sysDot"/>
                <a:miter lim="800000"/>
                <a:headEnd/>
                <a:tailEnd/>
              </a:ln>
            </p:spPr>
            <p:txBody>
              <a:bodyPr wrap="none"/>
              <a:lstStyle/>
              <a:p>
                <a:pPr marL="347743" indent="-347743" defTabSz="1067603">
                  <a:lnSpc>
                    <a:spcPct val="110000"/>
                  </a:lnSpc>
                  <a:buClr>
                    <a:srgbClr val="000000"/>
                  </a:buClr>
                  <a:buSzPct val="140000"/>
                  <a:tabLst>
                    <a:tab pos="5781625" algn="l"/>
                  </a:tabLst>
                  <a:defRPr/>
                </a:pPr>
                <a:endParaRPr lang="en-US" altLang="ko-KR" sz="1000" dirty="0">
                  <a:solidFill>
                    <a:srgbClr val="777777"/>
                  </a:solidFill>
                  <a:latin typeface="-윤고딕140" pitchFamily="18" charset="-127"/>
                  <a:ea typeface="-윤고딕140" pitchFamily="18" charset="-127"/>
                  <a:cs typeface="Arial" pitchFamily="34" charset="0"/>
                  <a:sym typeface="Monotype Sorts"/>
                </a:endParaRPr>
              </a:p>
            </p:txBody>
          </p:sp>
          <p:sp>
            <p:nvSpPr>
              <p:cNvPr id="173" name="Text Box 100"/>
              <p:cNvSpPr txBox="1">
                <a:spLocks noChangeArrowheads="1"/>
              </p:cNvSpPr>
              <p:nvPr/>
            </p:nvSpPr>
            <p:spPr bwMode="auto">
              <a:xfrm>
                <a:off x="5780849" y="2558244"/>
                <a:ext cx="2866437" cy="689518"/>
              </a:xfrm>
              <a:prstGeom prst="rect">
                <a:avLst/>
              </a:prstGeom>
              <a:noFill/>
              <a:ln w="9525">
                <a:noFill/>
                <a:miter lim="800000"/>
                <a:headEnd/>
                <a:tailEnd/>
              </a:ln>
            </p:spPr>
            <p:txBody>
              <a:bodyPr wrap="square">
                <a:spAutoFit/>
              </a:bodyPr>
              <a:lstStyle/>
              <a:p>
                <a:pPr algn="ctr"/>
                <a:r>
                  <a:rPr lang="ko-KR" altLang="en-US" sz="1200" dirty="0">
                    <a:latin typeface="맑은 고딕" panose="020B0503020000020004" pitchFamily="50" charset="-127"/>
                    <a:ea typeface="맑은 고딕" panose="020B0503020000020004" pitchFamily="50" charset="-127"/>
                  </a:rPr>
                  <a:t>사용자는 </a:t>
                </a:r>
                <a:r>
                  <a:rPr lang="en-US" altLang="ko-KR" sz="1200" dirty="0">
                    <a:latin typeface="맑은 고딕" panose="020B0503020000020004" pitchFamily="50" charset="-127"/>
                    <a:ea typeface="맑은 고딕" panose="020B0503020000020004" pitchFamily="50" charset="-127"/>
                  </a:rPr>
                  <a:t>DB</a:t>
                </a:r>
                <a:r>
                  <a:rPr lang="ko-KR" altLang="en-US" sz="1200" dirty="0">
                    <a:latin typeface="맑은 고딕" panose="020B0503020000020004" pitchFamily="50" charset="-127"/>
                    <a:ea typeface="맑은 고딕" panose="020B0503020000020004" pitchFamily="50" charset="-127"/>
                  </a:rPr>
                  <a:t>직접 접속이</a:t>
                </a:r>
                <a:endParaRPr lang="en-US" altLang="ko-KR" sz="1200" dirty="0">
                  <a:latin typeface="맑은 고딕" panose="020B0503020000020004" pitchFamily="50" charset="-127"/>
                  <a:ea typeface="맑은 고딕" panose="020B0503020000020004" pitchFamily="50" charset="-127"/>
                </a:endParaRPr>
              </a:p>
              <a:p>
                <a:pPr algn="ctr"/>
                <a:r>
                  <a:rPr lang="ko-KR" altLang="en-US" sz="1200" dirty="0">
                    <a:latin typeface="맑은 고딕" panose="020B0503020000020004" pitchFamily="50" charset="-127"/>
                    <a:ea typeface="맑은 고딕" panose="020B0503020000020004" pitchFamily="50" charset="-127"/>
                  </a:rPr>
                  <a:t> 통제되며 보안 서버를 경유한 </a:t>
                </a:r>
                <a:endParaRPr lang="en-US" altLang="ko-KR" sz="1200" dirty="0" smtClean="0">
                  <a:latin typeface="맑은 고딕" panose="020B0503020000020004" pitchFamily="50" charset="-127"/>
                  <a:ea typeface="맑은 고딕" panose="020B0503020000020004" pitchFamily="50" charset="-127"/>
                </a:endParaRPr>
              </a:p>
              <a:p>
                <a:pPr algn="ctr"/>
                <a:r>
                  <a:rPr lang="ko-KR" altLang="en-US" sz="1200" dirty="0" smtClean="0">
                    <a:latin typeface="맑은 고딕" panose="020B0503020000020004" pitchFamily="50" charset="-127"/>
                    <a:ea typeface="맑은 고딕" panose="020B0503020000020004" pitchFamily="50" charset="-127"/>
                  </a:rPr>
                  <a:t>접속만 허가됨</a:t>
                </a:r>
                <a:endParaRPr lang="ko-KR" altLang="en-US" sz="1200" dirty="0">
                  <a:latin typeface="맑은 고딕" panose="020B0503020000020004" pitchFamily="50" charset="-127"/>
                  <a:ea typeface="맑은 고딕" panose="020B0503020000020004" pitchFamily="50" charset="-127"/>
                </a:endParaRPr>
              </a:p>
            </p:txBody>
          </p:sp>
        </p:grpSp>
        <p:grpSp>
          <p:nvGrpSpPr>
            <p:cNvPr id="12" name="그룹 11"/>
            <p:cNvGrpSpPr/>
            <p:nvPr/>
          </p:nvGrpSpPr>
          <p:grpSpPr>
            <a:xfrm>
              <a:off x="5758747" y="3401108"/>
              <a:ext cx="2908229" cy="784008"/>
              <a:chOff x="5758747" y="3397160"/>
              <a:chExt cx="2908229" cy="784008"/>
            </a:xfrm>
          </p:grpSpPr>
          <p:sp>
            <p:nvSpPr>
              <p:cNvPr id="174" name="Rectangle 60"/>
              <p:cNvSpPr>
                <a:spLocks noChangeArrowheads="1"/>
              </p:cNvSpPr>
              <p:nvPr/>
            </p:nvSpPr>
            <p:spPr bwMode="auto">
              <a:xfrm>
                <a:off x="5758747" y="3397160"/>
                <a:ext cx="2908229" cy="784008"/>
              </a:xfrm>
              <a:prstGeom prst="roundRect">
                <a:avLst>
                  <a:gd name="adj" fmla="val 0"/>
                </a:avLst>
              </a:prstGeom>
              <a:solidFill>
                <a:schemeClr val="bg1"/>
              </a:solidFill>
              <a:ln w="9525" algn="ctr">
                <a:solidFill>
                  <a:schemeClr val="tx1">
                    <a:lumMod val="50000"/>
                    <a:lumOff val="50000"/>
                  </a:schemeClr>
                </a:solidFill>
                <a:prstDash val="sysDot"/>
                <a:miter lim="800000"/>
                <a:headEnd/>
                <a:tailEnd/>
              </a:ln>
            </p:spPr>
            <p:txBody>
              <a:bodyPr wrap="none"/>
              <a:lstStyle/>
              <a:p>
                <a:pPr marL="347743" indent="-347743" defTabSz="1067603">
                  <a:lnSpc>
                    <a:spcPct val="110000"/>
                  </a:lnSpc>
                  <a:buClr>
                    <a:srgbClr val="000000"/>
                  </a:buClr>
                  <a:buSzPct val="140000"/>
                  <a:tabLst>
                    <a:tab pos="5781625" algn="l"/>
                  </a:tabLst>
                  <a:defRPr/>
                </a:pPr>
                <a:endParaRPr lang="en-US" altLang="ko-KR" sz="1000" dirty="0">
                  <a:solidFill>
                    <a:srgbClr val="777777"/>
                  </a:solidFill>
                  <a:latin typeface="-윤고딕140" pitchFamily="18" charset="-127"/>
                  <a:ea typeface="-윤고딕140" pitchFamily="18" charset="-127"/>
                  <a:cs typeface="Arial" pitchFamily="34" charset="0"/>
                  <a:sym typeface="Monotype Sorts"/>
                </a:endParaRPr>
              </a:p>
            </p:txBody>
          </p:sp>
          <p:sp>
            <p:nvSpPr>
              <p:cNvPr id="175" name="Text Box 100"/>
              <p:cNvSpPr txBox="1">
                <a:spLocks noChangeArrowheads="1"/>
              </p:cNvSpPr>
              <p:nvPr/>
            </p:nvSpPr>
            <p:spPr bwMode="auto">
              <a:xfrm>
                <a:off x="5780849" y="3553068"/>
                <a:ext cx="2866437" cy="492513"/>
              </a:xfrm>
              <a:prstGeom prst="rect">
                <a:avLst/>
              </a:prstGeom>
              <a:noFill/>
              <a:ln w="9525">
                <a:noFill/>
                <a:miter lim="800000"/>
                <a:headEnd/>
                <a:tailEnd/>
              </a:ln>
            </p:spPr>
            <p:txBody>
              <a:bodyPr wrap="square">
                <a:spAutoFit/>
              </a:bodyPr>
              <a:lstStyle/>
              <a:p>
                <a:pPr algn="ctr"/>
                <a:r>
                  <a:rPr lang="ko-KR" altLang="en-US" sz="1200" dirty="0">
                    <a:latin typeface="맑은 고딕" panose="020B0503020000020004" pitchFamily="50" charset="-127"/>
                    <a:ea typeface="맑은 고딕" panose="020B0503020000020004" pitchFamily="50" charset="-127"/>
                  </a:rPr>
                  <a:t>보안 관리자는 </a:t>
                </a:r>
                <a:r>
                  <a:rPr lang="en-US" altLang="ko-KR" sz="1200" dirty="0">
                    <a:latin typeface="맑은 고딕" panose="020B0503020000020004" pitchFamily="50" charset="-127"/>
                    <a:ea typeface="맑은 고딕" panose="020B0503020000020004" pitchFamily="50" charset="-127"/>
                  </a:rPr>
                  <a:t>Chakra Max </a:t>
                </a:r>
                <a:r>
                  <a:rPr lang="ko-KR" altLang="en-US" sz="1200" dirty="0">
                    <a:latin typeface="맑은 고딕" panose="020B0503020000020004" pitchFamily="50" charset="-127"/>
                    <a:ea typeface="맑은 고딕" panose="020B0503020000020004" pitchFamily="50" charset="-127"/>
                  </a:rPr>
                  <a:t>서버에</a:t>
                </a:r>
              </a:p>
              <a:p>
                <a:pPr algn="ctr"/>
                <a:r>
                  <a:rPr lang="ko-KR" altLang="en-US" sz="1200" dirty="0">
                    <a:latin typeface="맑은 고딕" panose="020B0503020000020004" pitchFamily="50" charset="-127"/>
                    <a:ea typeface="맑은 고딕" panose="020B0503020000020004" pitchFamily="50" charset="-127"/>
                  </a:rPr>
                  <a:t>접속하여 접근제어 정책을 설정</a:t>
                </a:r>
              </a:p>
            </p:txBody>
          </p:sp>
        </p:grpSp>
        <p:grpSp>
          <p:nvGrpSpPr>
            <p:cNvPr id="11" name="그룹 10"/>
            <p:cNvGrpSpPr/>
            <p:nvPr/>
          </p:nvGrpSpPr>
          <p:grpSpPr>
            <a:xfrm>
              <a:off x="5758747" y="4301398"/>
              <a:ext cx="2908229" cy="784008"/>
              <a:chOff x="5758747" y="4288635"/>
              <a:chExt cx="2908229" cy="784008"/>
            </a:xfrm>
          </p:grpSpPr>
          <p:sp>
            <p:nvSpPr>
              <p:cNvPr id="176" name="Rectangle 60"/>
              <p:cNvSpPr>
                <a:spLocks noChangeArrowheads="1"/>
              </p:cNvSpPr>
              <p:nvPr/>
            </p:nvSpPr>
            <p:spPr bwMode="auto">
              <a:xfrm>
                <a:off x="5758747" y="4288635"/>
                <a:ext cx="2908229" cy="784008"/>
              </a:xfrm>
              <a:prstGeom prst="roundRect">
                <a:avLst>
                  <a:gd name="adj" fmla="val 0"/>
                </a:avLst>
              </a:prstGeom>
              <a:solidFill>
                <a:schemeClr val="bg1"/>
              </a:solidFill>
              <a:ln w="9525" algn="ctr">
                <a:solidFill>
                  <a:schemeClr val="tx1">
                    <a:lumMod val="50000"/>
                    <a:lumOff val="50000"/>
                  </a:schemeClr>
                </a:solidFill>
                <a:prstDash val="sysDot"/>
                <a:miter lim="800000"/>
                <a:headEnd/>
                <a:tailEnd/>
              </a:ln>
            </p:spPr>
            <p:txBody>
              <a:bodyPr wrap="none"/>
              <a:lstStyle/>
              <a:p>
                <a:pPr marL="347743" indent="-347743" defTabSz="1067603">
                  <a:lnSpc>
                    <a:spcPct val="110000"/>
                  </a:lnSpc>
                  <a:buClr>
                    <a:srgbClr val="000000"/>
                  </a:buClr>
                  <a:buSzPct val="140000"/>
                  <a:tabLst>
                    <a:tab pos="5781625" algn="l"/>
                  </a:tabLst>
                  <a:defRPr/>
                </a:pPr>
                <a:endParaRPr lang="en-US" altLang="ko-KR" sz="1000" dirty="0">
                  <a:solidFill>
                    <a:srgbClr val="777777"/>
                  </a:solidFill>
                  <a:latin typeface="-윤고딕140" pitchFamily="18" charset="-127"/>
                  <a:ea typeface="-윤고딕140" pitchFamily="18" charset="-127"/>
                  <a:cs typeface="Arial" pitchFamily="34" charset="0"/>
                  <a:sym typeface="Monotype Sorts"/>
                </a:endParaRPr>
              </a:p>
            </p:txBody>
          </p:sp>
          <p:sp>
            <p:nvSpPr>
              <p:cNvPr id="177" name="Text Box 100"/>
              <p:cNvSpPr txBox="1">
                <a:spLocks noChangeArrowheads="1"/>
              </p:cNvSpPr>
              <p:nvPr/>
            </p:nvSpPr>
            <p:spPr bwMode="auto">
              <a:xfrm>
                <a:off x="5780849" y="4444543"/>
                <a:ext cx="2866437" cy="492513"/>
              </a:xfrm>
              <a:prstGeom prst="rect">
                <a:avLst/>
              </a:prstGeom>
              <a:noFill/>
              <a:ln w="9525">
                <a:noFill/>
                <a:miter lim="800000"/>
                <a:headEnd/>
                <a:tailEnd/>
              </a:ln>
            </p:spPr>
            <p:txBody>
              <a:bodyPr wrap="square">
                <a:spAutoFit/>
              </a:bodyPr>
              <a:lstStyle/>
              <a:p>
                <a:pPr algn="ctr"/>
                <a:r>
                  <a:rPr lang="en-US" altLang="ko-KR" sz="1200" dirty="0">
                    <a:solidFill>
                      <a:srgbClr val="0000FF"/>
                    </a:solidFill>
                    <a:latin typeface="맑은 고딕" panose="020B0503020000020004" pitchFamily="50" charset="-127"/>
                    <a:ea typeface="맑은 고딕" panose="020B0503020000020004" pitchFamily="50" charset="-127"/>
                  </a:rPr>
                  <a:t>Chakra Max</a:t>
                </a:r>
                <a:r>
                  <a:rPr lang="ko-KR" altLang="en-US" sz="1200" dirty="0">
                    <a:solidFill>
                      <a:srgbClr val="0000FF"/>
                    </a:solidFill>
                    <a:latin typeface="맑은 고딕" panose="020B0503020000020004" pitchFamily="50" charset="-127"/>
                    <a:ea typeface="맑은 고딕" panose="020B0503020000020004" pitchFamily="50" charset="-127"/>
                  </a:rPr>
                  <a:t>서버 이중화 구성을</a:t>
                </a:r>
              </a:p>
              <a:p>
                <a:pPr algn="ctr"/>
                <a:r>
                  <a:rPr lang="ko-KR" altLang="en-US" sz="1200" dirty="0">
                    <a:solidFill>
                      <a:srgbClr val="0000FF"/>
                    </a:solidFill>
                    <a:latin typeface="맑은 고딕" panose="020B0503020000020004" pitchFamily="50" charset="-127"/>
                    <a:ea typeface="맑은 고딕" panose="020B0503020000020004" pitchFamily="50" charset="-127"/>
                  </a:rPr>
                  <a:t>통해 업무 연속성을 확보</a:t>
                </a:r>
              </a:p>
            </p:txBody>
          </p:sp>
        </p:grpSp>
        <p:grpSp>
          <p:nvGrpSpPr>
            <p:cNvPr id="10" name="그룹 9"/>
            <p:cNvGrpSpPr/>
            <p:nvPr/>
          </p:nvGrpSpPr>
          <p:grpSpPr>
            <a:xfrm>
              <a:off x="5758747" y="5201687"/>
              <a:ext cx="2908229" cy="784008"/>
              <a:chOff x="5758747" y="5201687"/>
              <a:chExt cx="2908229" cy="784008"/>
            </a:xfrm>
          </p:grpSpPr>
          <p:sp>
            <p:nvSpPr>
              <p:cNvPr id="178" name="Rectangle 60"/>
              <p:cNvSpPr>
                <a:spLocks noChangeArrowheads="1"/>
              </p:cNvSpPr>
              <p:nvPr/>
            </p:nvSpPr>
            <p:spPr bwMode="auto">
              <a:xfrm>
                <a:off x="5758747" y="5201687"/>
                <a:ext cx="2908229" cy="784008"/>
              </a:xfrm>
              <a:prstGeom prst="roundRect">
                <a:avLst>
                  <a:gd name="adj" fmla="val 0"/>
                </a:avLst>
              </a:prstGeom>
              <a:solidFill>
                <a:schemeClr val="bg1"/>
              </a:solidFill>
              <a:ln w="9525" algn="ctr">
                <a:solidFill>
                  <a:schemeClr val="tx1">
                    <a:lumMod val="50000"/>
                    <a:lumOff val="50000"/>
                  </a:schemeClr>
                </a:solidFill>
                <a:prstDash val="sysDot"/>
                <a:miter lim="800000"/>
                <a:headEnd/>
                <a:tailEnd/>
              </a:ln>
            </p:spPr>
            <p:txBody>
              <a:bodyPr wrap="none"/>
              <a:lstStyle/>
              <a:p>
                <a:pPr marL="347743" indent="-347743" defTabSz="1067603">
                  <a:lnSpc>
                    <a:spcPct val="110000"/>
                  </a:lnSpc>
                  <a:buClr>
                    <a:srgbClr val="000000"/>
                  </a:buClr>
                  <a:buSzPct val="140000"/>
                  <a:tabLst>
                    <a:tab pos="5781625" algn="l"/>
                  </a:tabLst>
                  <a:defRPr/>
                </a:pPr>
                <a:endParaRPr lang="en-US" altLang="ko-KR" sz="1000" dirty="0">
                  <a:solidFill>
                    <a:srgbClr val="777777"/>
                  </a:solidFill>
                  <a:latin typeface="-윤고딕140" pitchFamily="18" charset="-127"/>
                  <a:ea typeface="-윤고딕140" pitchFamily="18" charset="-127"/>
                  <a:cs typeface="Arial" pitchFamily="34" charset="0"/>
                  <a:sym typeface="Monotype Sorts"/>
                </a:endParaRPr>
              </a:p>
            </p:txBody>
          </p:sp>
          <p:sp>
            <p:nvSpPr>
              <p:cNvPr id="179" name="Text Box 100"/>
              <p:cNvSpPr txBox="1">
                <a:spLocks noChangeArrowheads="1"/>
              </p:cNvSpPr>
              <p:nvPr/>
            </p:nvSpPr>
            <p:spPr bwMode="auto">
              <a:xfrm>
                <a:off x="5780849" y="5255981"/>
                <a:ext cx="2866437" cy="646331"/>
              </a:xfrm>
              <a:prstGeom prst="rect">
                <a:avLst/>
              </a:prstGeom>
              <a:noFill/>
              <a:ln w="9525">
                <a:noFill/>
                <a:miter lim="800000"/>
                <a:headEnd/>
                <a:tailEnd/>
              </a:ln>
            </p:spPr>
            <p:txBody>
              <a:bodyPr wrap="square">
                <a:spAutoFit/>
              </a:bodyPr>
              <a:lstStyle/>
              <a:p>
                <a:pPr algn="ctr"/>
                <a:r>
                  <a:rPr lang="en-US" altLang="ko-KR" sz="1200" dirty="0">
                    <a:solidFill>
                      <a:srgbClr val="0000FF"/>
                    </a:solidFill>
                    <a:latin typeface="맑은 고딕" panose="020B0503020000020004" pitchFamily="50" charset="-127"/>
                    <a:ea typeface="맑은 고딕" panose="020B0503020000020004" pitchFamily="50" charset="-127"/>
                  </a:rPr>
                  <a:t>PC</a:t>
                </a:r>
                <a:r>
                  <a:rPr lang="ko-KR" altLang="en-US" sz="1200" dirty="0">
                    <a:solidFill>
                      <a:srgbClr val="0000FF"/>
                    </a:solidFill>
                    <a:latin typeface="맑은 고딕" panose="020B0503020000020004" pitchFamily="50" charset="-127"/>
                    <a:ea typeface="맑은 고딕" panose="020B0503020000020004" pitchFamily="50" charset="-127"/>
                  </a:rPr>
                  <a:t>의 </a:t>
                </a:r>
                <a:r>
                  <a:rPr lang="ko-KR" altLang="en-US" sz="1200" dirty="0" err="1">
                    <a:solidFill>
                      <a:srgbClr val="0000FF"/>
                    </a:solidFill>
                    <a:latin typeface="맑은 고딕" panose="020B0503020000020004" pitchFamily="50" charset="-127"/>
                    <a:ea typeface="맑은 고딕" panose="020B0503020000020004" pitchFamily="50" charset="-127"/>
                  </a:rPr>
                  <a:t>셋팅</a:t>
                </a:r>
                <a:r>
                  <a:rPr lang="ko-KR" altLang="en-US" sz="1200" dirty="0">
                    <a:solidFill>
                      <a:srgbClr val="0000FF"/>
                    </a:solidFill>
                    <a:latin typeface="맑은 고딕" panose="020B0503020000020004" pitchFamily="50" charset="-127"/>
                    <a:ea typeface="맑은 고딕" panose="020B0503020000020004" pitchFamily="50" charset="-127"/>
                  </a:rPr>
                  <a:t> 변경 없이</a:t>
                </a:r>
                <a:endParaRPr lang="en-US" altLang="ko-KR" sz="1200" dirty="0">
                  <a:solidFill>
                    <a:srgbClr val="0000FF"/>
                  </a:solidFill>
                  <a:latin typeface="맑은 고딕" panose="020B0503020000020004" pitchFamily="50" charset="-127"/>
                  <a:ea typeface="맑은 고딕" panose="020B0503020000020004" pitchFamily="50" charset="-127"/>
                </a:endParaRPr>
              </a:p>
              <a:p>
                <a:pPr algn="ctr"/>
                <a:r>
                  <a:rPr lang="en-US" altLang="ko-KR" sz="1200" dirty="0">
                    <a:solidFill>
                      <a:srgbClr val="0000FF"/>
                    </a:solidFill>
                    <a:latin typeface="맑은 고딕" panose="020B0503020000020004" pitchFamily="50" charset="-127"/>
                    <a:ea typeface="맑은 고딕" panose="020B0503020000020004" pitchFamily="50" charset="-127"/>
                  </a:rPr>
                  <a:t>Agent </a:t>
                </a:r>
                <a:r>
                  <a:rPr lang="ko-KR" altLang="en-US" sz="1200" dirty="0">
                    <a:solidFill>
                      <a:srgbClr val="0000FF"/>
                    </a:solidFill>
                    <a:latin typeface="맑은 고딕" panose="020B0503020000020004" pitchFamily="50" charset="-127"/>
                    <a:ea typeface="맑은 고딕" panose="020B0503020000020004" pitchFamily="50" charset="-127"/>
                  </a:rPr>
                  <a:t>설치 만으로 사용자 인증 및 </a:t>
                </a:r>
                <a:endParaRPr lang="en-US" altLang="ko-KR" sz="1200" dirty="0" smtClean="0">
                  <a:solidFill>
                    <a:srgbClr val="0000FF"/>
                  </a:solidFill>
                  <a:latin typeface="맑은 고딕" panose="020B0503020000020004" pitchFamily="50" charset="-127"/>
                  <a:ea typeface="맑은 고딕" panose="020B0503020000020004" pitchFamily="50" charset="-127"/>
                </a:endParaRPr>
              </a:p>
              <a:p>
                <a:pPr algn="ctr"/>
                <a:r>
                  <a:rPr lang="en-US" altLang="ko-KR" sz="1200" dirty="0" smtClean="0">
                    <a:solidFill>
                      <a:srgbClr val="0000FF"/>
                    </a:solidFill>
                    <a:latin typeface="맑은 고딕" panose="020B0503020000020004" pitchFamily="50" charset="-127"/>
                    <a:ea typeface="맑은 고딕" panose="020B0503020000020004" pitchFamily="50" charset="-127"/>
                  </a:rPr>
                  <a:t>DB </a:t>
                </a:r>
                <a:r>
                  <a:rPr lang="ko-KR" altLang="en-US" sz="1200" dirty="0">
                    <a:solidFill>
                      <a:srgbClr val="0000FF"/>
                    </a:solidFill>
                    <a:latin typeface="맑은 고딕" panose="020B0503020000020004" pitchFamily="50" charset="-127"/>
                    <a:ea typeface="맑은 고딕" panose="020B0503020000020004" pitchFamily="50" charset="-127"/>
                  </a:rPr>
                  <a:t>접근 경로 변경 구성</a:t>
                </a:r>
              </a:p>
            </p:txBody>
          </p:sp>
        </p:grpSp>
      </p:grpSp>
    </p:spTree>
    <p:extLst>
      <p:ext uri="{BB962C8B-B14F-4D97-AF65-F5344CB8AC3E}">
        <p14:creationId xmlns:p14="http://schemas.microsoft.com/office/powerpoint/2010/main" val="21146663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429144"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4.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중앙관리기능</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fontAlgn="base" latinLnBrk="0" hangingPunct="1">
              <a:spcBef>
                <a:spcPct val="0"/>
              </a:spcBef>
              <a:spcAft>
                <a:spcPct val="0"/>
              </a:spcAft>
              <a:defRPr/>
            </a:pPr>
            <a:r>
              <a:rPr lang="en-US" altLang="ko-KR" sz="1600" b="1" dirty="0">
                <a:latin typeface="맑은 고딕" pitchFamily="50" charset="-127"/>
                <a:ea typeface="맑은 고딕" pitchFamily="50" charset="-127"/>
              </a:rPr>
              <a:t>Central Management(CM)</a:t>
            </a:r>
            <a:r>
              <a:rPr lang="ko-KR" altLang="en-US" sz="1600" b="1" dirty="0">
                <a:latin typeface="맑은 고딕" pitchFamily="50" charset="-127"/>
                <a:ea typeface="맑은 고딕" pitchFamily="50" charset="-127"/>
              </a:rPr>
              <a:t>기능을 통한 중앙 모니터링</a:t>
            </a:r>
            <a:endParaRPr lang="en-US" altLang="ko-KR" sz="1600" b="1" dirty="0">
              <a:latin typeface="맑은 고딕" pitchFamily="50" charset="-127"/>
              <a:ea typeface="맑은 고딕" pitchFamily="50" charset="-127"/>
            </a:endParaRPr>
          </a:p>
        </p:txBody>
      </p:sp>
      <p:sp>
        <p:nvSpPr>
          <p:cNvPr id="2" name="직사각형 1"/>
          <p:cNvSpPr/>
          <p:nvPr/>
        </p:nvSpPr>
        <p:spPr>
          <a:xfrm>
            <a:off x="383085" y="1331403"/>
            <a:ext cx="5086516" cy="276999"/>
          </a:xfrm>
          <a:prstGeom prst="rect">
            <a:avLst/>
          </a:prstGeom>
          <a:ln>
            <a:noFill/>
          </a:ln>
        </p:spPr>
        <p:txBody>
          <a:bodyPr wrap="square">
            <a:spAutoFit/>
          </a:bodyPr>
          <a:lstStyle/>
          <a:p>
            <a:r>
              <a:rPr lang="ko-KR" altLang="en-US" sz="1200" b="1" dirty="0">
                <a:latin typeface="+mn-ea"/>
              </a:rPr>
              <a:t>통합 </a:t>
            </a:r>
            <a:r>
              <a:rPr lang="en-US" altLang="ko-KR" sz="1200" b="1" dirty="0">
                <a:latin typeface="+mn-ea"/>
              </a:rPr>
              <a:t>Alert </a:t>
            </a:r>
            <a:r>
              <a:rPr lang="ko-KR" altLang="en-US" sz="1200" b="1" dirty="0">
                <a:latin typeface="+mn-ea"/>
              </a:rPr>
              <a:t>모니터링 </a:t>
            </a:r>
            <a:r>
              <a:rPr lang="en-US" altLang="ko-KR" sz="1200" b="1" dirty="0">
                <a:latin typeface="+mn-ea"/>
              </a:rPr>
              <a:t>/ </a:t>
            </a:r>
            <a:r>
              <a:rPr lang="ko-KR" altLang="en-US" sz="1200" b="1" dirty="0">
                <a:latin typeface="+mn-ea"/>
              </a:rPr>
              <a:t>보안정책 관리 </a:t>
            </a:r>
            <a:r>
              <a:rPr lang="en-US" altLang="ko-KR" sz="1200" b="1" dirty="0">
                <a:latin typeface="+mn-ea"/>
              </a:rPr>
              <a:t>/ </a:t>
            </a:r>
            <a:r>
              <a:rPr lang="ko-KR" altLang="en-US" sz="1200" b="1" dirty="0">
                <a:latin typeface="+mn-ea"/>
              </a:rPr>
              <a:t>로그 검색</a:t>
            </a:r>
            <a:r>
              <a:rPr lang="en-US" altLang="ko-KR" sz="1200" b="1" dirty="0">
                <a:latin typeface="+mn-ea"/>
              </a:rPr>
              <a:t> / </a:t>
            </a:r>
            <a:r>
              <a:rPr lang="ko-KR" altLang="en-US" sz="1200" b="1" dirty="0">
                <a:latin typeface="+mn-ea"/>
              </a:rPr>
              <a:t>보고서 생성이 </a:t>
            </a:r>
            <a:r>
              <a:rPr lang="ko-KR" altLang="en-US" sz="1200" b="1" dirty="0" smtClean="0">
                <a:latin typeface="+mn-ea"/>
              </a:rPr>
              <a:t>가능</a:t>
            </a:r>
            <a:endParaRPr lang="ko-KR" altLang="en-US" sz="1200" b="1" dirty="0">
              <a:latin typeface="+mn-ea"/>
            </a:endParaRPr>
          </a:p>
        </p:txBody>
      </p:sp>
      <p:sp>
        <p:nvSpPr>
          <p:cNvPr id="3" name="슬라이드 번호 개체 틀 2"/>
          <p:cNvSpPr>
            <a:spLocks noGrp="1"/>
          </p:cNvSpPr>
          <p:nvPr>
            <p:ph type="sldNum" sz="quarter" idx="12"/>
          </p:nvPr>
        </p:nvSpPr>
        <p:spPr/>
        <p:txBody>
          <a:bodyPr/>
          <a:lstStyle/>
          <a:p>
            <a:fld id="{55DF3BF5-F5C4-49A3-8D2C-141262B023B6}" type="slidenum">
              <a:rPr lang="ko-KR" altLang="en-US" smtClean="0"/>
              <a:t>40</a:t>
            </a:fld>
            <a:endParaRPr lang="ko-KR" altLang="en-US"/>
          </a:p>
        </p:txBody>
      </p:sp>
      <p:grpSp>
        <p:nvGrpSpPr>
          <p:cNvPr id="72" name="그룹 71"/>
          <p:cNvGrpSpPr/>
          <p:nvPr/>
        </p:nvGrpSpPr>
        <p:grpSpPr>
          <a:xfrm>
            <a:off x="507241" y="1929414"/>
            <a:ext cx="8031877" cy="4042595"/>
            <a:chOff x="507241" y="1929414"/>
            <a:chExt cx="8031877" cy="4042595"/>
          </a:xfrm>
        </p:grpSpPr>
        <p:sp>
          <p:nvSpPr>
            <p:cNvPr id="67" name="구름 66"/>
            <p:cNvSpPr/>
            <p:nvPr/>
          </p:nvSpPr>
          <p:spPr>
            <a:xfrm rot="185171">
              <a:off x="2371447" y="4577041"/>
              <a:ext cx="3062923" cy="1391292"/>
            </a:xfrm>
            <a:prstGeom prst="cloud">
              <a:avLst/>
            </a:prstGeom>
            <a:solidFill>
              <a:schemeClr val="accent1">
                <a:lumMod val="40000"/>
                <a:lumOff val="60000"/>
              </a:schemeClr>
            </a:solidFill>
            <a:ln>
              <a:solidFill>
                <a:schemeClr val="accent1">
                  <a:lumMod val="40000"/>
                  <a:lumOff val="60000"/>
                </a:schemeClr>
              </a:solidFill>
            </a:ln>
          </p:spPr>
          <p:style>
            <a:lnRef idx="1">
              <a:schemeClr val="accent5"/>
            </a:lnRef>
            <a:fillRef idx="2">
              <a:schemeClr val="accent5"/>
            </a:fillRef>
            <a:effectRef idx="1">
              <a:schemeClr val="accent5"/>
            </a:effectRef>
            <a:fontRef idx="minor">
              <a:schemeClr val="dk1"/>
            </a:fontRef>
          </p:style>
          <p:txBody>
            <a:bodyPr anchor="ctr"/>
            <a:lstStyle>
              <a:defPPr>
                <a:defRPr lang="ko-KR"/>
              </a:defPPr>
              <a:lvl1pPr algn="l" rtl="0" eaLnBrk="0" fontAlgn="base" hangingPunct="0">
                <a:spcBef>
                  <a:spcPct val="0"/>
                </a:spcBef>
                <a:spcAft>
                  <a:spcPct val="0"/>
                </a:spcAft>
                <a:defRPr kern="1200">
                  <a:solidFill>
                    <a:schemeClr val="dk1"/>
                  </a:solidFill>
                  <a:latin typeface="+mn-lt"/>
                  <a:ea typeface="+mn-ea"/>
                  <a:cs typeface="+mn-cs"/>
                </a:defRPr>
              </a:lvl1pPr>
              <a:lvl2pPr marL="457200" algn="l" rtl="0" eaLnBrk="0" fontAlgn="base" hangingPunct="0">
                <a:spcBef>
                  <a:spcPct val="0"/>
                </a:spcBef>
                <a:spcAft>
                  <a:spcPct val="0"/>
                </a:spcAft>
                <a:defRPr kern="1200">
                  <a:solidFill>
                    <a:schemeClr val="dk1"/>
                  </a:solidFill>
                  <a:latin typeface="+mn-lt"/>
                  <a:ea typeface="+mn-ea"/>
                  <a:cs typeface="+mn-cs"/>
                </a:defRPr>
              </a:lvl2pPr>
              <a:lvl3pPr marL="914400" algn="l" rtl="0" eaLnBrk="0" fontAlgn="base" hangingPunct="0">
                <a:spcBef>
                  <a:spcPct val="0"/>
                </a:spcBef>
                <a:spcAft>
                  <a:spcPct val="0"/>
                </a:spcAft>
                <a:defRPr kern="1200">
                  <a:solidFill>
                    <a:schemeClr val="dk1"/>
                  </a:solidFill>
                  <a:latin typeface="+mn-lt"/>
                  <a:ea typeface="+mn-ea"/>
                  <a:cs typeface="+mn-cs"/>
                </a:defRPr>
              </a:lvl3pPr>
              <a:lvl4pPr marL="1371600" algn="l" rtl="0" eaLnBrk="0" fontAlgn="base" hangingPunct="0">
                <a:spcBef>
                  <a:spcPct val="0"/>
                </a:spcBef>
                <a:spcAft>
                  <a:spcPct val="0"/>
                </a:spcAft>
                <a:defRPr kern="1200">
                  <a:solidFill>
                    <a:schemeClr val="dk1"/>
                  </a:solidFill>
                  <a:latin typeface="+mn-lt"/>
                  <a:ea typeface="+mn-ea"/>
                  <a:cs typeface="+mn-cs"/>
                </a:defRPr>
              </a:lvl4pPr>
              <a:lvl5pPr marL="1828800" algn="l" rtl="0" eaLnBrk="0" fontAlgn="base" hangingPunct="0">
                <a:spcBef>
                  <a:spcPct val="0"/>
                </a:spcBef>
                <a:spcAft>
                  <a:spcPct val="0"/>
                </a:spcAft>
                <a:defRPr kern="1200">
                  <a:solidFill>
                    <a:schemeClr val="dk1"/>
                  </a:solidFill>
                  <a:latin typeface="+mn-lt"/>
                  <a:ea typeface="+mn-ea"/>
                  <a:cs typeface="+mn-cs"/>
                </a:defRPr>
              </a:lvl5pPr>
              <a:lvl6pPr marL="2286000" algn="l" defTabSz="914400" rtl="0" eaLnBrk="1" latinLnBrk="1" hangingPunct="1">
                <a:defRPr kern="1200">
                  <a:solidFill>
                    <a:schemeClr val="dk1"/>
                  </a:solidFill>
                  <a:latin typeface="+mn-lt"/>
                  <a:ea typeface="+mn-ea"/>
                  <a:cs typeface="+mn-cs"/>
                </a:defRPr>
              </a:lvl6pPr>
              <a:lvl7pPr marL="2743200" algn="l" defTabSz="914400" rtl="0" eaLnBrk="1" latinLnBrk="1" hangingPunct="1">
                <a:defRPr kern="1200">
                  <a:solidFill>
                    <a:schemeClr val="dk1"/>
                  </a:solidFill>
                  <a:latin typeface="+mn-lt"/>
                  <a:ea typeface="+mn-ea"/>
                  <a:cs typeface="+mn-cs"/>
                </a:defRPr>
              </a:lvl7pPr>
              <a:lvl8pPr marL="3200400" algn="l" defTabSz="914400" rtl="0" eaLnBrk="1" latinLnBrk="1" hangingPunct="1">
                <a:defRPr kern="1200">
                  <a:solidFill>
                    <a:schemeClr val="dk1"/>
                  </a:solidFill>
                  <a:latin typeface="+mn-lt"/>
                  <a:ea typeface="+mn-ea"/>
                  <a:cs typeface="+mn-cs"/>
                </a:defRPr>
              </a:lvl8pPr>
              <a:lvl9pPr marL="3657600" algn="l" defTabSz="914400" rtl="0" eaLnBrk="1" latinLnBrk="1" hangingPunct="1">
                <a:defRPr kern="1200">
                  <a:solidFill>
                    <a:schemeClr val="dk1"/>
                  </a:solidFill>
                  <a:latin typeface="+mn-lt"/>
                  <a:ea typeface="+mn-ea"/>
                  <a:cs typeface="+mn-cs"/>
                </a:defRPr>
              </a:lvl9pPr>
            </a:lstStyle>
            <a:p>
              <a:pPr algn="ctr" eaLnBrk="1" fontAlgn="auto" latinLnBrk="1" hangingPunct="1">
                <a:spcBef>
                  <a:spcPts val="0"/>
                </a:spcBef>
                <a:spcAft>
                  <a:spcPts val="0"/>
                </a:spcAft>
                <a:defRPr/>
              </a:pPr>
              <a:endParaRPr lang="ko-KR" altLang="en-US" sz="1400" dirty="0"/>
            </a:p>
          </p:txBody>
        </p:sp>
        <p:sp>
          <p:nvSpPr>
            <p:cNvPr id="66" name="구름 65"/>
            <p:cNvSpPr/>
            <p:nvPr/>
          </p:nvSpPr>
          <p:spPr>
            <a:xfrm rot="185171">
              <a:off x="5476194" y="4033967"/>
              <a:ext cx="3062923" cy="1391292"/>
            </a:xfrm>
            <a:prstGeom prst="cloud">
              <a:avLst/>
            </a:prstGeom>
            <a:solidFill>
              <a:schemeClr val="accent1">
                <a:lumMod val="40000"/>
                <a:lumOff val="60000"/>
              </a:schemeClr>
            </a:solidFill>
            <a:ln>
              <a:solidFill>
                <a:schemeClr val="accent1">
                  <a:lumMod val="40000"/>
                  <a:lumOff val="60000"/>
                </a:schemeClr>
              </a:solidFill>
            </a:ln>
          </p:spPr>
          <p:style>
            <a:lnRef idx="1">
              <a:schemeClr val="accent5"/>
            </a:lnRef>
            <a:fillRef idx="2">
              <a:schemeClr val="accent5"/>
            </a:fillRef>
            <a:effectRef idx="1">
              <a:schemeClr val="accent5"/>
            </a:effectRef>
            <a:fontRef idx="minor">
              <a:schemeClr val="dk1"/>
            </a:fontRef>
          </p:style>
          <p:txBody>
            <a:bodyPr anchor="ctr"/>
            <a:lstStyle>
              <a:defPPr>
                <a:defRPr lang="ko-KR"/>
              </a:defPPr>
              <a:lvl1pPr algn="l" rtl="0" eaLnBrk="0" fontAlgn="base" hangingPunct="0">
                <a:spcBef>
                  <a:spcPct val="0"/>
                </a:spcBef>
                <a:spcAft>
                  <a:spcPct val="0"/>
                </a:spcAft>
                <a:defRPr kern="1200">
                  <a:solidFill>
                    <a:schemeClr val="dk1"/>
                  </a:solidFill>
                  <a:latin typeface="+mn-lt"/>
                  <a:ea typeface="+mn-ea"/>
                  <a:cs typeface="+mn-cs"/>
                </a:defRPr>
              </a:lvl1pPr>
              <a:lvl2pPr marL="457200" algn="l" rtl="0" eaLnBrk="0" fontAlgn="base" hangingPunct="0">
                <a:spcBef>
                  <a:spcPct val="0"/>
                </a:spcBef>
                <a:spcAft>
                  <a:spcPct val="0"/>
                </a:spcAft>
                <a:defRPr kern="1200">
                  <a:solidFill>
                    <a:schemeClr val="dk1"/>
                  </a:solidFill>
                  <a:latin typeface="+mn-lt"/>
                  <a:ea typeface="+mn-ea"/>
                  <a:cs typeface="+mn-cs"/>
                </a:defRPr>
              </a:lvl2pPr>
              <a:lvl3pPr marL="914400" algn="l" rtl="0" eaLnBrk="0" fontAlgn="base" hangingPunct="0">
                <a:spcBef>
                  <a:spcPct val="0"/>
                </a:spcBef>
                <a:spcAft>
                  <a:spcPct val="0"/>
                </a:spcAft>
                <a:defRPr kern="1200">
                  <a:solidFill>
                    <a:schemeClr val="dk1"/>
                  </a:solidFill>
                  <a:latin typeface="+mn-lt"/>
                  <a:ea typeface="+mn-ea"/>
                  <a:cs typeface="+mn-cs"/>
                </a:defRPr>
              </a:lvl3pPr>
              <a:lvl4pPr marL="1371600" algn="l" rtl="0" eaLnBrk="0" fontAlgn="base" hangingPunct="0">
                <a:spcBef>
                  <a:spcPct val="0"/>
                </a:spcBef>
                <a:spcAft>
                  <a:spcPct val="0"/>
                </a:spcAft>
                <a:defRPr kern="1200">
                  <a:solidFill>
                    <a:schemeClr val="dk1"/>
                  </a:solidFill>
                  <a:latin typeface="+mn-lt"/>
                  <a:ea typeface="+mn-ea"/>
                  <a:cs typeface="+mn-cs"/>
                </a:defRPr>
              </a:lvl4pPr>
              <a:lvl5pPr marL="1828800" algn="l" rtl="0" eaLnBrk="0" fontAlgn="base" hangingPunct="0">
                <a:spcBef>
                  <a:spcPct val="0"/>
                </a:spcBef>
                <a:spcAft>
                  <a:spcPct val="0"/>
                </a:spcAft>
                <a:defRPr kern="1200">
                  <a:solidFill>
                    <a:schemeClr val="dk1"/>
                  </a:solidFill>
                  <a:latin typeface="+mn-lt"/>
                  <a:ea typeface="+mn-ea"/>
                  <a:cs typeface="+mn-cs"/>
                </a:defRPr>
              </a:lvl5pPr>
              <a:lvl6pPr marL="2286000" algn="l" defTabSz="914400" rtl="0" eaLnBrk="1" latinLnBrk="1" hangingPunct="1">
                <a:defRPr kern="1200">
                  <a:solidFill>
                    <a:schemeClr val="dk1"/>
                  </a:solidFill>
                  <a:latin typeface="+mn-lt"/>
                  <a:ea typeface="+mn-ea"/>
                  <a:cs typeface="+mn-cs"/>
                </a:defRPr>
              </a:lvl6pPr>
              <a:lvl7pPr marL="2743200" algn="l" defTabSz="914400" rtl="0" eaLnBrk="1" latinLnBrk="1" hangingPunct="1">
                <a:defRPr kern="1200">
                  <a:solidFill>
                    <a:schemeClr val="dk1"/>
                  </a:solidFill>
                  <a:latin typeface="+mn-lt"/>
                  <a:ea typeface="+mn-ea"/>
                  <a:cs typeface="+mn-cs"/>
                </a:defRPr>
              </a:lvl7pPr>
              <a:lvl8pPr marL="3200400" algn="l" defTabSz="914400" rtl="0" eaLnBrk="1" latinLnBrk="1" hangingPunct="1">
                <a:defRPr kern="1200">
                  <a:solidFill>
                    <a:schemeClr val="dk1"/>
                  </a:solidFill>
                  <a:latin typeface="+mn-lt"/>
                  <a:ea typeface="+mn-ea"/>
                  <a:cs typeface="+mn-cs"/>
                </a:defRPr>
              </a:lvl8pPr>
              <a:lvl9pPr marL="3657600" algn="l" defTabSz="914400" rtl="0" eaLnBrk="1" latinLnBrk="1" hangingPunct="1">
                <a:defRPr kern="1200">
                  <a:solidFill>
                    <a:schemeClr val="dk1"/>
                  </a:solidFill>
                  <a:latin typeface="+mn-lt"/>
                  <a:ea typeface="+mn-ea"/>
                  <a:cs typeface="+mn-cs"/>
                </a:defRPr>
              </a:lvl9pPr>
            </a:lstStyle>
            <a:p>
              <a:pPr algn="ctr" eaLnBrk="1" fontAlgn="auto" latinLnBrk="1" hangingPunct="1">
                <a:spcBef>
                  <a:spcPts val="0"/>
                </a:spcBef>
                <a:spcAft>
                  <a:spcPts val="0"/>
                </a:spcAft>
                <a:defRPr/>
              </a:pPr>
              <a:endParaRPr lang="ko-KR" altLang="en-US" sz="1400" dirty="0"/>
            </a:p>
          </p:txBody>
        </p:sp>
        <p:sp>
          <p:nvSpPr>
            <p:cNvPr id="65" name="구름 64"/>
            <p:cNvSpPr/>
            <p:nvPr/>
          </p:nvSpPr>
          <p:spPr>
            <a:xfrm rot="185171">
              <a:off x="5476195" y="2088655"/>
              <a:ext cx="3062923" cy="1391292"/>
            </a:xfrm>
            <a:prstGeom prst="cloud">
              <a:avLst/>
            </a:prstGeom>
            <a:solidFill>
              <a:schemeClr val="accent1">
                <a:lumMod val="40000"/>
                <a:lumOff val="60000"/>
              </a:schemeClr>
            </a:solidFill>
            <a:ln>
              <a:solidFill>
                <a:schemeClr val="accent1">
                  <a:lumMod val="40000"/>
                  <a:lumOff val="60000"/>
                </a:schemeClr>
              </a:solidFill>
            </a:ln>
          </p:spPr>
          <p:style>
            <a:lnRef idx="1">
              <a:schemeClr val="accent5"/>
            </a:lnRef>
            <a:fillRef idx="2">
              <a:schemeClr val="accent5"/>
            </a:fillRef>
            <a:effectRef idx="1">
              <a:schemeClr val="accent5"/>
            </a:effectRef>
            <a:fontRef idx="minor">
              <a:schemeClr val="dk1"/>
            </a:fontRef>
          </p:style>
          <p:txBody>
            <a:bodyPr anchor="ctr"/>
            <a:lstStyle>
              <a:defPPr>
                <a:defRPr lang="ko-KR"/>
              </a:defPPr>
              <a:lvl1pPr algn="l" rtl="0" eaLnBrk="0" fontAlgn="base" hangingPunct="0">
                <a:spcBef>
                  <a:spcPct val="0"/>
                </a:spcBef>
                <a:spcAft>
                  <a:spcPct val="0"/>
                </a:spcAft>
                <a:defRPr kern="1200">
                  <a:solidFill>
                    <a:schemeClr val="dk1"/>
                  </a:solidFill>
                  <a:latin typeface="+mn-lt"/>
                  <a:ea typeface="+mn-ea"/>
                  <a:cs typeface="+mn-cs"/>
                </a:defRPr>
              </a:lvl1pPr>
              <a:lvl2pPr marL="457200" algn="l" rtl="0" eaLnBrk="0" fontAlgn="base" hangingPunct="0">
                <a:spcBef>
                  <a:spcPct val="0"/>
                </a:spcBef>
                <a:spcAft>
                  <a:spcPct val="0"/>
                </a:spcAft>
                <a:defRPr kern="1200">
                  <a:solidFill>
                    <a:schemeClr val="dk1"/>
                  </a:solidFill>
                  <a:latin typeface="+mn-lt"/>
                  <a:ea typeface="+mn-ea"/>
                  <a:cs typeface="+mn-cs"/>
                </a:defRPr>
              </a:lvl2pPr>
              <a:lvl3pPr marL="914400" algn="l" rtl="0" eaLnBrk="0" fontAlgn="base" hangingPunct="0">
                <a:spcBef>
                  <a:spcPct val="0"/>
                </a:spcBef>
                <a:spcAft>
                  <a:spcPct val="0"/>
                </a:spcAft>
                <a:defRPr kern="1200">
                  <a:solidFill>
                    <a:schemeClr val="dk1"/>
                  </a:solidFill>
                  <a:latin typeface="+mn-lt"/>
                  <a:ea typeface="+mn-ea"/>
                  <a:cs typeface="+mn-cs"/>
                </a:defRPr>
              </a:lvl3pPr>
              <a:lvl4pPr marL="1371600" algn="l" rtl="0" eaLnBrk="0" fontAlgn="base" hangingPunct="0">
                <a:spcBef>
                  <a:spcPct val="0"/>
                </a:spcBef>
                <a:spcAft>
                  <a:spcPct val="0"/>
                </a:spcAft>
                <a:defRPr kern="1200">
                  <a:solidFill>
                    <a:schemeClr val="dk1"/>
                  </a:solidFill>
                  <a:latin typeface="+mn-lt"/>
                  <a:ea typeface="+mn-ea"/>
                  <a:cs typeface="+mn-cs"/>
                </a:defRPr>
              </a:lvl4pPr>
              <a:lvl5pPr marL="1828800" algn="l" rtl="0" eaLnBrk="0" fontAlgn="base" hangingPunct="0">
                <a:spcBef>
                  <a:spcPct val="0"/>
                </a:spcBef>
                <a:spcAft>
                  <a:spcPct val="0"/>
                </a:spcAft>
                <a:defRPr kern="1200">
                  <a:solidFill>
                    <a:schemeClr val="dk1"/>
                  </a:solidFill>
                  <a:latin typeface="+mn-lt"/>
                  <a:ea typeface="+mn-ea"/>
                  <a:cs typeface="+mn-cs"/>
                </a:defRPr>
              </a:lvl5pPr>
              <a:lvl6pPr marL="2286000" algn="l" defTabSz="914400" rtl="0" eaLnBrk="1" latinLnBrk="1" hangingPunct="1">
                <a:defRPr kern="1200">
                  <a:solidFill>
                    <a:schemeClr val="dk1"/>
                  </a:solidFill>
                  <a:latin typeface="+mn-lt"/>
                  <a:ea typeface="+mn-ea"/>
                  <a:cs typeface="+mn-cs"/>
                </a:defRPr>
              </a:lvl6pPr>
              <a:lvl7pPr marL="2743200" algn="l" defTabSz="914400" rtl="0" eaLnBrk="1" latinLnBrk="1" hangingPunct="1">
                <a:defRPr kern="1200">
                  <a:solidFill>
                    <a:schemeClr val="dk1"/>
                  </a:solidFill>
                  <a:latin typeface="+mn-lt"/>
                  <a:ea typeface="+mn-ea"/>
                  <a:cs typeface="+mn-cs"/>
                </a:defRPr>
              </a:lvl7pPr>
              <a:lvl8pPr marL="3200400" algn="l" defTabSz="914400" rtl="0" eaLnBrk="1" latinLnBrk="1" hangingPunct="1">
                <a:defRPr kern="1200">
                  <a:solidFill>
                    <a:schemeClr val="dk1"/>
                  </a:solidFill>
                  <a:latin typeface="+mn-lt"/>
                  <a:ea typeface="+mn-ea"/>
                  <a:cs typeface="+mn-cs"/>
                </a:defRPr>
              </a:lvl8pPr>
              <a:lvl9pPr marL="3657600" algn="l" defTabSz="914400" rtl="0" eaLnBrk="1" latinLnBrk="1" hangingPunct="1">
                <a:defRPr kern="1200">
                  <a:solidFill>
                    <a:schemeClr val="dk1"/>
                  </a:solidFill>
                  <a:latin typeface="+mn-lt"/>
                  <a:ea typeface="+mn-ea"/>
                  <a:cs typeface="+mn-cs"/>
                </a:defRPr>
              </a:lvl9pPr>
            </a:lstStyle>
            <a:p>
              <a:pPr algn="ctr" eaLnBrk="1" fontAlgn="auto" latinLnBrk="1" hangingPunct="1">
                <a:spcBef>
                  <a:spcPts val="0"/>
                </a:spcBef>
                <a:spcAft>
                  <a:spcPts val="0"/>
                </a:spcAft>
                <a:defRPr/>
              </a:pPr>
              <a:endParaRPr lang="ko-KR" altLang="en-US" sz="1400" dirty="0"/>
            </a:p>
          </p:txBody>
        </p:sp>
        <p:cxnSp>
          <p:nvCxnSpPr>
            <p:cNvPr id="59" name="직선 연결선 58"/>
            <p:cNvCxnSpPr/>
            <p:nvPr/>
          </p:nvCxnSpPr>
          <p:spPr>
            <a:xfrm>
              <a:off x="6769713" y="4638678"/>
              <a:ext cx="783872" cy="1422"/>
            </a:xfrm>
            <a:prstGeom prst="line">
              <a:avLst/>
            </a:prstGeom>
            <a:ln w="952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직선 연결선 7"/>
            <p:cNvCxnSpPr/>
            <p:nvPr/>
          </p:nvCxnSpPr>
          <p:spPr>
            <a:xfrm>
              <a:off x="6769713" y="2710871"/>
              <a:ext cx="783872" cy="1422"/>
            </a:xfrm>
            <a:prstGeom prst="line">
              <a:avLst/>
            </a:prstGeom>
            <a:ln w="952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flipV="1">
              <a:off x="4886325" y="2710871"/>
              <a:ext cx="847725" cy="137989"/>
            </a:xfrm>
            <a:prstGeom prst="line">
              <a:avLst/>
            </a:prstGeom>
            <a:ln w="19050">
              <a:solidFill>
                <a:srgbClr val="00206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pic>
          <p:nvPicPr>
            <p:cNvPr id="12" name="Picture 4" descr="C:\Users\mkkim\Downloads\1376990716_route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44640" y="2575727"/>
              <a:ext cx="274641" cy="27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2"/>
            <p:cNvSpPr txBox="1">
              <a:spLocks noChangeArrowheads="1"/>
            </p:cNvSpPr>
            <p:nvPr/>
          </p:nvSpPr>
          <p:spPr bwMode="auto">
            <a:xfrm>
              <a:off x="3157354" y="2200320"/>
              <a:ext cx="11624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ko-KR"/>
              </a:defPPr>
              <a:lvl1pPr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1pPr>
              <a:lvl2pPr marL="4572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2pPr>
              <a:lvl3pPr marL="9144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3pPr>
              <a:lvl4pPr marL="13716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4pPr>
              <a:lvl5pPr marL="18288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5pPr>
              <a:lvl6pPr marL="22860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6pPr>
              <a:lvl7pPr marL="27432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7pPr>
              <a:lvl8pPr marL="32004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8pPr>
              <a:lvl9pPr marL="36576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9pPr>
            </a:lstStyle>
            <a:p>
              <a:pPr algn="ctr" eaLnBrk="1" hangingPunct="1"/>
              <a:r>
                <a:rPr lang="en-US" altLang="ko-KR" sz="1200" b="1" dirty="0"/>
                <a:t>Chakra Max </a:t>
              </a:r>
            </a:p>
            <a:p>
              <a:pPr algn="ctr" eaLnBrk="1" hangingPunct="1"/>
              <a:r>
                <a:rPr lang="ko-KR" altLang="en-US" sz="1200" b="1" dirty="0"/>
                <a:t>통합관리 서버</a:t>
              </a:r>
            </a:p>
          </p:txBody>
        </p:sp>
        <p:pic>
          <p:nvPicPr>
            <p:cNvPr id="17" name="Picture 29"/>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95724" y="2409287"/>
              <a:ext cx="1008449" cy="479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pic>
          <p:nvPicPr>
            <p:cNvPr id="18" name="Picture 6"/>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95724" y="2921411"/>
              <a:ext cx="1029905" cy="25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9"/>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79424" y="4334249"/>
              <a:ext cx="1008449" cy="479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pic>
          <p:nvPicPr>
            <p:cNvPr id="26" name="Picture 6"/>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879424" y="4846373"/>
              <a:ext cx="1029905" cy="25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직선 연결선 26"/>
            <p:cNvCxnSpPr/>
            <p:nvPr/>
          </p:nvCxnSpPr>
          <p:spPr>
            <a:xfrm>
              <a:off x="3407640" y="5134699"/>
              <a:ext cx="783872" cy="1422"/>
            </a:xfrm>
            <a:prstGeom prst="line">
              <a:avLst/>
            </a:prstGeom>
            <a:ln w="9525">
              <a:solidFill>
                <a:srgbClr val="002060"/>
              </a:solidFill>
            </a:ln>
          </p:spPr>
          <p:style>
            <a:lnRef idx="1">
              <a:schemeClr val="accent1"/>
            </a:lnRef>
            <a:fillRef idx="0">
              <a:schemeClr val="accent1"/>
            </a:fillRef>
            <a:effectRef idx="0">
              <a:schemeClr val="accent1"/>
            </a:effectRef>
            <a:fontRef idx="minor">
              <a:schemeClr val="tx1"/>
            </a:fontRef>
          </p:style>
        </p:cxnSp>
        <p:pic>
          <p:nvPicPr>
            <p:cNvPr id="28" name="Picture 4" descr="C:\Users\mkkim\Downloads\1376990716_route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15441" y="4999555"/>
              <a:ext cx="274641" cy="27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9"/>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97233" y="4897130"/>
              <a:ext cx="1008449" cy="479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pic>
          <p:nvPicPr>
            <p:cNvPr id="34" name="Picture 6"/>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205816" y="5379381"/>
              <a:ext cx="1029905" cy="25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9"/>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25696" y="2627544"/>
              <a:ext cx="2016224" cy="958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lgn="ctr">
                  <a:solidFill>
                    <a:srgbClr val="000000"/>
                  </a:solidFill>
                  <a:miter lim="800000"/>
                  <a:headEnd/>
                  <a:tailEnd/>
                </a14:hiddenLine>
              </a:ext>
            </a:extLst>
          </p:spPr>
        </p:pic>
        <p:sp>
          <p:nvSpPr>
            <p:cNvPr id="36" name="TextBox 12"/>
            <p:cNvSpPr txBox="1">
              <a:spLocks noChangeArrowheads="1"/>
            </p:cNvSpPr>
            <p:nvPr/>
          </p:nvSpPr>
          <p:spPr bwMode="auto">
            <a:xfrm>
              <a:off x="6668789" y="3224623"/>
              <a:ext cx="9857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ko-KR"/>
              </a:defPPr>
              <a:lvl1pPr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1pPr>
              <a:lvl2pPr marL="4572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2pPr>
              <a:lvl3pPr marL="9144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3pPr>
              <a:lvl4pPr marL="13716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4pPr>
              <a:lvl5pPr marL="18288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5pPr>
              <a:lvl6pPr marL="22860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6pPr>
              <a:lvl7pPr marL="27432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7pPr>
              <a:lvl8pPr marL="32004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8pPr>
              <a:lvl9pPr marL="36576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9pPr>
            </a:lstStyle>
            <a:p>
              <a:pPr algn="ctr" eaLnBrk="1" hangingPunct="1"/>
              <a:r>
                <a:rPr lang="en-US" altLang="ko-KR" sz="1200" b="1" dirty="0" smtClean="0"/>
                <a:t>WareValley</a:t>
              </a:r>
              <a:endParaRPr lang="ko-KR" altLang="en-US" sz="1200" b="1" dirty="0"/>
            </a:p>
          </p:txBody>
        </p:sp>
        <p:sp>
          <p:nvSpPr>
            <p:cNvPr id="37" name="TextBox 12"/>
            <p:cNvSpPr txBox="1">
              <a:spLocks noChangeArrowheads="1"/>
            </p:cNvSpPr>
            <p:nvPr/>
          </p:nvSpPr>
          <p:spPr bwMode="auto">
            <a:xfrm>
              <a:off x="6745219" y="5165761"/>
              <a:ext cx="6026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ko-KR"/>
              </a:defPPr>
              <a:lvl1pPr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1pPr>
              <a:lvl2pPr marL="4572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2pPr>
              <a:lvl3pPr marL="9144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3pPr>
              <a:lvl4pPr marL="13716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4pPr>
              <a:lvl5pPr marL="18288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5pPr>
              <a:lvl6pPr marL="22860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6pPr>
              <a:lvl7pPr marL="27432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7pPr>
              <a:lvl8pPr marL="32004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8pPr>
              <a:lvl9pPr marL="36576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9pPr>
            </a:lstStyle>
            <a:p>
              <a:pPr algn="ctr" eaLnBrk="1" hangingPunct="1"/>
              <a:r>
                <a:rPr lang="en-US" altLang="ko-KR" sz="1200" b="1" dirty="0" smtClean="0"/>
                <a:t>Japan</a:t>
              </a:r>
              <a:endParaRPr lang="ko-KR" altLang="en-US" sz="1200" b="1" dirty="0"/>
            </a:p>
          </p:txBody>
        </p:sp>
        <p:sp>
          <p:nvSpPr>
            <p:cNvPr id="38" name="TextBox 12"/>
            <p:cNvSpPr txBox="1">
              <a:spLocks noChangeArrowheads="1"/>
            </p:cNvSpPr>
            <p:nvPr/>
          </p:nvSpPr>
          <p:spPr bwMode="auto">
            <a:xfrm>
              <a:off x="3585227" y="5695010"/>
              <a:ext cx="683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ko-KR"/>
              </a:defPPr>
              <a:lvl1pPr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1pPr>
              <a:lvl2pPr marL="4572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2pPr>
              <a:lvl3pPr marL="9144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3pPr>
              <a:lvl4pPr marL="13716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4pPr>
              <a:lvl5pPr marL="1828800" algn="l" rtl="0" eaLnBrk="0" fontAlgn="base" hangingPunct="0">
                <a:spcBef>
                  <a:spcPct val="0"/>
                </a:spcBef>
                <a:spcAft>
                  <a:spcPct val="0"/>
                </a:spcAft>
                <a:defRPr kern="1200">
                  <a:solidFill>
                    <a:schemeClr val="tx1"/>
                  </a:solidFill>
                  <a:latin typeface="맑은 고딕" panose="020B0503020000020004" pitchFamily="50" charset="-127"/>
                  <a:ea typeface="맑은 고딕" panose="020B0503020000020004" pitchFamily="50" charset="-127"/>
                  <a:cs typeface="+mn-cs"/>
                </a:defRPr>
              </a:lvl5pPr>
              <a:lvl6pPr marL="22860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6pPr>
              <a:lvl7pPr marL="27432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7pPr>
              <a:lvl8pPr marL="32004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8pPr>
              <a:lvl9pPr marL="3657600" algn="l" defTabSz="914400" rtl="0" eaLnBrk="1" latinLnBrk="1" hangingPunct="1">
                <a:defRPr kern="1200">
                  <a:solidFill>
                    <a:schemeClr val="tx1"/>
                  </a:solidFill>
                  <a:latin typeface="맑은 고딕" panose="020B0503020000020004" pitchFamily="50" charset="-127"/>
                  <a:ea typeface="맑은 고딕" panose="020B0503020000020004" pitchFamily="50" charset="-127"/>
                  <a:cs typeface="+mn-cs"/>
                </a:defRPr>
              </a:lvl9pPr>
            </a:lstStyle>
            <a:p>
              <a:pPr algn="ctr" eaLnBrk="1" hangingPunct="1"/>
              <a:r>
                <a:rPr lang="en-US" altLang="ko-KR" sz="1200" b="1" dirty="0" smtClean="0"/>
                <a:t>Taiwan</a:t>
              </a:r>
              <a:endParaRPr lang="ko-KR" altLang="en-US" sz="1200" b="1" dirty="0"/>
            </a:p>
          </p:txBody>
        </p:sp>
        <p:pic>
          <p:nvPicPr>
            <p:cNvPr id="39" name="그림 3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7241" y="1929414"/>
              <a:ext cx="2226434" cy="2331517"/>
            </a:xfrm>
            <a:prstGeom prst="rect">
              <a:avLst/>
            </a:prstGeom>
            <a:ln w="25400">
              <a:gradFill>
                <a:gsLst>
                  <a:gs pos="100000">
                    <a:schemeClr val="accent1">
                      <a:lumMod val="20000"/>
                      <a:lumOff val="80000"/>
                    </a:schemeClr>
                  </a:gs>
                  <a:gs pos="0">
                    <a:schemeClr val="accent1">
                      <a:lumMod val="75000"/>
                    </a:schemeClr>
                  </a:gs>
                  <a:gs pos="61000">
                    <a:schemeClr val="accent1">
                      <a:lumMod val="40000"/>
                      <a:lumOff val="60000"/>
                    </a:schemeClr>
                  </a:gs>
                  <a:gs pos="28000">
                    <a:schemeClr val="accent1">
                      <a:lumMod val="60000"/>
                      <a:lumOff val="40000"/>
                    </a:schemeClr>
                  </a:gs>
                </a:gsLst>
                <a:lin ang="5400000" scaled="1"/>
              </a:gradFill>
            </a:ln>
          </p:spPr>
        </p:pic>
        <p:grpSp>
          <p:nvGrpSpPr>
            <p:cNvPr id="4" name="그룹 3"/>
            <p:cNvGrpSpPr/>
            <p:nvPr/>
          </p:nvGrpSpPr>
          <p:grpSpPr>
            <a:xfrm>
              <a:off x="7490545" y="2301358"/>
              <a:ext cx="832269" cy="822955"/>
              <a:chOff x="10184772" y="2785538"/>
              <a:chExt cx="1075422" cy="1063387"/>
            </a:xfrm>
          </p:grpSpPr>
          <p:pic>
            <p:nvPicPr>
              <p:cNvPr id="44" name="Picture 19" descr="D:\모스트비주얼\아이콘 작업\왜가리\서버3.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347687" y="2785538"/>
                <a:ext cx="499728" cy="785183"/>
              </a:xfrm>
              <a:prstGeom prst="rect">
                <a:avLst/>
              </a:prstGeom>
              <a:noFill/>
              <a:ln w="9525">
                <a:noFill/>
                <a:miter lim="800000"/>
                <a:headEnd/>
                <a:tailEnd/>
              </a:ln>
            </p:spPr>
          </p:pic>
          <p:pic>
            <p:nvPicPr>
              <p:cNvPr id="42" name="Picture 19" descr="D:\모스트비주얼\아이콘 작업\왜가리\서버3.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597551" y="2863577"/>
                <a:ext cx="499728" cy="785183"/>
              </a:xfrm>
              <a:prstGeom prst="rect">
                <a:avLst/>
              </a:prstGeom>
              <a:noFill/>
              <a:ln w="9525">
                <a:noFill/>
                <a:miter lim="800000"/>
                <a:headEnd/>
                <a:tailEnd/>
              </a:ln>
            </p:spPr>
          </p:pic>
          <p:pic>
            <p:nvPicPr>
              <p:cNvPr id="43" name="Picture 5"/>
              <p:cNvPicPr>
                <a:picLocks noChangeAspect="1" noChangeArrowheads="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847415" y="3263982"/>
                <a:ext cx="412779" cy="495266"/>
              </a:xfrm>
              <a:prstGeom prst="rect">
                <a:avLst/>
              </a:prstGeom>
              <a:noFill/>
              <a:ln w="9525">
                <a:noFill/>
                <a:miter lim="800000"/>
                <a:headEnd/>
                <a:tailEnd/>
              </a:ln>
            </p:spPr>
          </p:pic>
          <p:pic>
            <p:nvPicPr>
              <p:cNvPr id="41" name="Picture 19" descr="D:\모스트비주얼\아이콘 작업\왜가리\서버3.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184772" y="2953254"/>
                <a:ext cx="499728" cy="785183"/>
              </a:xfrm>
              <a:prstGeom prst="rect">
                <a:avLst/>
              </a:prstGeom>
              <a:noFill/>
              <a:ln w="9525">
                <a:noFill/>
                <a:miter lim="800000"/>
                <a:headEnd/>
                <a:tailEnd/>
              </a:ln>
            </p:spPr>
          </p:pic>
          <p:pic>
            <p:nvPicPr>
              <p:cNvPr id="40" name="Picture 5"/>
              <p:cNvPicPr>
                <a:picLocks noChangeAspect="1" noChangeArrowheads="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434636" y="3353659"/>
                <a:ext cx="412779" cy="495266"/>
              </a:xfrm>
              <a:prstGeom prst="rect">
                <a:avLst/>
              </a:prstGeom>
              <a:noFill/>
              <a:ln w="9525">
                <a:noFill/>
                <a:miter lim="800000"/>
                <a:headEnd/>
                <a:tailEnd/>
              </a:ln>
            </p:spPr>
          </p:pic>
        </p:grpSp>
        <p:grpSp>
          <p:nvGrpSpPr>
            <p:cNvPr id="46" name="그룹 45"/>
            <p:cNvGrpSpPr/>
            <p:nvPr/>
          </p:nvGrpSpPr>
          <p:grpSpPr>
            <a:xfrm>
              <a:off x="7490545" y="4227200"/>
              <a:ext cx="832269" cy="822955"/>
              <a:chOff x="10184772" y="2785538"/>
              <a:chExt cx="1075422" cy="1063387"/>
            </a:xfrm>
          </p:grpSpPr>
          <p:pic>
            <p:nvPicPr>
              <p:cNvPr id="48" name="Picture 19" descr="D:\모스트비주얼\아이콘 작업\왜가리\서버3.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347687" y="2785538"/>
                <a:ext cx="499728" cy="785183"/>
              </a:xfrm>
              <a:prstGeom prst="rect">
                <a:avLst/>
              </a:prstGeom>
              <a:noFill/>
              <a:ln w="9525">
                <a:noFill/>
                <a:miter lim="800000"/>
                <a:headEnd/>
                <a:tailEnd/>
              </a:ln>
            </p:spPr>
          </p:pic>
          <p:pic>
            <p:nvPicPr>
              <p:cNvPr id="49" name="Picture 19" descr="D:\모스트비주얼\아이콘 작업\왜가리\서버3.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597551" y="2863577"/>
                <a:ext cx="499728" cy="785183"/>
              </a:xfrm>
              <a:prstGeom prst="rect">
                <a:avLst/>
              </a:prstGeom>
              <a:noFill/>
              <a:ln w="9525">
                <a:noFill/>
                <a:miter lim="800000"/>
                <a:headEnd/>
                <a:tailEnd/>
              </a:ln>
            </p:spPr>
          </p:pic>
          <p:pic>
            <p:nvPicPr>
              <p:cNvPr id="50" name="Picture 5"/>
              <p:cNvPicPr>
                <a:picLocks noChangeAspect="1" noChangeArrowheads="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847415" y="3263982"/>
                <a:ext cx="412779" cy="495266"/>
              </a:xfrm>
              <a:prstGeom prst="rect">
                <a:avLst/>
              </a:prstGeom>
              <a:noFill/>
              <a:ln w="9525">
                <a:noFill/>
                <a:miter lim="800000"/>
                <a:headEnd/>
                <a:tailEnd/>
              </a:ln>
            </p:spPr>
          </p:pic>
          <p:pic>
            <p:nvPicPr>
              <p:cNvPr id="51" name="Picture 19" descr="D:\모스트비주얼\아이콘 작업\왜가리\서버3.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184772" y="2953254"/>
                <a:ext cx="499728" cy="785183"/>
              </a:xfrm>
              <a:prstGeom prst="rect">
                <a:avLst/>
              </a:prstGeom>
              <a:noFill/>
              <a:ln w="9525">
                <a:noFill/>
                <a:miter lim="800000"/>
                <a:headEnd/>
                <a:tailEnd/>
              </a:ln>
            </p:spPr>
          </p:pic>
          <p:pic>
            <p:nvPicPr>
              <p:cNvPr id="52" name="Picture 5"/>
              <p:cNvPicPr>
                <a:picLocks noChangeAspect="1" noChangeArrowheads="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434636" y="3353659"/>
                <a:ext cx="412779" cy="495266"/>
              </a:xfrm>
              <a:prstGeom prst="rect">
                <a:avLst/>
              </a:prstGeom>
              <a:noFill/>
              <a:ln w="9525">
                <a:noFill/>
                <a:miter lim="800000"/>
                <a:headEnd/>
                <a:tailEnd/>
              </a:ln>
            </p:spPr>
          </p:pic>
        </p:grpSp>
        <p:grpSp>
          <p:nvGrpSpPr>
            <p:cNvPr id="53" name="그룹 52"/>
            <p:cNvGrpSpPr/>
            <p:nvPr/>
          </p:nvGrpSpPr>
          <p:grpSpPr>
            <a:xfrm>
              <a:off x="2734801" y="4793763"/>
              <a:ext cx="832269" cy="822955"/>
              <a:chOff x="10184772" y="2785538"/>
              <a:chExt cx="1075422" cy="1063387"/>
            </a:xfrm>
          </p:grpSpPr>
          <p:pic>
            <p:nvPicPr>
              <p:cNvPr id="54" name="Picture 19" descr="D:\모스트비주얼\아이콘 작업\왜가리\서버3.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347687" y="2785538"/>
                <a:ext cx="499728" cy="785183"/>
              </a:xfrm>
              <a:prstGeom prst="rect">
                <a:avLst/>
              </a:prstGeom>
              <a:noFill/>
              <a:ln w="9525">
                <a:noFill/>
                <a:miter lim="800000"/>
                <a:headEnd/>
                <a:tailEnd/>
              </a:ln>
            </p:spPr>
          </p:pic>
          <p:pic>
            <p:nvPicPr>
              <p:cNvPr id="55" name="Picture 19" descr="D:\모스트비주얼\아이콘 작업\왜가리\서버3.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597551" y="2863577"/>
                <a:ext cx="499728" cy="785183"/>
              </a:xfrm>
              <a:prstGeom prst="rect">
                <a:avLst/>
              </a:prstGeom>
              <a:noFill/>
              <a:ln w="9525">
                <a:noFill/>
                <a:miter lim="800000"/>
                <a:headEnd/>
                <a:tailEnd/>
              </a:ln>
            </p:spPr>
          </p:pic>
          <p:pic>
            <p:nvPicPr>
              <p:cNvPr id="56" name="Picture 5"/>
              <p:cNvPicPr>
                <a:picLocks noChangeAspect="1" noChangeArrowheads="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847415" y="3263982"/>
                <a:ext cx="412779" cy="495266"/>
              </a:xfrm>
              <a:prstGeom prst="rect">
                <a:avLst/>
              </a:prstGeom>
              <a:noFill/>
              <a:ln w="9525">
                <a:noFill/>
                <a:miter lim="800000"/>
                <a:headEnd/>
                <a:tailEnd/>
              </a:ln>
            </p:spPr>
          </p:pic>
          <p:pic>
            <p:nvPicPr>
              <p:cNvPr id="57" name="Picture 19" descr="D:\모스트비주얼\아이콘 작업\왜가리\서버3.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184772" y="2953254"/>
                <a:ext cx="499728" cy="785183"/>
              </a:xfrm>
              <a:prstGeom prst="rect">
                <a:avLst/>
              </a:prstGeom>
              <a:noFill/>
              <a:ln w="9525">
                <a:noFill/>
                <a:miter lim="800000"/>
                <a:headEnd/>
                <a:tailEnd/>
              </a:ln>
            </p:spPr>
          </p:pic>
          <p:pic>
            <p:nvPicPr>
              <p:cNvPr id="58" name="Picture 5"/>
              <p:cNvPicPr>
                <a:picLocks noChangeAspect="1" noChangeArrowheads="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0434636" y="3353659"/>
                <a:ext cx="412779" cy="495266"/>
              </a:xfrm>
              <a:prstGeom prst="rect">
                <a:avLst/>
              </a:prstGeom>
              <a:noFill/>
              <a:ln w="9525">
                <a:noFill/>
                <a:miter lim="800000"/>
                <a:headEnd/>
                <a:tailEnd/>
              </a:ln>
            </p:spPr>
          </p:pic>
        </p:grpSp>
        <p:pic>
          <p:nvPicPr>
            <p:cNvPr id="21" name="Picture 4" descr="C:\Users\mkkim\Downloads\1376990716_route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44641" y="4502112"/>
              <a:ext cx="274641" cy="27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직선 연결선 9"/>
            <p:cNvCxnSpPr/>
            <p:nvPr/>
          </p:nvCxnSpPr>
          <p:spPr>
            <a:xfrm>
              <a:off x="4621449" y="3458673"/>
              <a:ext cx="1274275" cy="645200"/>
            </a:xfrm>
            <a:prstGeom prst="line">
              <a:avLst/>
            </a:prstGeom>
            <a:ln w="19050">
              <a:solidFill>
                <a:srgbClr val="00206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 name="직선 연결선 10"/>
            <p:cNvCxnSpPr/>
            <p:nvPr/>
          </p:nvCxnSpPr>
          <p:spPr>
            <a:xfrm flipH="1">
              <a:off x="3827790" y="3501622"/>
              <a:ext cx="24972" cy="1204503"/>
            </a:xfrm>
            <a:prstGeom prst="line">
              <a:avLst/>
            </a:prstGeom>
            <a:ln w="19050">
              <a:solidFill>
                <a:srgbClr val="00206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147941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2813591"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4.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이중화</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fontAlgn="base" latinLnBrk="0" hangingPunct="1">
              <a:spcBef>
                <a:spcPct val="0"/>
              </a:spcBef>
              <a:spcAft>
                <a:spcPct val="0"/>
              </a:spcAft>
              <a:defRPr/>
            </a:pPr>
            <a:r>
              <a:rPr lang="en-US" altLang="ko-KR" sz="1600" b="1" dirty="0">
                <a:latin typeface="맑은 고딕" panose="020B0503020000020004" pitchFamily="50" charset="-127"/>
                <a:ea typeface="맑은 고딕" panose="020B0503020000020004" pitchFamily="50" charset="-127"/>
              </a:rPr>
              <a:t>Chakra </a:t>
            </a:r>
            <a:r>
              <a:rPr lang="en-US" altLang="ko-KR" sz="1600" b="1" dirty="0" smtClean="0">
                <a:latin typeface="맑은 고딕" panose="020B0503020000020004" pitchFamily="50" charset="-127"/>
                <a:ea typeface="맑은 고딕" panose="020B0503020000020004" pitchFamily="50" charset="-127"/>
              </a:rPr>
              <a:t>Max </a:t>
            </a:r>
            <a:r>
              <a:rPr lang="ko-KR" altLang="en-US" sz="1600" b="1" dirty="0">
                <a:latin typeface="맑은 고딕" panose="020B0503020000020004" pitchFamily="50" charset="-127"/>
                <a:ea typeface="맑은 고딕" panose="020B0503020000020004" pitchFamily="50" charset="-127"/>
              </a:rPr>
              <a:t>엔진 및 로그데이터 이중화 기능</a:t>
            </a:r>
            <a:endParaRPr lang="en-US" altLang="ko-KR" sz="1600" b="1" dirty="0">
              <a:latin typeface="맑은 고딕" panose="020B0503020000020004" pitchFamily="50" charset="-127"/>
              <a:ea typeface="맑은 고딕" panose="020B0503020000020004" pitchFamily="50" charset="-127"/>
            </a:endParaRPr>
          </a:p>
        </p:txBody>
      </p:sp>
      <p:grpSp>
        <p:nvGrpSpPr>
          <p:cNvPr id="9" name="그룹 8"/>
          <p:cNvGrpSpPr/>
          <p:nvPr/>
        </p:nvGrpSpPr>
        <p:grpSpPr>
          <a:xfrm>
            <a:off x="463933" y="1485816"/>
            <a:ext cx="4440576" cy="4110037"/>
            <a:chOff x="3657600" y="1466387"/>
            <a:chExt cx="4533236" cy="3868378"/>
          </a:xfrm>
        </p:grpSpPr>
        <p:sp>
          <p:nvSpPr>
            <p:cNvPr id="13" name="타원 12"/>
            <p:cNvSpPr/>
            <p:nvPr/>
          </p:nvSpPr>
          <p:spPr>
            <a:xfrm>
              <a:off x="3880395" y="3985423"/>
              <a:ext cx="1042216" cy="606473"/>
            </a:xfrm>
            <a:prstGeom prst="ellipse">
              <a:avLst/>
            </a:prstGeom>
            <a:gradFill flip="none" rotWithShape="1">
              <a:gsLst>
                <a:gs pos="0">
                  <a:schemeClr val="accent1">
                    <a:tint val="66000"/>
                    <a:satMod val="160000"/>
                  </a:schemeClr>
                </a:gs>
                <a:gs pos="69000">
                  <a:schemeClr val="bg1">
                    <a:alpha val="50000"/>
                  </a:schemeClr>
                </a:gs>
              </a:gsLst>
              <a:lin ang="14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모서리가 둥근 직사각형 13"/>
            <p:cNvSpPr/>
            <p:nvPr/>
          </p:nvSpPr>
          <p:spPr>
            <a:xfrm>
              <a:off x="3657600" y="1476151"/>
              <a:ext cx="1584168" cy="3411408"/>
            </a:xfrm>
            <a:prstGeom prst="roundRect">
              <a:avLst/>
            </a:prstGeom>
            <a:noFill/>
            <a:ln w="6350">
              <a:solidFill>
                <a:schemeClr val="accent1">
                  <a:lumMod val="40000"/>
                  <a:lumOff val="6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50000"/>
                    </a:schemeClr>
                  </a:solidFill>
                </a:ln>
              </a:endParaRPr>
            </a:p>
          </p:txBody>
        </p:sp>
        <p:pic>
          <p:nvPicPr>
            <p:cNvPr id="15" name="그림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35518" y="4693436"/>
              <a:ext cx="1036754" cy="388246"/>
            </a:xfrm>
            <a:prstGeom prst="rect">
              <a:avLst/>
            </a:prstGeom>
          </p:spPr>
        </p:pic>
        <p:pic>
          <p:nvPicPr>
            <p:cNvPr id="16" name="그림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85179" y="3904781"/>
              <a:ext cx="737432" cy="537107"/>
            </a:xfrm>
            <a:prstGeom prst="rect">
              <a:avLst/>
            </a:prstGeom>
          </p:spPr>
        </p:pic>
        <p:sp>
          <p:nvSpPr>
            <p:cNvPr id="17" name="타원 16"/>
            <p:cNvSpPr/>
            <p:nvPr/>
          </p:nvSpPr>
          <p:spPr>
            <a:xfrm>
              <a:off x="6643959" y="4018314"/>
              <a:ext cx="1042216" cy="606473"/>
            </a:xfrm>
            <a:prstGeom prst="ellipse">
              <a:avLst/>
            </a:prstGeom>
            <a:gradFill flip="none" rotWithShape="1">
              <a:gsLst>
                <a:gs pos="0">
                  <a:schemeClr val="accent1">
                    <a:tint val="66000"/>
                    <a:satMod val="160000"/>
                  </a:schemeClr>
                </a:gs>
                <a:gs pos="69000">
                  <a:schemeClr val="bg1">
                    <a:alpha val="50000"/>
                  </a:schemeClr>
                </a:gs>
              </a:gsLst>
              <a:lin ang="14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모서리가 둥근 직사각형 17"/>
            <p:cNvSpPr/>
            <p:nvPr/>
          </p:nvSpPr>
          <p:spPr>
            <a:xfrm>
              <a:off x="6418258" y="1466387"/>
              <a:ext cx="1584168" cy="3411408"/>
            </a:xfrm>
            <a:prstGeom prst="roundRect">
              <a:avLst/>
            </a:prstGeom>
            <a:noFill/>
            <a:ln w="6350">
              <a:solidFill>
                <a:schemeClr val="accent1">
                  <a:lumMod val="40000"/>
                  <a:lumOff val="6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n>
                  <a:solidFill>
                    <a:schemeClr val="bg1">
                      <a:lumMod val="50000"/>
                    </a:schemeClr>
                  </a:solidFill>
                </a:ln>
              </a:endParaRPr>
            </a:p>
          </p:txBody>
        </p:sp>
        <p:pic>
          <p:nvPicPr>
            <p:cNvPr id="19" name="그림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80700" y="4683611"/>
              <a:ext cx="1036754" cy="388246"/>
            </a:xfrm>
            <a:prstGeom prst="rect">
              <a:avLst/>
            </a:prstGeom>
          </p:spPr>
        </p:pic>
        <p:pic>
          <p:nvPicPr>
            <p:cNvPr id="20" name="그림 1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48744" y="3937673"/>
              <a:ext cx="737432" cy="537107"/>
            </a:xfrm>
            <a:prstGeom prst="rect">
              <a:avLst/>
            </a:prstGeom>
          </p:spPr>
        </p:pic>
        <p:pic>
          <p:nvPicPr>
            <p:cNvPr id="21" name="그림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48744" y="3903724"/>
              <a:ext cx="499070" cy="416215"/>
            </a:xfrm>
            <a:prstGeom prst="rect">
              <a:avLst/>
            </a:prstGeom>
          </p:spPr>
        </p:pic>
        <p:grpSp>
          <p:nvGrpSpPr>
            <p:cNvPr id="3" name="그룹 2"/>
            <p:cNvGrpSpPr/>
            <p:nvPr/>
          </p:nvGrpSpPr>
          <p:grpSpPr>
            <a:xfrm>
              <a:off x="4922610" y="3971879"/>
              <a:ext cx="1758202" cy="719786"/>
              <a:chOff x="4922610" y="3971879"/>
              <a:chExt cx="1758202" cy="719786"/>
            </a:xfrm>
          </p:grpSpPr>
          <p:sp>
            <p:nvSpPr>
              <p:cNvPr id="22" name="왼쪽/오른쪽 화살표 21"/>
              <p:cNvSpPr/>
              <p:nvPr/>
            </p:nvSpPr>
            <p:spPr>
              <a:xfrm>
                <a:off x="4922610" y="3971879"/>
                <a:ext cx="1758202" cy="719786"/>
              </a:xfrm>
              <a:prstGeom prst="leftRightArrow">
                <a:avLst>
                  <a:gd name="adj1" fmla="val 62606"/>
                  <a:gd name="adj2" fmla="val 3055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TextBox 22"/>
              <p:cNvSpPr txBox="1"/>
              <p:nvPr/>
            </p:nvSpPr>
            <p:spPr>
              <a:xfrm>
                <a:off x="5094642" y="4129414"/>
                <a:ext cx="1461122" cy="421231"/>
              </a:xfrm>
              <a:prstGeom prst="rect">
                <a:avLst/>
              </a:prstGeom>
              <a:noFill/>
            </p:spPr>
            <p:txBody>
              <a:bodyPr wrap="none" rtlCol="0">
                <a:spAutoFit/>
              </a:bodyPr>
              <a:lstStyle/>
              <a:p>
                <a:pPr algn="ctr"/>
                <a:r>
                  <a:rPr lang="en-US" altLang="ko-KR" sz="1000" dirty="0" smtClean="0">
                    <a:solidFill>
                      <a:schemeClr val="bg1"/>
                    </a:solidFill>
                    <a:latin typeface="+mn-ea"/>
                    <a:ea typeface="+mn-ea"/>
                  </a:rPr>
                  <a:t>Block Device Level</a:t>
                </a:r>
              </a:p>
              <a:p>
                <a:pPr algn="ctr"/>
                <a:r>
                  <a:rPr lang="en-US" altLang="ko-KR" sz="1000" dirty="0" smtClean="0">
                    <a:solidFill>
                      <a:schemeClr val="bg1"/>
                    </a:solidFill>
                    <a:latin typeface="+mn-ea"/>
                    <a:ea typeface="+mn-ea"/>
                  </a:rPr>
                  <a:t>Data replication </a:t>
                </a:r>
                <a:endParaRPr lang="ko-KR" altLang="en-US" sz="1000" dirty="0">
                  <a:solidFill>
                    <a:schemeClr val="bg1"/>
                  </a:solidFill>
                  <a:latin typeface="+mn-ea"/>
                  <a:ea typeface="+mn-ea"/>
                </a:endParaRPr>
              </a:p>
            </p:txBody>
          </p:sp>
        </p:grpSp>
        <p:pic>
          <p:nvPicPr>
            <p:cNvPr id="24" name="그림 2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87105" y="4055020"/>
              <a:ext cx="499070" cy="416215"/>
            </a:xfrm>
            <a:prstGeom prst="rect">
              <a:avLst/>
            </a:prstGeom>
          </p:spPr>
        </p:pic>
        <p:sp>
          <p:nvSpPr>
            <p:cNvPr id="25" name="TextBox 24"/>
            <p:cNvSpPr txBox="1"/>
            <p:nvPr/>
          </p:nvSpPr>
          <p:spPr>
            <a:xfrm>
              <a:off x="4110058" y="4434444"/>
              <a:ext cx="704001" cy="231744"/>
            </a:xfrm>
            <a:prstGeom prst="rect">
              <a:avLst/>
            </a:prstGeom>
            <a:noFill/>
          </p:spPr>
          <p:txBody>
            <a:bodyPr wrap="none" rtlCol="0">
              <a:spAutoFit/>
            </a:bodyPr>
            <a:lstStyle/>
            <a:p>
              <a:pPr algn="ctr"/>
              <a:r>
                <a:rPr lang="en-US" altLang="ko-KR" sz="1000" b="1" dirty="0" err="1" smtClean="0">
                  <a:latin typeface="+mn-ea"/>
                  <a:ea typeface="+mn-ea"/>
                </a:rPr>
                <a:t>PetaSQL</a:t>
              </a:r>
              <a:endParaRPr lang="ko-KR" altLang="en-US" sz="1000" b="1" dirty="0">
                <a:latin typeface="+mn-ea"/>
                <a:ea typeface="+mn-ea"/>
              </a:endParaRPr>
            </a:p>
          </p:txBody>
        </p:sp>
        <p:sp>
          <p:nvSpPr>
            <p:cNvPr id="26" name="TextBox 25"/>
            <p:cNvSpPr txBox="1"/>
            <p:nvPr/>
          </p:nvSpPr>
          <p:spPr>
            <a:xfrm>
              <a:off x="6906833" y="4476723"/>
              <a:ext cx="704001" cy="231744"/>
            </a:xfrm>
            <a:prstGeom prst="rect">
              <a:avLst/>
            </a:prstGeom>
            <a:noFill/>
          </p:spPr>
          <p:txBody>
            <a:bodyPr wrap="none" rtlCol="0">
              <a:spAutoFit/>
            </a:bodyPr>
            <a:lstStyle/>
            <a:p>
              <a:pPr algn="ctr"/>
              <a:r>
                <a:rPr lang="en-US" altLang="ko-KR" sz="1000" b="1" dirty="0" err="1" smtClean="0">
                  <a:latin typeface="+mn-ea"/>
                  <a:ea typeface="+mn-ea"/>
                </a:rPr>
                <a:t>PetaSQL</a:t>
              </a:r>
              <a:endParaRPr lang="ko-KR" altLang="en-US" sz="1000" b="1" dirty="0">
                <a:latin typeface="+mn-ea"/>
                <a:ea typeface="+mn-ea"/>
              </a:endParaRPr>
            </a:p>
          </p:txBody>
        </p:sp>
        <p:cxnSp>
          <p:nvCxnSpPr>
            <p:cNvPr id="27" name="직선 화살표 연결선 26"/>
            <p:cNvCxnSpPr/>
            <p:nvPr/>
          </p:nvCxnSpPr>
          <p:spPr>
            <a:xfrm>
              <a:off x="4443456" y="3560350"/>
              <a:ext cx="0" cy="239855"/>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직선 화살표 연결선 27"/>
            <p:cNvCxnSpPr/>
            <p:nvPr/>
          </p:nvCxnSpPr>
          <p:spPr>
            <a:xfrm>
              <a:off x="4443456" y="3560350"/>
              <a:ext cx="2721611" cy="231762"/>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29" name="그룹 55"/>
            <p:cNvGrpSpPr/>
            <p:nvPr/>
          </p:nvGrpSpPr>
          <p:grpSpPr>
            <a:xfrm>
              <a:off x="3967522" y="1531084"/>
              <a:ext cx="1104750" cy="870488"/>
              <a:chOff x="7634134" y="2969940"/>
              <a:chExt cx="954107" cy="826842"/>
            </a:xfrm>
          </p:grpSpPr>
          <p:sp>
            <p:nvSpPr>
              <p:cNvPr id="63" name="타원 62"/>
              <p:cNvSpPr/>
              <p:nvPr/>
            </p:nvSpPr>
            <p:spPr>
              <a:xfrm>
                <a:off x="7636081" y="2969940"/>
                <a:ext cx="900100" cy="576064"/>
              </a:xfrm>
              <a:prstGeom prst="ellipse">
                <a:avLst/>
              </a:prstGeom>
              <a:gradFill flip="none" rotWithShape="1">
                <a:gsLst>
                  <a:gs pos="0">
                    <a:schemeClr val="tx2">
                      <a:lumMod val="40000"/>
                      <a:lumOff val="60000"/>
                    </a:schemeClr>
                  </a:gs>
                  <a:gs pos="69000">
                    <a:schemeClr val="bg1">
                      <a:alpha val="50000"/>
                    </a:schemeClr>
                  </a:gs>
                </a:gsLst>
                <a:lin ang="14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TextBox 63"/>
              <p:cNvSpPr txBox="1"/>
              <p:nvPr/>
            </p:nvSpPr>
            <p:spPr>
              <a:xfrm>
                <a:off x="7634134" y="3396672"/>
                <a:ext cx="954107" cy="400110"/>
              </a:xfrm>
              <a:prstGeom prst="rect">
                <a:avLst/>
              </a:prstGeom>
              <a:noFill/>
            </p:spPr>
            <p:txBody>
              <a:bodyPr wrap="none" rtlCol="0">
                <a:spAutoFit/>
              </a:bodyPr>
              <a:lstStyle/>
              <a:p>
                <a:pPr algn="ctr"/>
                <a:r>
                  <a:rPr lang="en-US" altLang="ko-KR" sz="1000" b="1" dirty="0" smtClean="0">
                    <a:latin typeface="+mn-ea"/>
                    <a:ea typeface="+mn-ea"/>
                  </a:rPr>
                  <a:t>Chakra Max </a:t>
                </a:r>
              </a:p>
              <a:p>
                <a:pPr algn="ctr"/>
                <a:r>
                  <a:rPr lang="ko-KR" altLang="en-US" sz="1000" b="1" dirty="0" smtClean="0">
                    <a:latin typeface="+mn-ea"/>
                    <a:ea typeface="+mn-ea"/>
                  </a:rPr>
                  <a:t>이중화 엔진</a:t>
                </a:r>
                <a:endParaRPr lang="ko-KR" altLang="en-US" sz="1000" b="1" dirty="0">
                  <a:latin typeface="+mn-ea"/>
                  <a:ea typeface="+mn-ea"/>
                </a:endParaRPr>
              </a:p>
            </p:txBody>
          </p:sp>
          <p:pic>
            <p:nvPicPr>
              <p:cNvPr id="65" name="그림 6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45959" y="2977415"/>
                <a:ext cx="529194" cy="447045"/>
              </a:xfrm>
              <a:prstGeom prst="rect">
                <a:avLst/>
              </a:prstGeom>
              <a:noFill/>
              <a:ln>
                <a:noFill/>
              </a:ln>
            </p:spPr>
          </p:pic>
          <p:pic>
            <p:nvPicPr>
              <p:cNvPr id="66" name="그림 65"/>
              <p:cNvPicPr>
                <a:picLocks noChangeAspect="1"/>
              </p:cNvPicPr>
              <p:nvPr/>
            </p:nvPicPr>
            <p:blipFill>
              <a:blip r:embed="rId7"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738845" y="3002986"/>
                <a:ext cx="372343" cy="382316"/>
              </a:xfrm>
              <a:prstGeom prst="rect">
                <a:avLst/>
              </a:prstGeom>
            </p:spPr>
          </p:pic>
        </p:grpSp>
        <p:cxnSp>
          <p:nvCxnSpPr>
            <p:cNvPr id="31" name="직선 화살표 연결선 30"/>
            <p:cNvCxnSpPr/>
            <p:nvPr/>
          </p:nvCxnSpPr>
          <p:spPr>
            <a:xfrm flipH="1">
              <a:off x="7193474" y="3568334"/>
              <a:ext cx="0" cy="239855"/>
            </a:xfrm>
            <a:prstGeom prst="straightConnector1">
              <a:avLst/>
            </a:prstGeom>
            <a:ln>
              <a:solidFill>
                <a:schemeClr val="bg1">
                  <a:lumMod val="50000"/>
                </a:schemeClr>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직선 화살표 연결선 31"/>
            <p:cNvCxnSpPr/>
            <p:nvPr/>
          </p:nvCxnSpPr>
          <p:spPr>
            <a:xfrm flipH="1">
              <a:off x="4490884" y="3621131"/>
              <a:ext cx="2696222" cy="147482"/>
            </a:xfrm>
            <a:prstGeom prst="straightConnector1">
              <a:avLst/>
            </a:prstGeom>
            <a:ln>
              <a:solidFill>
                <a:schemeClr val="bg1">
                  <a:lumMod val="50000"/>
                </a:schemeClr>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33" name="그룹 59"/>
            <p:cNvGrpSpPr/>
            <p:nvPr/>
          </p:nvGrpSpPr>
          <p:grpSpPr>
            <a:xfrm>
              <a:off x="6644219" y="1532556"/>
              <a:ext cx="1104750" cy="870488"/>
              <a:chOff x="7634134" y="2969940"/>
              <a:chExt cx="954107" cy="826842"/>
            </a:xfrm>
          </p:grpSpPr>
          <p:sp>
            <p:nvSpPr>
              <p:cNvPr id="59" name="타원 58"/>
              <p:cNvSpPr/>
              <p:nvPr/>
            </p:nvSpPr>
            <p:spPr>
              <a:xfrm>
                <a:off x="7636081" y="2969940"/>
                <a:ext cx="900100" cy="576064"/>
              </a:xfrm>
              <a:prstGeom prst="ellipse">
                <a:avLst/>
              </a:prstGeom>
              <a:gradFill flip="none" rotWithShape="1">
                <a:gsLst>
                  <a:gs pos="0">
                    <a:schemeClr val="tx2">
                      <a:lumMod val="40000"/>
                      <a:lumOff val="60000"/>
                    </a:schemeClr>
                  </a:gs>
                  <a:gs pos="69000">
                    <a:schemeClr val="bg1">
                      <a:alpha val="50000"/>
                    </a:schemeClr>
                  </a:gs>
                </a:gsLst>
                <a:lin ang="14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0" name="TextBox 59"/>
              <p:cNvSpPr txBox="1"/>
              <p:nvPr/>
            </p:nvSpPr>
            <p:spPr>
              <a:xfrm>
                <a:off x="7634134" y="3396672"/>
                <a:ext cx="954107" cy="400110"/>
              </a:xfrm>
              <a:prstGeom prst="rect">
                <a:avLst/>
              </a:prstGeom>
              <a:noFill/>
            </p:spPr>
            <p:txBody>
              <a:bodyPr wrap="none" rtlCol="0">
                <a:spAutoFit/>
              </a:bodyPr>
              <a:lstStyle/>
              <a:p>
                <a:pPr algn="ctr"/>
                <a:r>
                  <a:rPr lang="en-US" altLang="ko-KR" sz="1000" b="1" dirty="0" smtClean="0">
                    <a:latin typeface="+mn-ea"/>
                    <a:ea typeface="+mn-ea"/>
                  </a:rPr>
                  <a:t>Chakra Max </a:t>
                </a:r>
              </a:p>
              <a:p>
                <a:pPr algn="ctr"/>
                <a:r>
                  <a:rPr lang="ko-KR" altLang="en-US" sz="1000" b="1" dirty="0" smtClean="0">
                    <a:latin typeface="+mn-ea"/>
                    <a:ea typeface="+mn-ea"/>
                  </a:rPr>
                  <a:t>이중화 엔진</a:t>
                </a:r>
                <a:endParaRPr lang="ko-KR" altLang="en-US" sz="1000" b="1" dirty="0">
                  <a:latin typeface="+mn-ea"/>
                  <a:ea typeface="+mn-ea"/>
                </a:endParaRPr>
              </a:p>
            </p:txBody>
          </p:sp>
          <p:pic>
            <p:nvPicPr>
              <p:cNvPr id="61" name="그림 6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45959" y="2977415"/>
                <a:ext cx="529194" cy="447045"/>
              </a:xfrm>
              <a:prstGeom prst="rect">
                <a:avLst/>
              </a:prstGeom>
              <a:noFill/>
              <a:ln>
                <a:noFill/>
              </a:ln>
            </p:spPr>
          </p:pic>
          <p:pic>
            <p:nvPicPr>
              <p:cNvPr id="62" name="그림 61"/>
              <p:cNvPicPr>
                <a:picLocks noChangeAspect="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738845" y="3002986"/>
                <a:ext cx="372343" cy="382316"/>
              </a:xfrm>
              <a:prstGeom prst="rect">
                <a:avLst/>
              </a:prstGeom>
            </p:spPr>
          </p:pic>
        </p:grpSp>
        <p:cxnSp>
          <p:nvCxnSpPr>
            <p:cNvPr id="34" name="직선 화살표 연결선 33"/>
            <p:cNvCxnSpPr/>
            <p:nvPr/>
          </p:nvCxnSpPr>
          <p:spPr>
            <a:xfrm>
              <a:off x="4415049" y="2445739"/>
              <a:ext cx="0" cy="239855"/>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직선 화살표 연결선 34"/>
            <p:cNvCxnSpPr/>
            <p:nvPr/>
          </p:nvCxnSpPr>
          <p:spPr>
            <a:xfrm flipH="1">
              <a:off x="7165067" y="2453723"/>
              <a:ext cx="0" cy="239855"/>
            </a:xfrm>
            <a:prstGeom prst="straightConnector1">
              <a:avLst/>
            </a:prstGeom>
            <a:ln>
              <a:solidFill>
                <a:schemeClr val="bg1">
                  <a:lumMod val="50000"/>
                </a:schemeClr>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39" name="타원 38"/>
            <p:cNvSpPr/>
            <p:nvPr/>
          </p:nvSpPr>
          <p:spPr>
            <a:xfrm>
              <a:off x="3974357" y="2809715"/>
              <a:ext cx="1042216" cy="606473"/>
            </a:xfrm>
            <a:prstGeom prst="ellipse">
              <a:avLst/>
            </a:prstGeom>
            <a:gradFill flip="none" rotWithShape="1">
              <a:gsLst>
                <a:gs pos="0">
                  <a:srgbClr val="FF0000"/>
                </a:gs>
                <a:gs pos="69000">
                  <a:schemeClr val="bg1">
                    <a:alpha val="50000"/>
                  </a:schemeClr>
                </a:gs>
              </a:gsLst>
              <a:lin ang="147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0" name="그룹 67"/>
            <p:cNvGrpSpPr/>
            <p:nvPr/>
          </p:nvGrpSpPr>
          <p:grpSpPr>
            <a:xfrm>
              <a:off x="4093346" y="2844505"/>
              <a:ext cx="874732" cy="413626"/>
              <a:chOff x="4464618" y="2613313"/>
              <a:chExt cx="755454" cy="392887"/>
            </a:xfrm>
          </p:grpSpPr>
          <p:pic>
            <p:nvPicPr>
              <p:cNvPr id="49" name="그림 4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650790" y="2636911"/>
                <a:ext cx="569282" cy="369289"/>
              </a:xfrm>
              <a:prstGeom prst="rect">
                <a:avLst/>
              </a:prstGeom>
            </p:spPr>
          </p:pic>
          <p:pic>
            <p:nvPicPr>
              <p:cNvPr id="50" name="그림 4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464618" y="2613313"/>
                <a:ext cx="372343" cy="382316"/>
              </a:xfrm>
              <a:prstGeom prst="rect">
                <a:avLst/>
              </a:prstGeom>
            </p:spPr>
          </p:pic>
        </p:grpSp>
        <p:grpSp>
          <p:nvGrpSpPr>
            <p:cNvPr id="41" name="그룹 70"/>
            <p:cNvGrpSpPr/>
            <p:nvPr/>
          </p:nvGrpSpPr>
          <p:grpSpPr>
            <a:xfrm>
              <a:off x="6898384" y="2851780"/>
              <a:ext cx="874732" cy="413626"/>
              <a:chOff x="4464618" y="2613313"/>
              <a:chExt cx="755454" cy="392887"/>
            </a:xfrm>
          </p:grpSpPr>
          <p:pic>
            <p:nvPicPr>
              <p:cNvPr id="46" name="그림 45"/>
              <p:cNvPicPr>
                <a:picLocks noChangeAspect="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650790" y="2636911"/>
                <a:ext cx="569282" cy="369289"/>
              </a:xfrm>
              <a:prstGeom prst="rect">
                <a:avLst/>
              </a:prstGeom>
            </p:spPr>
          </p:pic>
          <p:pic>
            <p:nvPicPr>
              <p:cNvPr id="48" name="그림 47"/>
              <p:cNvPicPr>
                <a:picLocks noChangeAspect="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464618" y="2613313"/>
                <a:ext cx="372343" cy="382316"/>
              </a:xfrm>
              <a:prstGeom prst="rect">
                <a:avLst/>
              </a:prstGeom>
            </p:spPr>
          </p:pic>
        </p:grpSp>
        <p:sp>
          <p:nvSpPr>
            <p:cNvPr id="42" name="TextBox 41"/>
            <p:cNvSpPr txBox="1"/>
            <p:nvPr/>
          </p:nvSpPr>
          <p:spPr>
            <a:xfrm>
              <a:off x="3844959" y="3261189"/>
              <a:ext cx="1401727" cy="259218"/>
            </a:xfrm>
            <a:prstGeom prst="rect">
              <a:avLst/>
            </a:prstGeom>
            <a:noFill/>
          </p:spPr>
          <p:txBody>
            <a:bodyPr wrap="none" rtlCol="0">
              <a:spAutoFit/>
            </a:bodyPr>
            <a:lstStyle/>
            <a:p>
              <a:r>
                <a:rPr lang="en-US" altLang="ko-KR" sz="1000" b="1" dirty="0" smtClean="0">
                  <a:latin typeface="+mn-ea"/>
                  <a:ea typeface="+mn-ea"/>
                </a:rPr>
                <a:t>Chakra Max </a:t>
              </a:r>
              <a:r>
                <a:rPr lang="ko-KR" altLang="en-US" sz="1000" b="1" smtClean="0">
                  <a:latin typeface="+mn-ea"/>
                  <a:ea typeface="+mn-ea"/>
                </a:rPr>
                <a:t>엔진</a:t>
              </a:r>
              <a:endParaRPr lang="ko-KR" altLang="en-US" sz="1000" b="1">
                <a:latin typeface="+mn-ea"/>
                <a:ea typeface="+mn-ea"/>
              </a:endParaRPr>
            </a:p>
          </p:txBody>
        </p:sp>
        <p:sp>
          <p:nvSpPr>
            <p:cNvPr id="43" name="TextBox 42"/>
            <p:cNvSpPr txBox="1"/>
            <p:nvPr/>
          </p:nvSpPr>
          <p:spPr>
            <a:xfrm>
              <a:off x="6572327" y="3266378"/>
              <a:ext cx="1401727" cy="259218"/>
            </a:xfrm>
            <a:prstGeom prst="rect">
              <a:avLst/>
            </a:prstGeom>
            <a:noFill/>
          </p:spPr>
          <p:txBody>
            <a:bodyPr wrap="none" rtlCol="0">
              <a:spAutoFit/>
            </a:bodyPr>
            <a:lstStyle/>
            <a:p>
              <a:r>
                <a:rPr lang="en-US" altLang="ko-KR" sz="1000" b="1" dirty="0" smtClean="0">
                  <a:latin typeface="+mn-ea"/>
                  <a:ea typeface="+mn-ea"/>
                </a:rPr>
                <a:t>Chakra Max </a:t>
              </a:r>
              <a:r>
                <a:rPr lang="ko-KR" altLang="en-US" sz="1000" b="1" smtClean="0">
                  <a:latin typeface="+mn-ea"/>
                  <a:ea typeface="+mn-ea"/>
                </a:rPr>
                <a:t>엔진</a:t>
              </a:r>
              <a:endParaRPr lang="ko-KR" altLang="en-US" sz="1000" b="1">
                <a:latin typeface="+mn-ea"/>
                <a:ea typeface="+mn-ea"/>
              </a:endParaRPr>
            </a:p>
          </p:txBody>
        </p:sp>
        <p:cxnSp>
          <p:nvCxnSpPr>
            <p:cNvPr id="44" name="직선 화살표 연결선 43"/>
            <p:cNvCxnSpPr/>
            <p:nvPr/>
          </p:nvCxnSpPr>
          <p:spPr>
            <a:xfrm>
              <a:off x="5099528" y="1827651"/>
              <a:ext cx="1493322" cy="6669"/>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913532" y="5043144"/>
              <a:ext cx="1457409" cy="291621"/>
            </a:xfrm>
            <a:prstGeom prst="rect">
              <a:avLst/>
            </a:prstGeom>
            <a:noFill/>
          </p:spPr>
          <p:txBody>
            <a:bodyPr wrap="none" rtlCol="0">
              <a:spAutoFit/>
            </a:bodyPr>
            <a:lstStyle/>
            <a:p>
              <a:r>
                <a:rPr lang="en-US" altLang="ko-KR" sz="1200" b="1" dirty="0" smtClean="0"/>
                <a:t>Chakra Max #1</a:t>
              </a:r>
              <a:endParaRPr lang="ko-KR" altLang="en-US" sz="1200" b="1" dirty="0"/>
            </a:p>
          </p:txBody>
        </p:sp>
        <p:sp>
          <p:nvSpPr>
            <p:cNvPr id="38" name="TextBox 37"/>
            <p:cNvSpPr txBox="1"/>
            <p:nvPr/>
          </p:nvSpPr>
          <p:spPr>
            <a:xfrm>
              <a:off x="6733427" y="5043144"/>
              <a:ext cx="1457409" cy="291621"/>
            </a:xfrm>
            <a:prstGeom prst="rect">
              <a:avLst/>
            </a:prstGeom>
            <a:noFill/>
          </p:spPr>
          <p:txBody>
            <a:bodyPr wrap="none" rtlCol="0">
              <a:spAutoFit/>
            </a:bodyPr>
            <a:lstStyle/>
            <a:p>
              <a:r>
                <a:rPr lang="en-US" altLang="ko-KR" sz="1200" b="1" dirty="0" smtClean="0"/>
                <a:t>Chakra Max #2</a:t>
              </a:r>
              <a:endParaRPr lang="ko-KR" altLang="en-US" sz="1200" b="1" dirty="0"/>
            </a:p>
          </p:txBody>
        </p:sp>
      </p:grpSp>
      <p:sp>
        <p:nvSpPr>
          <p:cNvPr id="67" name="TextBox 66"/>
          <p:cNvSpPr txBox="1"/>
          <p:nvPr/>
        </p:nvSpPr>
        <p:spPr>
          <a:xfrm>
            <a:off x="4988944" y="2687043"/>
            <a:ext cx="3816349" cy="2123658"/>
          </a:xfrm>
          <a:prstGeom prst="rect">
            <a:avLst/>
          </a:prstGeom>
          <a:noFill/>
        </p:spPr>
        <p:txBody>
          <a:bodyPr wrap="square" rtlCol="0">
            <a:spAutoFit/>
          </a:bodyPr>
          <a:lstStyle/>
          <a:p>
            <a:pPr algn="ctr"/>
            <a:r>
              <a:rPr lang="en-US" altLang="ko-KR" sz="1600" b="1" dirty="0" smtClean="0">
                <a:latin typeface="+mn-ea"/>
              </a:rPr>
              <a:t>Partition-Level Replication </a:t>
            </a:r>
            <a:r>
              <a:rPr lang="ko-KR" altLang="en-US" sz="1600" b="1" dirty="0" smtClean="0">
                <a:latin typeface="+mn-ea"/>
              </a:rPr>
              <a:t>적용으로</a:t>
            </a:r>
            <a:endParaRPr lang="en-US" altLang="ko-KR" sz="1600" b="1" dirty="0" smtClean="0">
              <a:latin typeface="+mn-ea"/>
            </a:endParaRPr>
          </a:p>
          <a:p>
            <a:pPr algn="ctr"/>
            <a:r>
              <a:rPr lang="en-US" altLang="ko-KR" sz="1600" b="1" dirty="0" smtClean="0">
                <a:latin typeface="+mn-ea"/>
              </a:rPr>
              <a:t> </a:t>
            </a:r>
            <a:r>
              <a:rPr lang="en-US" altLang="ko-KR" sz="1600" b="1" u="sng" dirty="0" smtClean="0">
                <a:latin typeface="+mn-ea"/>
              </a:rPr>
              <a:t>“</a:t>
            </a:r>
            <a:r>
              <a:rPr lang="ko-KR" altLang="en-US" sz="1600" b="1" u="sng" dirty="0" smtClean="0">
                <a:latin typeface="+mn-ea"/>
              </a:rPr>
              <a:t>감사 로그 유실 방지</a:t>
            </a:r>
            <a:r>
              <a:rPr lang="en-US" altLang="ko-KR" sz="1600" b="1" u="sng" dirty="0" smtClean="0">
                <a:latin typeface="+mn-ea"/>
              </a:rPr>
              <a:t>”</a:t>
            </a:r>
          </a:p>
          <a:p>
            <a:pPr algn="ctr"/>
            <a:endParaRPr lang="en-US" altLang="ko-KR" sz="1600" b="1" u="sng" dirty="0" smtClean="0">
              <a:latin typeface="+mn-ea"/>
            </a:endParaRPr>
          </a:p>
          <a:p>
            <a:pPr algn="ctr"/>
            <a:r>
              <a:rPr lang="ko-KR" altLang="en-US" sz="1600" b="1" dirty="0" smtClean="0">
                <a:latin typeface="+mn-ea"/>
              </a:rPr>
              <a:t>엔진 이중화 및 </a:t>
            </a:r>
            <a:r>
              <a:rPr lang="en-US" altLang="ko-KR" sz="1600" b="1" dirty="0" err="1" smtClean="0">
                <a:latin typeface="+mn-ea"/>
              </a:rPr>
              <a:t>PetaSQL</a:t>
            </a:r>
            <a:r>
              <a:rPr lang="en-US" altLang="ko-KR" sz="1600" b="1" dirty="0" smtClean="0">
                <a:latin typeface="+mn-ea"/>
              </a:rPr>
              <a:t> </a:t>
            </a:r>
            <a:r>
              <a:rPr lang="ko-KR" altLang="en-US" sz="1600" b="1" dirty="0" smtClean="0">
                <a:latin typeface="+mn-ea"/>
              </a:rPr>
              <a:t>이중화를 통한</a:t>
            </a:r>
            <a:endParaRPr lang="en-US" altLang="ko-KR" sz="1600" b="1" dirty="0" smtClean="0">
              <a:latin typeface="+mn-ea"/>
            </a:endParaRPr>
          </a:p>
          <a:p>
            <a:pPr algn="ctr"/>
            <a:r>
              <a:rPr lang="en-US" altLang="ko-KR" sz="1600" b="1" u="sng" dirty="0" smtClean="0">
                <a:latin typeface="+mn-ea"/>
              </a:rPr>
              <a:t>“</a:t>
            </a:r>
            <a:r>
              <a:rPr lang="ko-KR" altLang="en-US" sz="1600" b="1" u="sng" dirty="0" smtClean="0">
                <a:latin typeface="+mn-ea"/>
              </a:rPr>
              <a:t>업무 연속성 보장</a:t>
            </a:r>
            <a:r>
              <a:rPr lang="en-US" altLang="ko-KR" sz="1600" b="1" u="sng" dirty="0" smtClean="0">
                <a:latin typeface="+mn-ea"/>
              </a:rPr>
              <a:t>”</a:t>
            </a:r>
          </a:p>
          <a:p>
            <a:endParaRPr lang="en-US" altLang="ko-KR" sz="1400" b="1" u="sng" dirty="0">
              <a:latin typeface="+mn-ea"/>
            </a:endParaRPr>
          </a:p>
          <a:p>
            <a:endParaRPr lang="en-US" altLang="ko-KR" sz="1400" b="1" u="sng" dirty="0" smtClean="0">
              <a:latin typeface="+mn-ea"/>
            </a:endParaRPr>
          </a:p>
          <a:p>
            <a:r>
              <a:rPr lang="ko-KR" altLang="en-US" sz="1200" dirty="0" smtClean="0">
                <a:latin typeface="+mn-ea"/>
              </a:rPr>
              <a:t>  </a:t>
            </a:r>
            <a:r>
              <a:rPr lang="en-US" altLang="ko-KR" sz="1200" dirty="0" smtClean="0">
                <a:latin typeface="+mn-ea"/>
              </a:rPr>
              <a:t>- </a:t>
            </a:r>
            <a:r>
              <a:rPr lang="ko-KR" altLang="en-US" sz="1200" dirty="0" smtClean="0">
                <a:latin typeface="+mn-ea"/>
              </a:rPr>
              <a:t>장애 대비를 위한 </a:t>
            </a:r>
            <a:r>
              <a:rPr lang="en-US" altLang="ko-KR" sz="1200" dirty="0" smtClean="0">
                <a:latin typeface="+mn-ea"/>
              </a:rPr>
              <a:t>Active-Standby </a:t>
            </a:r>
            <a:r>
              <a:rPr lang="ko-KR" altLang="en-US" sz="1200" dirty="0" smtClean="0">
                <a:latin typeface="+mn-ea"/>
              </a:rPr>
              <a:t>구성</a:t>
            </a:r>
            <a:r>
              <a:rPr lang="en-US" altLang="ko-KR" sz="1200" dirty="0" smtClean="0">
                <a:latin typeface="+mn-ea"/>
              </a:rPr>
              <a:t> </a:t>
            </a:r>
            <a:r>
              <a:rPr lang="ko-KR" altLang="en-US" sz="1200" dirty="0" smtClean="0">
                <a:latin typeface="+mn-ea"/>
              </a:rPr>
              <a:t>지원</a:t>
            </a:r>
            <a:endParaRPr lang="en-US" altLang="ko-KR" sz="1200" dirty="0" smtClean="0">
              <a:latin typeface="+mn-ea"/>
            </a:endParaRPr>
          </a:p>
          <a:p>
            <a:r>
              <a:rPr lang="en-US" altLang="ko-KR" sz="1200" dirty="0" smtClean="0">
                <a:latin typeface="+mn-ea"/>
              </a:rPr>
              <a:t>  - Load balancing</a:t>
            </a:r>
            <a:r>
              <a:rPr lang="ko-KR" altLang="en-US" sz="1200" dirty="0" smtClean="0">
                <a:latin typeface="+mn-ea"/>
              </a:rPr>
              <a:t>을 위한 </a:t>
            </a:r>
            <a:r>
              <a:rPr lang="en-US" altLang="ko-KR" sz="1200" dirty="0" smtClean="0">
                <a:latin typeface="+mn-ea"/>
              </a:rPr>
              <a:t>Active-Active </a:t>
            </a:r>
            <a:r>
              <a:rPr lang="ko-KR" altLang="en-US" sz="1200" dirty="0" smtClean="0">
                <a:latin typeface="+mn-ea"/>
              </a:rPr>
              <a:t>구성 지원</a:t>
            </a:r>
            <a:r>
              <a:rPr lang="en-US" altLang="ko-KR" sz="1200" dirty="0" smtClean="0">
                <a:latin typeface="+mn-ea"/>
              </a:rPr>
              <a:t> </a:t>
            </a:r>
            <a:endParaRPr lang="en-US" altLang="ko-KR" sz="1200" u="sng" dirty="0" smtClean="0">
              <a:solidFill>
                <a:srgbClr val="FF0000"/>
              </a:solidFill>
              <a:latin typeface="+mn-ea"/>
            </a:endParaRPr>
          </a:p>
        </p:txBody>
      </p:sp>
      <p:sp>
        <p:nvSpPr>
          <p:cNvPr id="10" name="직사각형 9"/>
          <p:cNvSpPr/>
          <p:nvPr/>
        </p:nvSpPr>
        <p:spPr>
          <a:xfrm>
            <a:off x="582854" y="5773979"/>
            <a:ext cx="8325050" cy="276999"/>
          </a:xfrm>
          <a:prstGeom prst="rect">
            <a:avLst/>
          </a:prstGeom>
        </p:spPr>
        <p:txBody>
          <a:bodyPr wrap="square">
            <a:spAutoFit/>
          </a:bodyPr>
          <a:lstStyle/>
          <a:p>
            <a:pPr lvl="0" fontAlgn="base" latinLnBrk="0">
              <a:spcBef>
                <a:spcPct val="0"/>
              </a:spcBef>
              <a:spcAft>
                <a:spcPct val="0"/>
              </a:spcAft>
              <a:defRPr/>
            </a:pPr>
            <a:r>
              <a:rPr lang="en-US" altLang="ko-KR" sz="1200" b="1" dirty="0">
                <a:latin typeface="+mn-ea"/>
              </a:rPr>
              <a:t>DB </a:t>
            </a:r>
            <a:r>
              <a:rPr lang="ko-KR" altLang="en-US" sz="1200" b="1" dirty="0">
                <a:latin typeface="+mn-ea"/>
              </a:rPr>
              <a:t>접근제어서버의 엔진 이중화 및 로그용 </a:t>
            </a:r>
            <a:r>
              <a:rPr lang="en-US" altLang="ko-KR" sz="1200" b="1" dirty="0">
                <a:latin typeface="+mn-ea"/>
              </a:rPr>
              <a:t>DBMS</a:t>
            </a:r>
            <a:r>
              <a:rPr lang="ko-KR" altLang="en-US" sz="1200" b="1" dirty="0">
                <a:latin typeface="+mn-ea"/>
              </a:rPr>
              <a:t>의 이중화로 서비스의 연속성 확보 및 로그데이터 유실 방지 강화 </a:t>
            </a:r>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t>41</a:t>
            </a:fld>
            <a:endParaRPr lang="ko-KR" altLang="en-US"/>
          </a:p>
        </p:txBody>
      </p:sp>
    </p:spTree>
    <p:extLst>
      <p:ext uri="{BB962C8B-B14F-4D97-AF65-F5344CB8AC3E}">
        <p14:creationId xmlns:p14="http://schemas.microsoft.com/office/powerpoint/2010/main" val="25287494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2959465"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4.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PetaSQL</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fontAlgn="base" latinLnBrk="0" hangingPunct="1">
              <a:spcBef>
                <a:spcPct val="0"/>
              </a:spcBef>
              <a:spcAft>
                <a:spcPct val="0"/>
              </a:spcAft>
              <a:defRPr/>
            </a:pPr>
            <a:r>
              <a:rPr lang="en-US" altLang="ko-KR" sz="1600" b="1" dirty="0">
                <a:latin typeface="+mn-ea"/>
                <a:ea typeface="+mn-ea"/>
              </a:rPr>
              <a:t>Column Stored DBMS (</a:t>
            </a:r>
            <a:r>
              <a:rPr lang="en-US" altLang="ko-KR" sz="1600" b="1" dirty="0" err="1">
                <a:latin typeface="+mn-ea"/>
                <a:ea typeface="+mn-ea"/>
              </a:rPr>
              <a:t>PetaSQL</a:t>
            </a:r>
            <a:r>
              <a:rPr lang="en-US" altLang="ko-KR" sz="1600" b="1" dirty="0">
                <a:latin typeface="+mn-ea"/>
                <a:ea typeface="+mn-ea"/>
              </a:rPr>
              <a:t>) </a:t>
            </a:r>
            <a:r>
              <a:rPr lang="ko-KR" altLang="en-US" sz="1600" b="1" dirty="0">
                <a:latin typeface="+mn-ea"/>
                <a:ea typeface="+mn-ea"/>
              </a:rPr>
              <a:t>탑재로 더욱 빨라진 로그검색</a:t>
            </a:r>
            <a:endParaRPr lang="en-US" altLang="ko-KR" sz="1600" b="1" dirty="0">
              <a:latin typeface="+mn-ea"/>
              <a:ea typeface="+mn-ea"/>
            </a:endParaRPr>
          </a:p>
        </p:txBody>
      </p:sp>
      <p:pic>
        <p:nvPicPr>
          <p:cNvPr id="59" name="그림 5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07904" y="2181837"/>
            <a:ext cx="5077105" cy="3298789"/>
          </a:xfrm>
          <a:prstGeom prst="rect">
            <a:avLst/>
          </a:prstGeom>
          <a:ln>
            <a:solidFill>
              <a:schemeClr val="bg1">
                <a:lumMod val="85000"/>
              </a:schemeClr>
            </a:solidFill>
          </a:ln>
        </p:spPr>
      </p:pic>
      <p:sp>
        <p:nvSpPr>
          <p:cNvPr id="60" name="오른쪽 화살표 59"/>
          <p:cNvSpPr/>
          <p:nvPr/>
        </p:nvSpPr>
        <p:spPr>
          <a:xfrm>
            <a:off x="2351502" y="2634034"/>
            <a:ext cx="1356402" cy="1132456"/>
          </a:xfrm>
          <a:prstGeom prs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61" name="그림 6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96958" y="2240266"/>
            <a:ext cx="2394359" cy="1789784"/>
          </a:xfrm>
          <a:prstGeom prst="rect">
            <a:avLst/>
          </a:prstGeom>
          <a:ln w="3175">
            <a:solidFill>
              <a:schemeClr val="bg1">
                <a:lumMod val="85000"/>
              </a:schemeClr>
            </a:solidFill>
          </a:ln>
        </p:spPr>
      </p:pic>
      <p:grpSp>
        <p:nvGrpSpPr>
          <p:cNvPr id="62" name="그룹 8"/>
          <p:cNvGrpSpPr/>
          <p:nvPr/>
        </p:nvGrpSpPr>
        <p:grpSpPr>
          <a:xfrm>
            <a:off x="1960439" y="3333965"/>
            <a:ext cx="3475657" cy="1937634"/>
            <a:chOff x="3190462" y="3050142"/>
            <a:chExt cx="3939100" cy="2195997"/>
          </a:xfrm>
        </p:grpSpPr>
        <p:pic>
          <p:nvPicPr>
            <p:cNvPr id="63" name="그림 62" descr="search_custom.png"/>
            <p:cNvPicPr/>
            <p:nvPr/>
          </p:nvPicPr>
          <p:blipFill>
            <a:blip r:embed="rId5" cstate="email">
              <a:extLst>
                <a:ext uri="{28A0092B-C50C-407E-A947-70E740481C1C}">
                  <a14:useLocalDpi xmlns:a14="http://schemas.microsoft.com/office/drawing/2010/main"/>
                </a:ext>
              </a:extLst>
            </a:blip>
            <a:stretch>
              <a:fillRect/>
            </a:stretch>
          </p:blipFill>
          <p:spPr>
            <a:xfrm>
              <a:off x="3190462" y="3050142"/>
              <a:ext cx="3939100" cy="2195997"/>
            </a:xfrm>
            <a:prstGeom prst="rect">
              <a:avLst/>
            </a:prstGeom>
          </p:spPr>
        </p:pic>
        <p:sp>
          <p:nvSpPr>
            <p:cNvPr id="64" name="직사각형 63"/>
            <p:cNvSpPr/>
            <p:nvPr/>
          </p:nvSpPr>
          <p:spPr>
            <a:xfrm>
              <a:off x="6411879" y="3136941"/>
              <a:ext cx="694421" cy="246221"/>
            </a:xfrm>
            <a:prstGeom prst="rect">
              <a:avLst/>
            </a:prstGeom>
          </p:spPr>
          <p:txBody>
            <a:bodyPr wrap="none">
              <a:spAutoFit/>
            </a:bodyPr>
            <a:lstStyle/>
            <a:p>
              <a:pPr algn="r"/>
              <a:r>
                <a:rPr lang="en-US" altLang="ko-KR" sz="1000" kern="100" dirty="0">
                  <a:latin typeface="+mn-ea"/>
                  <a:ea typeface="+mn-ea"/>
                </a:rPr>
                <a:t>(</a:t>
              </a:r>
              <a:r>
                <a:rPr lang="ko-KR" altLang="ko-KR" sz="1000" kern="100" dirty="0">
                  <a:latin typeface="+mn-ea"/>
                  <a:ea typeface="+mn-ea"/>
                </a:rPr>
                <a:t>단위</a:t>
              </a:r>
              <a:r>
                <a:rPr lang="en-US" altLang="ko-KR" sz="1000" kern="100" dirty="0">
                  <a:latin typeface="+mn-ea"/>
                  <a:ea typeface="+mn-ea"/>
                </a:rPr>
                <a:t>-</a:t>
              </a:r>
              <a:r>
                <a:rPr lang="ko-KR" altLang="ko-KR" sz="1000" kern="100" dirty="0">
                  <a:latin typeface="+mn-ea"/>
                  <a:ea typeface="+mn-ea"/>
                </a:rPr>
                <a:t>초</a:t>
              </a:r>
              <a:r>
                <a:rPr lang="en-US" altLang="ko-KR" sz="1000" kern="100" dirty="0">
                  <a:latin typeface="+mn-ea"/>
                  <a:ea typeface="+mn-ea"/>
                </a:rPr>
                <a:t>)</a:t>
              </a:r>
              <a:endParaRPr lang="ko-KR" altLang="ko-KR" sz="1000" kern="100" dirty="0">
                <a:effectLst/>
                <a:latin typeface="+mn-ea"/>
                <a:ea typeface="+mn-ea"/>
              </a:endParaRPr>
            </a:p>
          </p:txBody>
        </p:sp>
      </p:grpSp>
      <p:sp>
        <p:nvSpPr>
          <p:cNvPr id="65" name="직사각형 64"/>
          <p:cNvSpPr/>
          <p:nvPr/>
        </p:nvSpPr>
        <p:spPr>
          <a:xfrm>
            <a:off x="773238" y="3033623"/>
            <a:ext cx="1641796" cy="523220"/>
          </a:xfrm>
          <a:prstGeom prst="rect">
            <a:avLst/>
          </a:prstGeom>
        </p:spPr>
        <p:txBody>
          <a:bodyPr wrap="none">
            <a:spAutoFit/>
          </a:bodyPr>
          <a:lstStyle/>
          <a:p>
            <a:pPr algn="ctr"/>
            <a:r>
              <a:rPr lang="en-US" altLang="ko-KR" sz="1400" b="1" dirty="0" smtClean="0">
                <a:solidFill>
                  <a:srgbClr val="FF0000"/>
                </a:solidFill>
                <a:latin typeface="+mn-ea"/>
              </a:rPr>
              <a:t>Chakra Max V1.3</a:t>
            </a:r>
          </a:p>
          <a:p>
            <a:pPr algn="ctr"/>
            <a:r>
              <a:rPr lang="en-US" altLang="ko-KR" sz="1400" b="1" dirty="0" smtClean="0">
                <a:solidFill>
                  <a:srgbClr val="FF0000"/>
                </a:solidFill>
                <a:latin typeface="+mn-ea"/>
              </a:rPr>
              <a:t>(MySQL)</a:t>
            </a:r>
            <a:endParaRPr lang="ko-KR" altLang="en-US" sz="1400" dirty="0">
              <a:solidFill>
                <a:srgbClr val="FF0000"/>
              </a:solidFill>
            </a:endParaRPr>
          </a:p>
        </p:txBody>
      </p:sp>
      <p:sp>
        <p:nvSpPr>
          <p:cNvPr id="66" name="직사각형 65"/>
          <p:cNvSpPr/>
          <p:nvPr/>
        </p:nvSpPr>
        <p:spPr>
          <a:xfrm>
            <a:off x="6999577" y="4302782"/>
            <a:ext cx="1641796" cy="523220"/>
          </a:xfrm>
          <a:prstGeom prst="rect">
            <a:avLst/>
          </a:prstGeom>
        </p:spPr>
        <p:txBody>
          <a:bodyPr wrap="none">
            <a:spAutoFit/>
          </a:bodyPr>
          <a:lstStyle/>
          <a:p>
            <a:pPr algn="ctr"/>
            <a:r>
              <a:rPr lang="en-US" altLang="ko-KR" sz="1400" b="1" dirty="0" smtClean="0">
                <a:solidFill>
                  <a:srgbClr val="FF0000"/>
                </a:solidFill>
                <a:latin typeface="+mn-ea"/>
              </a:rPr>
              <a:t>Chakra Max V2.0</a:t>
            </a:r>
          </a:p>
          <a:p>
            <a:pPr algn="ctr"/>
            <a:r>
              <a:rPr lang="en-US" altLang="ko-KR" sz="1400" b="1" dirty="0" smtClean="0">
                <a:solidFill>
                  <a:srgbClr val="FF0000"/>
                </a:solidFill>
                <a:latin typeface="+mn-ea"/>
              </a:rPr>
              <a:t>(</a:t>
            </a:r>
            <a:r>
              <a:rPr lang="en-US" altLang="ko-KR" sz="1400" b="1" dirty="0" err="1" smtClean="0">
                <a:solidFill>
                  <a:srgbClr val="FF0000"/>
                </a:solidFill>
                <a:latin typeface="+mn-ea"/>
              </a:rPr>
              <a:t>PetaSQL</a:t>
            </a:r>
            <a:r>
              <a:rPr lang="en-US" altLang="ko-KR" sz="1400" b="1" dirty="0" smtClean="0">
                <a:solidFill>
                  <a:srgbClr val="FF0000"/>
                </a:solidFill>
                <a:latin typeface="+mn-ea"/>
              </a:rPr>
              <a:t>)</a:t>
            </a:r>
            <a:endParaRPr lang="ko-KR" altLang="en-US" sz="1400" dirty="0">
              <a:solidFill>
                <a:srgbClr val="FF0000"/>
              </a:solidFill>
            </a:endParaRPr>
          </a:p>
        </p:txBody>
      </p:sp>
      <p:graphicFrame>
        <p:nvGraphicFramePr>
          <p:cNvPr id="67" name="표 66"/>
          <p:cNvGraphicFramePr>
            <a:graphicFrameLocks noGrp="1"/>
          </p:cNvGraphicFramePr>
          <p:nvPr>
            <p:extLst>
              <p:ext uri="{D42A27DB-BD31-4B8C-83A1-F6EECF244321}">
                <p14:modId xmlns:p14="http://schemas.microsoft.com/office/powerpoint/2010/main" val="415869711"/>
              </p:ext>
            </p:extLst>
          </p:nvPr>
        </p:nvGraphicFramePr>
        <p:xfrm>
          <a:off x="971600" y="5350189"/>
          <a:ext cx="5816600" cy="615675"/>
        </p:xfrm>
        <a:graphic>
          <a:graphicData uri="http://schemas.openxmlformats.org/drawingml/2006/table">
            <a:tbl>
              <a:tblPr firstRow="1" firstCol="1" bandRow="1">
                <a:tableStyleId>{5C22544A-7EE6-4342-B048-85BDC9FD1C3A}</a:tableStyleId>
              </a:tblPr>
              <a:tblGrid>
                <a:gridCol w="810260"/>
                <a:gridCol w="1000760"/>
                <a:gridCol w="1001395"/>
                <a:gridCol w="1001395"/>
                <a:gridCol w="1001395"/>
                <a:gridCol w="1001395"/>
              </a:tblGrid>
              <a:tr h="205225">
                <a:tc>
                  <a:txBody>
                    <a:bodyPr/>
                    <a:lstStyle/>
                    <a:p>
                      <a:pPr algn="just" latinLnBrk="1">
                        <a:spcAft>
                          <a:spcPts val="0"/>
                        </a:spcAft>
                      </a:pPr>
                      <a:r>
                        <a:rPr lang="en-US" sz="1000" kern="100" dirty="0">
                          <a:solidFill>
                            <a:schemeClr val="tx1"/>
                          </a:solidFill>
                          <a:effectLst/>
                        </a:rPr>
                        <a:t> </a:t>
                      </a:r>
                      <a:endParaRPr lang="ko-KR" sz="1000" kern="100" dirty="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latinLnBrk="1">
                        <a:spcAft>
                          <a:spcPts val="0"/>
                        </a:spcAft>
                      </a:pPr>
                      <a:r>
                        <a:rPr lang="en-US" sz="1000" kern="100" dirty="0">
                          <a:solidFill>
                            <a:schemeClr val="tx1"/>
                          </a:solidFill>
                          <a:effectLst/>
                        </a:rPr>
                        <a:t>500,000</a:t>
                      </a:r>
                      <a:r>
                        <a:rPr lang="ko-KR" sz="1000" kern="100" dirty="0">
                          <a:solidFill>
                            <a:schemeClr val="tx1"/>
                          </a:solidFill>
                          <a:effectLst/>
                        </a:rPr>
                        <a:t>건</a:t>
                      </a:r>
                      <a:endParaRPr lang="ko-KR" sz="1000" kern="100" dirty="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latinLnBrk="1">
                        <a:spcAft>
                          <a:spcPts val="0"/>
                        </a:spcAft>
                      </a:pPr>
                      <a:r>
                        <a:rPr lang="en-US" sz="1000" kern="100" dirty="0">
                          <a:solidFill>
                            <a:schemeClr val="tx1"/>
                          </a:solidFill>
                          <a:effectLst/>
                        </a:rPr>
                        <a:t>1,000,000</a:t>
                      </a:r>
                      <a:r>
                        <a:rPr lang="ko-KR" sz="1000" kern="100" dirty="0">
                          <a:solidFill>
                            <a:schemeClr val="tx1"/>
                          </a:solidFill>
                          <a:effectLst/>
                        </a:rPr>
                        <a:t>건</a:t>
                      </a:r>
                      <a:endParaRPr lang="ko-KR" sz="1000" kern="100" dirty="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latinLnBrk="1">
                        <a:spcAft>
                          <a:spcPts val="0"/>
                        </a:spcAft>
                      </a:pPr>
                      <a:r>
                        <a:rPr lang="en-US" sz="1000" kern="100">
                          <a:solidFill>
                            <a:schemeClr val="tx1"/>
                          </a:solidFill>
                          <a:effectLst/>
                        </a:rPr>
                        <a:t>5,000,000</a:t>
                      </a:r>
                      <a:r>
                        <a:rPr lang="ko-KR" sz="1000" kern="100">
                          <a:solidFill>
                            <a:schemeClr val="tx1"/>
                          </a:solidFill>
                          <a:effectLst/>
                        </a:rPr>
                        <a:t>건</a:t>
                      </a:r>
                      <a:endParaRPr lang="ko-KR" sz="1000" kern="10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latinLnBrk="1">
                        <a:spcAft>
                          <a:spcPts val="0"/>
                        </a:spcAft>
                      </a:pPr>
                      <a:r>
                        <a:rPr lang="en-US" sz="1000" kern="100">
                          <a:solidFill>
                            <a:schemeClr val="tx1"/>
                          </a:solidFill>
                          <a:effectLst/>
                        </a:rPr>
                        <a:t>10,000,000</a:t>
                      </a:r>
                      <a:r>
                        <a:rPr lang="ko-KR" sz="1000" kern="100">
                          <a:solidFill>
                            <a:schemeClr val="tx1"/>
                          </a:solidFill>
                          <a:effectLst/>
                        </a:rPr>
                        <a:t>건</a:t>
                      </a:r>
                      <a:endParaRPr lang="ko-KR" sz="1000" kern="10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latinLnBrk="1">
                        <a:spcAft>
                          <a:spcPts val="0"/>
                        </a:spcAft>
                      </a:pPr>
                      <a:r>
                        <a:rPr lang="en-US" sz="1000" kern="100">
                          <a:solidFill>
                            <a:schemeClr val="tx1"/>
                          </a:solidFill>
                          <a:effectLst/>
                        </a:rPr>
                        <a:t>50,000,000</a:t>
                      </a:r>
                      <a:r>
                        <a:rPr lang="ko-KR" sz="1000" kern="100">
                          <a:solidFill>
                            <a:schemeClr val="tx1"/>
                          </a:solidFill>
                          <a:effectLst/>
                        </a:rPr>
                        <a:t>건</a:t>
                      </a:r>
                      <a:endParaRPr lang="ko-KR" sz="1000" kern="10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r>
              <a:tr h="205225">
                <a:tc>
                  <a:txBody>
                    <a:bodyPr/>
                    <a:lstStyle/>
                    <a:p>
                      <a:pPr algn="ctr" latinLnBrk="1">
                        <a:spcAft>
                          <a:spcPts val="0"/>
                        </a:spcAft>
                      </a:pPr>
                      <a:r>
                        <a:rPr lang="en-US" sz="1000" kern="100">
                          <a:solidFill>
                            <a:schemeClr val="tx1"/>
                          </a:solidFill>
                          <a:effectLst/>
                        </a:rPr>
                        <a:t>Max v1.3</a:t>
                      </a:r>
                      <a:endParaRPr lang="ko-KR" sz="1000" kern="10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latinLnBrk="1">
                        <a:spcAft>
                          <a:spcPts val="0"/>
                        </a:spcAft>
                      </a:pPr>
                      <a:r>
                        <a:rPr lang="en-US" sz="1000" kern="100" dirty="0">
                          <a:solidFill>
                            <a:schemeClr val="tx1"/>
                          </a:solidFill>
                          <a:effectLst/>
                        </a:rPr>
                        <a:t>192</a:t>
                      </a:r>
                      <a:endParaRPr lang="ko-KR" sz="1000" kern="100" dirty="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latinLnBrk="1">
                        <a:spcAft>
                          <a:spcPts val="0"/>
                        </a:spcAft>
                      </a:pPr>
                      <a:r>
                        <a:rPr lang="en-US" sz="1000" kern="100" dirty="0">
                          <a:solidFill>
                            <a:schemeClr val="tx1"/>
                          </a:solidFill>
                          <a:effectLst/>
                        </a:rPr>
                        <a:t>472</a:t>
                      </a:r>
                      <a:endParaRPr lang="ko-KR" sz="1000" kern="100" dirty="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latinLnBrk="1">
                        <a:spcAft>
                          <a:spcPts val="0"/>
                        </a:spcAft>
                      </a:pPr>
                      <a:r>
                        <a:rPr lang="en-US" sz="1000" kern="100">
                          <a:solidFill>
                            <a:schemeClr val="tx1"/>
                          </a:solidFill>
                          <a:effectLst/>
                        </a:rPr>
                        <a:t>3,794</a:t>
                      </a:r>
                      <a:endParaRPr lang="ko-KR" sz="1000" kern="10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latinLnBrk="1">
                        <a:spcAft>
                          <a:spcPts val="0"/>
                        </a:spcAft>
                      </a:pPr>
                      <a:r>
                        <a:rPr lang="en-US" sz="1000" kern="100" dirty="0">
                          <a:solidFill>
                            <a:schemeClr val="tx1"/>
                          </a:solidFill>
                          <a:effectLst/>
                        </a:rPr>
                        <a:t>17,580</a:t>
                      </a:r>
                      <a:endParaRPr lang="ko-KR" sz="1000" kern="100" dirty="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algn="ctr" latinLnBrk="1">
                        <a:spcAft>
                          <a:spcPts val="0"/>
                        </a:spcAft>
                      </a:pPr>
                      <a:r>
                        <a:rPr lang="en-US" sz="1000" kern="100" dirty="0" smtClean="0">
                          <a:solidFill>
                            <a:schemeClr val="tx1"/>
                          </a:solidFill>
                          <a:effectLst/>
                        </a:rPr>
                        <a:t>N/A</a:t>
                      </a:r>
                      <a:endParaRPr lang="ko-KR" sz="1000" kern="100">
                        <a:solidFill>
                          <a:schemeClr val="tx1"/>
                        </a:solidFill>
                        <a:effectLst/>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solidFill>
                  </a:tcPr>
                </a:tc>
              </a:tr>
              <a:tr h="205225">
                <a:tc>
                  <a:txBody>
                    <a:bodyPr/>
                    <a:lstStyle/>
                    <a:p>
                      <a:pPr algn="ctr" latinLnBrk="1">
                        <a:spcAft>
                          <a:spcPts val="0"/>
                        </a:spcAft>
                      </a:pPr>
                      <a:r>
                        <a:rPr lang="en-US" sz="1000" b="1" kern="100" dirty="0">
                          <a:solidFill>
                            <a:schemeClr val="tx1"/>
                          </a:solidFill>
                          <a:effectLst/>
                        </a:rPr>
                        <a:t>Max v2.0</a:t>
                      </a:r>
                      <a:endParaRPr lang="ko-KR" sz="1000" b="1" kern="100" dirty="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000"/>
                    </a:solidFill>
                  </a:tcPr>
                </a:tc>
                <a:tc>
                  <a:txBody>
                    <a:bodyPr/>
                    <a:lstStyle/>
                    <a:p>
                      <a:pPr algn="ctr" latinLnBrk="1">
                        <a:spcAft>
                          <a:spcPts val="0"/>
                        </a:spcAft>
                      </a:pPr>
                      <a:r>
                        <a:rPr lang="en-US" sz="1000" b="1" kern="100" dirty="0">
                          <a:solidFill>
                            <a:schemeClr val="tx1"/>
                          </a:solidFill>
                          <a:effectLst/>
                        </a:rPr>
                        <a:t>13</a:t>
                      </a:r>
                      <a:endParaRPr lang="ko-KR" sz="1000" b="1" kern="100" dirty="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000"/>
                    </a:solidFill>
                  </a:tcPr>
                </a:tc>
                <a:tc>
                  <a:txBody>
                    <a:bodyPr/>
                    <a:lstStyle/>
                    <a:p>
                      <a:pPr algn="ctr" latinLnBrk="1">
                        <a:spcAft>
                          <a:spcPts val="0"/>
                        </a:spcAft>
                      </a:pPr>
                      <a:r>
                        <a:rPr lang="en-US" sz="1000" b="1" kern="100" dirty="0">
                          <a:solidFill>
                            <a:schemeClr val="tx1"/>
                          </a:solidFill>
                          <a:effectLst/>
                        </a:rPr>
                        <a:t>28</a:t>
                      </a:r>
                      <a:endParaRPr lang="ko-KR" sz="1000" b="1" kern="100" dirty="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000"/>
                    </a:solidFill>
                  </a:tcPr>
                </a:tc>
                <a:tc>
                  <a:txBody>
                    <a:bodyPr/>
                    <a:lstStyle/>
                    <a:p>
                      <a:pPr algn="ctr" latinLnBrk="1">
                        <a:spcAft>
                          <a:spcPts val="0"/>
                        </a:spcAft>
                      </a:pPr>
                      <a:r>
                        <a:rPr lang="en-US" sz="1000" b="1" kern="100" dirty="0">
                          <a:solidFill>
                            <a:schemeClr val="tx1"/>
                          </a:solidFill>
                          <a:effectLst/>
                        </a:rPr>
                        <a:t>128</a:t>
                      </a:r>
                      <a:endParaRPr lang="ko-KR" sz="1000" b="1" kern="100" dirty="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000"/>
                    </a:solidFill>
                  </a:tcPr>
                </a:tc>
                <a:tc>
                  <a:txBody>
                    <a:bodyPr/>
                    <a:lstStyle/>
                    <a:p>
                      <a:pPr algn="ctr" latinLnBrk="1">
                        <a:spcAft>
                          <a:spcPts val="0"/>
                        </a:spcAft>
                      </a:pPr>
                      <a:r>
                        <a:rPr lang="en-US" sz="1000" b="1" kern="100" dirty="0">
                          <a:solidFill>
                            <a:schemeClr val="tx1"/>
                          </a:solidFill>
                          <a:effectLst/>
                        </a:rPr>
                        <a:t>240</a:t>
                      </a:r>
                      <a:endParaRPr lang="ko-KR" sz="1000" b="1" kern="100" dirty="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000"/>
                    </a:solidFill>
                  </a:tcPr>
                </a:tc>
                <a:tc>
                  <a:txBody>
                    <a:bodyPr/>
                    <a:lstStyle/>
                    <a:p>
                      <a:pPr algn="ctr" latinLnBrk="1">
                        <a:spcAft>
                          <a:spcPts val="0"/>
                        </a:spcAft>
                      </a:pPr>
                      <a:r>
                        <a:rPr lang="en-US" sz="1000" b="1" kern="100" dirty="0">
                          <a:solidFill>
                            <a:schemeClr val="tx1"/>
                          </a:solidFill>
                          <a:effectLst/>
                        </a:rPr>
                        <a:t>1,302</a:t>
                      </a:r>
                      <a:endParaRPr lang="ko-KR" sz="1000" b="1" kern="100" dirty="0">
                        <a:solidFill>
                          <a:schemeClr val="tx1"/>
                        </a:solidFill>
                        <a:effectLst/>
                        <a:latin typeface="Arial" panose="020B0604020202020204" pitchFamily="34" charset="0"/>
                        <a:ea typeface="바탕체" panose="02030609000101010101" pitchFamily="17" charset="-127"/>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000"/>
                    </a:solidFill>
                  </a:tcPr>
                </a:tc>
              </a:tr>
            </a:tbl>
          </a:graphicData>
        </a:graphic>
      </p:graphicFrame>
      <p:sp>
        <p:nvSpPr>
          <p:cNvPr id="68" name="TextBox 67"/>
          <p:cNvSpPr txBox="1"/>
          <p:nvPr/>
        </p:nvSpPr>
        <p:spPr>
          <a:xfrm>
            <a:off x="429537" y="1423510"/>
            <a:ext cx="4373313" cy="646331"/>
          </a:xfrm>
          <a:prstGeom prst="rect">
            <a:avLst/>
          </a:prstGeom>
          <a:noFill/>
        </p:spPr>
        <p:txBody>
          <a:bodyPr wrap="none" rtlCol="0">
            <a:spAutoFit/>
          </a:bodyPr>
          <a:lstStyle/>
          <a:p>
            <a:r>
              <a:rPr lang="en-US" altLang="ko-KR" sz="1200" b="1" dirty="0" smtClean="0">
                <a:latin typeface="+mn-ea"/>
              </a:rPr>
              <a:t>Fast-Loading / Real-time Analysis </a:t>
            </a:r>
            <a:r>
              <a:rPr lang="ko-KR" altLang="en-US" sz="1200" b="1" dirty="0" smtClean="0">
                <a:latin typeface="+mn-ea"/>
              </a:rPr>
              <a:t>데이터 베이스 </a:t>
            </a:r>
            <a:endParaRPr lang="en-US" altLang="ko-KR" sz="1200" b="1" dirty="0" smtClean="0">
              <a:latin typeface="+mn-ea"/>
            </a:endParaRPr>
          </a:p>
          <a:p>
            <a:r>
              <a:rPr lang="en-US" altLang="ko-KR" sz="1200" dirty="0" smtClean="0">
                <a:latin typeface="+mn-ea"/>
              </a:rPr>
              <a:t>Column </a:t>
            </a:r>
            <a:r>
              <a:rPr lang="en-US" altLang="ko-KR" sz="1200" dirty="0">
                <a:latin typeface="+mn-ea"/>
              </a:rPr>
              <a:t>base</a:t>
            </a:r>
            <a:r>
              <a:rPr lang="en-US" altLang="ko-KR" sz="1200" dirty="0" smtClean="0">
                <a:latin typeface="+mn-ea"/>
              </a:rPr>
              <a:t>d database</a:t>
            </a:r>
            <a:r>
              <a:rPr lang="ko-KR" altLang="en-US" sz="1200" dirty="0" smtClean="0">
                <a:latin typeface="+mn-ea"/>
              </a:rPr>
              <a:t>로 </a:t>
            </a:r>
            <a:r>
              <a:rPr lang="en-US" altLang="ko-KR" sz="1200" dirty="0" smtClean="0">
                <a:latin typeface="+mn-ea"/>
              </a:rPr>
              <a:t>OLAP</a:t>
            </a:r>
            <a:r>
              <a:rPr lang="ko-KR" altLang="en-US" sz="1200" dirty="0" smtClean="0">
                <a:latin typeface="+mn-ea"/>
              </a:rPr>
              <a:t>에 특화</a:t>
            </a:r>
            <a:endParaRPr lang="en-US" altLang="ko-KR" sz="1200" dirty="0" smtClean="0">
              <a:latin typeface="+mn-ea"/>
            </a:endParaRPr>
          </a:p>
          <a:p>
            <a:r>
              <a:rPr lang="ko-KR" altLang="en-US" sz="1200" dirty="0" smtClean="0">
                <a:latin typeface="+mn-ea"/>
              </a:rPr>
              <a:t>기존 </a:t>
            </a:r>
            <a:r>
              <a:rPr lang="en-US" altLang="ko-KR" sz="1200" dirty="0" smtClean="0">
                <a:latin typeface="+mn-ea"/>
              </a:rPr>
              <a:t>Chakra Max V1.3 </a:t>
            </a:r>
            <a:r>
              <a:rPr lang="ko-KR" altLang="en-US" sz="1200" dirty="0" smtClean="0">
                <a:latin typeface="+mn-ea"/>
              </a:rPr>
              <a:t>대비 약 </a:t>
            </a:r>
            <a:r>
              <a:rPr lang="en-US" altLang="ko-KR" sz="1200" dirty="0" smtClean="0">
                <a:latin typeface="+mn-ea"/>
              </a:rPr>
              <a:t>1600%</a:t>
            </a:r>
            <a:r>
              <a:rPr lang="ko-KR" altLang="en-US" sz="1200" dirty="0" smtClean="0">
                <a:latin typeface="+mn-ea"/>
              </a:rPr>
              <a:t>이상의 검색 효율 증가</a:t>
            </a:r>
            <a:endParaRPr lang="en-US" altLang="ko-KR" sz="1200" dirty="0">
              <a:latin typeface="+mn-ea"/>
            </a:endParaRPr>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t>42</a:t>
            </a:fld>
            <a:endParaRPr lang="ko-KR" altLang="en-US"/>
          </a:p>
        </p:txBody>
      </p:sp>
    </p:spTree>
    <p:extLst>
      <p:ext uri="{BB962C8B-B14F-4D97-AF65-F5344CB8AC3E}">
        <p14:creationId xmlns:p14="http://schemas.microsoft.com/office/powerpoint/2010/main" val="4688994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2959465"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4.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PetaSQL</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fontAlgn="base" latinLnBrk="0" hangingPunct="1">
              <a:spcBef>
                <a:spcPct val="0"/>
              </a:spcBef>
              <a:spcAft>
                <a:spcPct val="0"/>
              </a:spcAft>
              <a:defRPr/>
            </a:pPr>
            <a:r>
              <a:rPr lang="en-US" altLang="ko-KR" sz="1600" b="1" dirty="0">
                <a:latin typeface="+mn-ea"/>
                <a:ea typeface="+mn-ea"/>
              </a:rPr>
              <a:t>Column Stored DBMS (</a:t>
            </a:r>
            <a:r>
              <a:rPr lang="en-US" altLang="ko-KR" sz="1600" b="1" dirty="0" err="1">
                <a:latin typeface="+mn-ea"/>
                <a:ea typeface="+mn-ea"/>
              </a:rPr>
              <a:t>PetaSQL</a:t>
            </a:r>
            <a:r>
              <a:rPr lang="en-US" altLang="ko-KR" sz="1600" b="1" dirty="0">
                <a:latin typeface="+mn-ea"/>
                <a:ea typeface="+mn-ea"/>
              </a:rPr>
              <a:t>) </a:t>
            </a:r>
            <a:r>
              <a:rPr lang="ko-KR" altLang="en-US" sz="1600" b="1" dirty="0">
                <a:latin typeface="+mn-ea"/>
                <a:ea typeface="+mn-ea"/>
              </a:rPr>
              <a:t>탑재로 로그기록용 디스크의 효율적 운영</a:t>
            </a:r>
            <a:endParaRPr lang="en-US" altLang="ko-KR" sz="1600" b="1" dirty="0">
              <a:latin typeface="+mn-ea"/>
              <a:ea typeface="+mn-ea"/>
            </a:endParaRPr>
          </a:p>
        </p:txBody>
      </p:sp>
      <p:pic>
        <p:nvPicPr>
          <p:cNvPr id="51" name="그림 5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8215" y="2632645"/>
            <a:ext cx="3888432" cy="1806379"/>
          </a:xfrm>
          <a:prstGeom prst="rect">
            <a:avLst/>
          </a:prstGeom>
        </p:spPr>
      </p:pic>
      <p:sp>
        <p:nvSpPr>
          <p:cNvPr id="52" name="TextBox 51"/>
          <p:cNvSpPr txBox="1"/>
          <p:nvPr/>
        </p:nvSpPr>
        <p:spPr>
          <a:xfrm>
            <a:off x="484099" y="5675701"/>
            <a:ext cx="8164415" cy="261610"/>
          </a:xfrm>
          <a:prstGeom prst="rect">
            <a:avLst/>
          </a:prstGeom>
          <a:noFill/>
        </p:spPr>
        <p:txBody>
          <a:bodyPr wrap="none" rtlCol="0">
            <a:spAutoFit/>
          </a:bodyPr>
          <a:lstStyle/>
          <a:p>
            <a:pPr>
              <a:buClr>
                <a:srgbClr val="FFC000"/>
              </a:buClr>
            </a:pPr>
            <a:r>
              <a:rPr lang="ko-KR" altLang="en-US" sz="1100" dirty="0" smtClean="0">
                <a:latin typeface="+mn-ea"/>
                <a:ea typeface="+mn-ea"/>
              </a:rPr>
              <a:t>동일한 </a:t>
            </a:r>
            <a:r>
              <a:rPr lang="en-US" altLang="ko-KR" sz="1100" dirty="0" smtClean="0">
                <a:latin typeface="+mn-ea"/>
                <a:ea typeface="+mn-ea"/>
              </a:rPr>
              <a:t>DB</a:t>
            </a:r>
            <a:r>
              <a:rPr lang="ko-KR" altLang="en-US" sz="1100" dirty="0" smtClean="0">
                <a:latin typeface="+mn-ea"/>
                <a:ea typeface="+mn-ea"/>
              </a:rPr>
              <a:t>에 대하여 </a:t>
            </a:r>
            <a:r>
              <a:rPr lang="en-US" altLang="ko-KR" sz="1100" dirty="0" smtClean="0">
                <a:latin typeface="+mn-ea"/>
                <a:ea typeface="+mn-ea"/>
              </a:rPr>
              <a:t>Chakra V3.1(MySQL)</a:t>
            </a:r>
            <a:r>
              <a:rPr lang="ko-KR" altLang="en-US" sz="1100" dirty="0" smtClean="0">
                <a:latin typeface="+mn-ea"/>
                <a:ea typeface="+mn-ea"/>
              </a:rPr>
              <a:t>과 </a:t>
            </a:r>
            <a:r>
              <a:rPr lang="en-US" altLang="ko-KR" sz="1100" dirty="0" smtClean="0">
                <a:latin typeface="+mn-ea"/>
                <a:ea typeface="+mn-ea"/>
              </a:rPr>
              <a:t>Chakra Max V2.0(</a:t>
            </a:r>
            <a:r>
              <a:rPr lang="en-US" altLang="ko-KR" sz="1100" dirty="0" err="1" smtClean="0">
                <a:latin typeface="+mn-ea"/>
                <a:ea typeface="+mn-ea"/>
              </a:rPr>
              <a:t>PetaSQL</a:t>
            </a:r>
            <a:r>
              <a:rPr lang="en-US" altLang="ko-KR" sz="1100" dirty="0" smtClean="0">
                <a:latin typeface="+mn-ea"/>
                <a:ea typeface="+mn-ea"/>
              </a:rPr>
              <a:t>) </a:t>
            </a:r>
            <a:r>
              <a:rPr lang="ko-KR" altLang="en-US" sz="1100" dirty="0" smtClean="0">
                <a:latin typeface="+mn-ea"/>
                <a:ea typeface="+mn-ea"/>
              </a:rPr>
              <a:t>를</a:t>
            </a:r>
            <a:r>
              <a:rPr lang="en-US" altLang="ko-KR" sz="1100" dirty="0" smtClean="0">
                <a:latin typeface="+mn-ea"/>
                <a:ea typeface="+mn-ea"/>
              </a:rPr>
              <a:t> </a:t>
            </a:r>
            <a:r>
              <a:rPr lang="ko-KR" altLang="en-US" sz="1100" dirty="0" smtClean="0">
                <a:latin typeface="+mn-ea"/>
                <a:ea typeface="+mn-ea"/>
              </a:rPr>
              <a:t>이용하여 감사 시도 한 후 </a:t>
            </a:r>
            <a:r>
              <a:rPr lang="ko-KR" altLang="en-US" sz="1100" dirty="0" err="1" smtClean="0">
                <a:latin typeface="+mn-ea"/>
                <a:ea typeface="+mn-ea"/>
              </a:rPr>
              <a:t>로깅</a:t>
            </a:r>
            <a:r>
              <a:rPr lang="ko-KR" altLang="en-US" sz="1100" dirty="0" smtClean="0">
                <a:latin typeface="+mn-ea"/>
                <a:ea typeface="+mn-ea"/>
              </a:rPr>
              <a:t> 된 데이터 용량</a:t>
            </a:r>
            <a:endParaRPr lang="en-US" altLang="ko-KR" sz="1100" dirty="0" smtClean="0">
              <a:latin typeface="+mn-ea"/>
              <a:ea typeface="+mn-ea"/>
            </a:endParaRPr>
          </a:p>
        </p:txBody>
      </p:sp>
      <p:graphicFrame>
        <p:nvGraphicFramePr>
          <p:cNvPr id="53" name="표 52"/>
          <p:cNvGraphicFramePr>
            <a:graphicFrameLocks noGrp="1"/>
          </p:cNvGraphicFramePr>
          <p:nvPr>
            <p:extLst/>
          </p:nvPr>
        </p:nvGraphicFramePr>
        <p:xfrm>
          <a:off x="786247" y="4576861"/>
          <a:ext cx="7391588" cy="1008110"/>
        </p:xfrm>
        <a:graphic>
          <a:graphicData uri="http://schemas.openxmlformats.org/drawingml/2006/table">
            <a:tbl>
              <a:tblPr/>
              <a:tblGrid>
                <a:gridCol w="1055941"/>
                <a:gridCol w="728858"/>
                <a:gridCol w="685274"/>
                <a:gridCol w="622976"/>
                <a:gridCol w="685274"/>
                <a:gridCol w="747572"/>
                <a:gridCol w="2865693"/>
              </a:tblGrid>
              <a:tr h="201622">
                <a:tc>
                  <a:txBody>
                    <a:bodyPr/>
                    <a:lstStyle/>
                    <a:p>
                      <a:pPr algn="just" fontAlgn="t"/>
                      <a:r>
                        <a:rPr lang="ko-KR" altLang="en-US" sz="1000" b="0" i="0" u="none" strike="noStrike" dirty="0">
                          <a:solidFill>
                            <a:srgbClr val="000000"/>
                          </a:solidFill>
                          <a:effectLst/>
                          <a:latin typeface="맑은 고딕" panose="020B0503020000020004" pitchFamily="50" charset="-127"/>
                          <a:ea typeface="맑은 고딕" panose="020B0503020000020004" pitchFamily="50" charset="-127"/>
                        </a:rPr>
                        <a:t>　</a:t>
                      </a:r>
                    </a:p>
                  </a:txBody>
                  <a:tcPr marL="9525" marR="9525" marT="9525"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BFBFBF"/>
                    </a:solidFill>
                  </a:tcPr>
                </a:tc>
                <a:tc>
                  <a:txBody>
                    <a:bodyPr/>
                    <a:lstStyle/>
                    <a:p>
                      <a:pPr algn="ctr" fontAlgn="t"/>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50</a:t>
                      </a:r>
                      <a:r>
                        <a:rPr lang="ko-KR" altLang="en-US" sz="1000" b="0" i="0" u="none" strike="noStrike" dirty="0">
                          <a:solidFill>
                            <a:srgbClr val="000000"/>
                          </a:solidFill>
                          <a:effectLst/>
                          <a:latin typeface="맑은 고딕" panose="020B0503020000020004" pitchFamily="50" charset="-127"/>
                          <a:ea typeface="맑은 고딕" panose="020B0503020000020004" pitchFamily="50" charset="-127"/>
                        </a:rPr>
                        <a:t>만 건</a:t>
                      </a:r>
                    </a:p>
                  </a:txBody>
                  <a:tcPr marL="9525" marR="9525" marT="9525"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BFBFBF"/>
                    </a:solidFill>
                  </a:tcPr>
                </a:tc>
                <a:tc>
                  <a:txBody>
                    <a:bodyPr/>
                    <a:lstStyle/>
                    <a:p>
                      <a:pPr algn="ctr" fontAlgn="t"/>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1,00</a:t>
                      </a:r>
                      <a:r>
                        <a:rPr lang="ko-KR" altLang="en-US" sz="1000" b="0" i="0" u="none" strike="noStrike" dirty="0">
                          <a:solidFill>
                            <a:srgbClr val="000000"/>
                          </a:solidFill>
                          <a:effectLst/>
                          <a:latin typeface="맑은 고딕" panose="020B0503020000020004" pitchFamily="50" charset="-127"/>
                          <a:ea typeface="맑은 고딕" panose="020B0503020000020004" pitchFamily="50" charset="-127"/>
                        </a:rPr>
                        <a:t>만 건</a:t>
                      </a:r>
                    </a:p>
                  </a:txBody>
                  <a:tcPr marL="9525" marR="9525" marT="9525"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BFBFBF"/>
                    </a:solidFill>
                  </a:tcPr>
                </a:tc>
                <a:tc>
                  <a:txBody>
                    <a:bodyPr/>
                    <a:lstStyle/>
                    <a:p>
                      <a:pPr algn="ctr" fontAlgn="t"/>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500</a:t>
                      </a:r>
                      <a:r>
                        <a:rPr lang="ko-KR" altLang="en-US" sz="1000" b="0" i="0" u="none" strike="noStrike" dirty="0">
                          <a:solidFill>
                            <a:srgbClr val="000000"/>
                          </a:solidFill>
                          <a:effectLst/>
                          <a:latin typeface="맑은 고딕" panose="020B0503020000020004" pitchFamily="50" charset="-127"/>
                          <a:ea typeface="맑은 고딕" panose="020B0503020000020004" pitchFamily="50" charset="-127"/>
                        </a:rPr>
                        <a:t>만 건</a:t>
                      </a:r>
                    </a:p>
                  </a:txBody>
                  <a:tcPr marL="9525" marR="9525" marT="9525"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BFBFBF"/>
                    </a:solidFill>
                  </a:tcPr>
                </a:tc>
                <a:tc>
                  <a:txBody>
                    <a:bodyPr/>
                    <a:lstStyle/>
                    <a:p>
                      <a:pPr algn="ctr" fontAlgn="t"/>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1,000</a:t>
                      </a:r>
                      <a:r>
                        <a:rPr lang="ko-KR" altLang="en-US" sz="1000" b="0" i="0" u="none" strike="noStrike" dirty="0">
                          <a:solidFill>
                            <a:srgbClr val="000000"/>
                          </a:solidFill>
                          <a:effectLst/>
                          <a:latin typeface="맑은 고딕" panose="020B0503020000020004" pitchFamily="50" charset="-127"/>
                          <a:ea typeface="맑은 고딕" panose="020B0503020000020004" pitchFamily="50" charset="-127"/>
                        </a:rPr>
                        <a:t>만 건</a:t>
                      </a:r>
                    </a:p>
                  </a:txBody>
                  <a:tcPr marL="9525" marR="9525" marT="9525"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BFBFBF"/>
                    </a:solidFill>
                  </a:tcPr>
                </a:tc>
                <a:tc>
                  <a:txBody>
                    <a:bodyPr/>
                    <a:lstStyle/>
                    <a:p>
                      <a:pPr algn="ctr" fontAlgn="t"/>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5,000</a:t>
                      </a:r>
                      <a:r>
                        <a:rPr lang="ko-KR" altLang="en-US" sz="1000" b="0" i="0" u="none" strike="noStrike" dirty="0">
                          <a:solidFill>
                            <a:srgbClr val="000000"/>
                          </a:solidFill>
                          <a:effectLst/>
                          <a:latin typeface="맑은 고딕" panose="020B0503020000020004" pitchFamily="50" charset="-127"/>
                          <a:ea typeface="맑은 고딕" panose="020B0503020000020004" pitchFamily="50" charset="-127"/>
                        </a:rPr>
                        <a:t>만 건</a:t>
                      </a:r>
                    </a:p>
                  </a:txBody>
                  <a:tcPr marL="9525" marR="9525" marT="9525"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BFBFBF"/>
                    </a:solidFill>
                  </a:tcPr>
                </a:tc>
                <a:tc>
                  <a:txBody>
                    <a:bodyPr/>
                    <a:lstStyle/>
                    <a:p>
                      <a:pPr algn="ctr" fontAlgn="t"/>
                      <a:r>
                        <a:rPr lang="ko-KR" altLang="en-US" sz="1000" b="0" i="0" u="none" strike="noStrike" dirty="0" smtClean="0">
                          <a:solidFill>
                            <a:srgbClr val="000000"/>
                          </a:solidFill>
                          <a:effectLst/>
                          <a:latin typeface="맑은 고딕" panose="020B0503020000020004" pitchFamily="50" charset="-127"/>
                          <a:ea typeface="맑은 고딕" panose="020B0503020000020004" pitchFamily="50" charset="-127"/>
                        </a:rPr>
                        <a:t>비고</a:t>
                      </a:r>
                      <a:endParaRPr lang="ko-KR" altLang="en-US" sz="10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BFBFBF"/>
                    </a:solidFill>
                  </a:tcPr>
                </a:tc>
              </a:tr>
              <a:tr h="201622">
                <a:tc>
                  <a:txBody>
                    <a:bodyPr/>
                    <a:lstStyle/>
                    <a:p>
                      <a:pPr algn="ctr" fontAlgn="ctr"/>
                      <a:r>
                        <a:rPr lang="en-US" sz="1000" b="0" i="0" u="none" strike="noStrike" dirty="0">
                          <a:solidFill>
                            <a:srgbClr val="000000"/>
                          </a:solidFill>
                          <a:effectLst/>
                          <a:latin typeface="맑은 고딕" panose="020B0503020000020004" pitchFamily="50" charset="-127"/>
                          <a:ea typeface="맑은 고딕" panose="020B0503020000020004" pitchFamily="50" charset="-127"/>
                        </a:rPr>
                        <a:t>Chakra </a:t>
                      </a:r>
                      <a:r>
                        <a:rPr lang="en-US" sz="1000" b="0" i="0" u="none" strike="noStrike" dirty="0" smtClean="0">
                          <a:solidFill>
                            <a:srgbClr val="000000"/>
                          </a:solidFill>
                          <a:effectLst/>
                          <a:latin typeface="맑은 고딕" panose="020B0503020000020004" pitchFamily="50" charset="-127"/>
                          <a:ea typeface="맑은 고딕" panose="020B0503020000020004" pitchFamily="50" charset="-127"/>
                        </a:rPr>
                        <a:t>V3.1</a:t>
                      </a:r>
                      <a:endParaRPr lang="en-US" sz="10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fontAlgn="ctr"/>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402</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fontAlgn="ctr"/>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804</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fontAlgn="ctr"/>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4,096</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fontAlgn="ctr"/>
                      <a:r>
                        <a:rPr lang="en-US" altLang="ko-KR" sz="1000" b="0" i="0" u="none" strike="noStrike">
                          <a:solidFill>
                            <a:srgbClr val="000000"/>
                          </a:solidFill>
                          <a:effectLst/>
                          <a:latin typeface="맑은 고딕" panose="020B0503020000020004" pitchFamily="50" charset="-127"/>
                          <a:ea typeface="맑은 고딕" panose="020B0503020000020004" pitchFamily="50" charset="-127"/>
                        </a:rPr>
                        <a:t>8,192</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40,960</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c rowSpan="2">
                  <a:txBody>
                    <a:bodyPr/>
                    <a:lstStyle/>
                    <a:p>
                      <a:pPr algn="ctr" fontAlgn="ctr"/>
                      <a:r>
                        <a:rPr lang="en-US" altLang="ko-KR" sz="800" b="0" i="0" u="none" strike="noStrike" dirty="0" smtClean="0">
                          <a:solidFill>
                            <a:srgbClr val="000000"/>
                          </a:solidFill>
                          <a:effectLst/>
                          <a:latin typeface="맑은 고딕" panose="020B0503020000020004" pitchFamily="50" charset="-127"/>
                          <a:ea typeface="+mn-ea"/>
                        </a:rPr>
                        <a:t> select * from </a:t>
                      </a:r>
                      <a:r>
                        <a:rPr lang="en-US" altLang="ko-KR" sz="800" b="0" i="0" u="none" strike="noStrike" dirty="0" err="1" smtClean="0">
                          <a:solidFill>
                            <a:srgbClr val="000000"/>
                          </a:solidFill>
                          <a:effectLst/>
                          <a:latin typeface="맑은 고딕" panose="020B0503020000020004" pitchFamily="50" charset="-127"/>
                          <a:ea typeface="+mn-ea"/>
                        </a:rPr>
                        <a:t>dual_NUMBER</a:t>
                      </a:r>
                      <a:r>
                        <a:rPr lang="en-US" altLang="ko-KR" sz="800" b="0" i="0" u="none" strike="noStrike" dirty="0" smtClean="0">
                          <a:solidFill>
                            <a:srgbClr val="000000"/>
                          </a:solidFill>
                          <a:effectLst/>
                          <a:latin typeface="맑은 고딕" panose="020B0503020000020004" pitchFamily="50" charset="-127"/>
                          <a:ea typeface="+mn-ea"/>
                        </a:rPr>
                        <a:t> where </a:t>
                      </a:r>
                      <a:r>
                        <a:rPr lang="en-US" altLang="ko-KR" sz="800" b="0" i="0" u="none" strike="noStrike" dirty="0" err="1" smtClean="0">
                          <a:solidFill>
                            <a:srgbClr val="000000"/>
                          </a:solidFill>
                          <a:effectLst/>
                          <a:latin typeface="맑은 고딕" panose="020B0503020000020004" pitchFamily="50" charset="-127"/>
                          <a:ea typeface="+mn-ea"/>
                        </a:rPr>
                        <a:t>dummy_NUMBER</a:t>
                      </a:r>
                      <a:r>
                        <a:rPr lang="en-US" altLang="ko-KR" sz="800" b="0" i="0" u="none" strike="noStrike" dirty="0" smtClean="0">
                          <a:solidFill>
                            <a:srgbClr val="000000"/>
                          </a:solidFill>
                          <a:effectLst/>
                          <a:latin typeface="맑은 고딕" panose="020B0503020000020004" pitchFamily="50" charset="-127"/>
                          <a:ea typeface="+mn-ea"/>
                        </a:rPr>
                        <a:t>_ = _NUMBER_</a:t>
                      </a:r>
                      <a:endParaRPr lang="en-US" altLang="ko-KR" sz="800" b="0" i="0" u="none" strike="noStrike" dirty="0">
                        <a:solidFill>
                          <a:srgbClr val="000000"/>
                        </a:solidFill>
                        <a:effectLst/>
                        <a:latin typeface="맑은 고딕" panose="020B0503020000020004" pitchFamily="50" charset="-127"/>
                        <a:ea typeface="+mn-ea"/>
                      </a:endParaRP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tcPr>
                </a:tc>
              </a:tr>
              <a:tr h="201622">
                <a:tc>
                  <a:txBody>
                    <a:bodyPr/>
                    <a:lstStyle/>
                    <a:p>
                      <a:pPr algn="ctr" fontAlgn="ctr"/>
                      <a:r>
                        <a:rPr lang="en-US" sz="1000" b="0" i="0" u="none" strike="noStrike" dirty="0">
                          <a:solidFill>
                            <a:srgbClr val="000000"/>
                          </a:solidFill>
                          <a:effectLst/>
                          <a:latin typeface="맑은 고딕" panose="020B0503020000020004" pitchFamily="50" charset="-127"/>
                          <a:ea typeface="맑은 고딕" panose="020B0503020000020004" pitchFamily="50" charset="-127"/>
                        </a:rPr>
                        <a:t>Max V2.0</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54</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104</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491</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1,135</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4,616</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vMerge="1">
                  <a:txBody>
                    <a:bodyPr/>
                    <a:lstStyle/>
                    <a:p>
                      <a:pPr algn="ctr" fontAlgn="ctr"/>
                      <a:endParaRPr lang="en-US" altLang="ko-KR" sz="10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201622">
                <a:tc>
                  <a:txBody>
                    <a:bodyPr/>
                    <a:lstStyle/>
                    <a:p>
                      <a:pPr algn="ctr" fontAlgn="ctr"/>
                      <a:r>
                        <a:rPr lang="en-US" sz="1000" b="0" i="0" u="none" strike="noStrike" dirty="0">
                          <a:solidFill>
                            <a:srgbClr val="000000"/>
                          </a:solidFill>
                          <a:effectLst/>
                          <a:latin typeface="맑은 고딕" panose="020B0503020000020004" pitchFamily="50" charset="-127"/>
                          <a:ea typeface="맑은 고딕" panose="020B0503020000020004" pitchFamily="50" charset="-127"/>
                        </a:rPr>
                        <a:t>Chakra V310</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C66"/>
                    </a:solid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385</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C66"/>
                    </a:solid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797</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C66"/>
                    </a:solid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3,890</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C66"/>
                    </a:solid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7,716</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C66"/>
                    </a:solid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38,619</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C66"/>
                    </a:solidFill>
                  </a:tcPr>
                </a:tc>
                <a:tc rowSpan="2">
                  <a:txBody>
                    <a:bodyPr/>
                    <a:lstStyle/>
                    <a:p>
                      <a:pPr algn="ctr" fontAlgn="ctr"/>
                      <a:r>
                        <a:rPr lang="en-US" altLang="ko-KR" sz="800" b="0" i="0" u="none" strike="noStrike" dirty="0" smtClean="0">
                          <a:solidFill>
                            <a:srgbClr val="000000"/>
                          </a:solidFill>
                          <a:effectLst/>
                          <a:latin typeface="맑은 고딕" panose="020B0503020000020004" pitchFamily="50" charset="-127"/>
                          <a:ea typeface="맑은 고딕" panose="020B0503020000020004" pitchFamily="50" charset="-127"/>
                        </a:rPr>
                        <a:t>Select * from dual where dummy = _NUMBER_</a:t>
                      </a:r>
                      <a:endParaRPr lang="en-US" altLang="ko-KR" sz="8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C66"/>
                    </a:solidFill>
                  </a:tcPr>
                </a:tc>
              </a:tr>
              <a:tr h="201622">
                <a:tc>
                  <a:txBody>
                    <a:bodyPr/>
                    <a:lstStyle/>
                    <a:p>
                      <a:pPr algn="ctr" fontAlgn="ctr"/>
                      <a:r>
                        <a:rPr lang="en-US" sz="1000" b="0" i="0" u="none" strike="noStrike">
                          <a:solidFill>
                            <a:srgbClr val="000000"/>
                          </a:solidFill>
                          <a:effectLst/>
                          <a:latin typeface="맑은 고딕" panose="020B0503020000020004" pitchFamily="50" charset="-127"/>
                          <a:ea typeface="맑은 고딕" panose="020B0503020000020004" pitchFamily="50" charset="-127"/>
                        </a:rPr>
                        <a:t>Max V2.0</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C66"/>
                    </a:solid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52</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C66"/>
                    </a:solid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74</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C66"/>
                    </a:solid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388</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C66"/>
                    </a:solid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844</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C66"/>
                    </a:solidFill>
                  </a:tcPr>
                </a:tc>
                <a:tc>
                  <a:txBody>
                    <a:bodyPr/>
                    <a:lstStyle/>
                    <a:p>
                      <a:pPr algn="ctr" fontAlgn="ctr"/>
                      <a:r>
                        <a:rPr lang="en-US" altLang="ko-KR" sz="1000" b="0" i="0" u="none" strike="noStrike" dirty="0">
                          <a:solidFill>
                            <a:srgbClr val="000000"/>
                          </a:solidFill>
                          <a:effectLst/>
                          <a:latin typeface="맑은 고딕" panose="020B0503020000020004" pitchFamily="50" charset="-127"/>
                          <a:ea typeface="맑은 고딕" panose="020B0503020000020004" pitchFamily="50" charset="-127"/>
                        </a:rPr>
                        <a:t>4,338</a:t>
                      </a:r>
                    </a:p>
                  </a:txBody>
                  <a:tcPr marL="9525" marR="9525" marT="9525"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rgbClr val="FFCC66"/>
                    </a:solidFill>
                  </a:tcPr>
                </a:tc>
                <a:tc vMerge="1">
                  <a:txBody>
                    <a:bodyPr/>
                    <a:lstStyle/>
                    <a:p>
                      <a:pPr algn="ctr" fontAlgn="ctr"/>
                      <a:endParaRPr lang="en-US" altLang="ko-KR" sz="1000" b="0" i="0" u="none" strike="noStrike" dirty="0">
                        <a:solidFill>
                          <a:srgbClr val="000000"/>
                        </a:solidFill>
                        <a:effectLst/>
                        <a:latin typeface="맑은 고딕" panose="020B0503020000020004" pitchFamily="50" charset="-127"/>
                        <a:ea typeface="맑은 고딕" panose="020B0503020000020004" pitchFamily="50" charset="-127"/>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bl>
          </a:graphicData>
        </a:graphic>
      </p:graphicFrame>
      <p:pic>
        <p:nvPicPr>
          <p:cNvPr id="54" name="그림 5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74216" y="2610844"/>
            <a:ext cx="3664229" cy="1822001"/>
          </a:xfrm>
          <a:prstGeom prst="rect">
            <a:avLst/>
          </a:prstGeom>
        </p:spPr>
      </p:pic>
      <p:sp>
        <p:nvSpPr>
          <p:cNvPr id="55" name="직사각형 54"/>
          <p:cNvSpPr/>
          <p:nvPr/>
        </p:nvSpPr>
        <p:spPr>
          <a:xfrm>
            <a:off x="900864" y="2869023"/>
            <a:ext cx="1412566" cy="307777"/>
          </a:xfrm>
          <a:prstGeom prst="rect">
            <a:avLst/>
          </a:prstGeom>
        </p:spPr>
        <p:txBody>
          <a:bodyPr wrap="none">
            <a:spAutoFit/>
          </a:bodyPr>
          <a:lstStyle/>
          <a:p>
            <a:pPr algn="ctr"/>
            <a:r>
              <a:rPr lang="ko-KR" altLang="en-US" sz="1400" b="1" dirty="0" smtClean="0">
                <a:solidFill>
                  <a:schemeClr val="tx1">
                    <a:lumMod val="50000"/>
                    <a:lumOff val="50000"/>
                  </a:schemeClr>
                </a:solidFill>
                <a:latin typeface="+mn-ea"/>
              </a:rPr>
              <a:t>단순</a:t>
            </a:r>
            <a:r>
              <a:rPr lang="en-US" altLang="ko-KR" sz="1400" b="1" dirty="0" smtClean="0">
                <a:solidFill>
                  <a:schemeClr val="tx1">
                    <a:lumMod val="50000"/>
                    <a:lumOff val="50000"/>
                  </a:schemeClr>
                </a:solidFill>
                <a:latin typeface="+mn-ea"/>
              </a:rPr>
              <a:t>(</a:t>
            </a:r>
            <a:r>
              <a:rPr lang="ko-KR" altLang="en-US" sz="1400" b="1" smtClean="0">
                <a:solidFill>
                  <a:schemeClr val="tx1">
                    <a:lumMod val="50000"/>
                    <a:lumOff val="50000"/>
                  </a:schemeClr>
                </a:solidFill>
                <a:latin typeface="+mn-ea"/>
              </a:rPr>
              <a:t>짧은</a:t>
            </a:r>
            <a:r>
              <a:rPr lang="en-US" altLang="ko-KR" sz="1400" b="1" dirty="0" smtClean="0">
                <a:solidFill>
                  <a:schemeClr val="tx1">
                    <a:lumMod val="50000"/>
                    <a:lumOff val="50000"/>
                  </a:schemeClr>
                </a:solidFill>
                <a:latin typeface="+mn-ea"/>
              </a:rPr>
              <a:t>) SQL</a:t>
            </a:r>
            <a:endParaRPr lang="ko-KR" altLang="en-US" sz="1400">
              <a:solidFill>
                <a:schemeClr val="tx1">
                  <a:lumMod val="50000"/>
                  <a:lumOff val="50000"/>
                </a:schemeClr>
              </a:solidFill>
            </a:endParaRPr>
          </a:p>
        </p:txBody>
      </p:sp>
      <p:sp>
        <p:nvSpPr>
          <p:cNvPr id="56" name="직사각형 55"/>
          <p:cNvSpPr/>
          <p:nvPr/>
        </p:nvSpPr>
        <p:spPr>
          <a:xfrm>
            <a:off x="5212341" y="2865234"/>
            <a:ext cx="1412566" cy="307777"/>
          </a:xfrm>
          <a:prstGeom prst="rect">
            <a:avLst/>
          </a:prstGeom>
        </p:spPr>
        <p:txBody>
          <a:bodyPr wrap="none">
            <a:spAutoFit/>
          </a:bodyPr>
          <a:lstStyle/>
          <a:p>
            <a:pPr algn="ctr"/>
            <a:r>
              <a:rPr lang="ko-KR" altLang="en-US" sz="1400" b="1" dirty="0" smtClean="0">
                <a:solidFill>
                  <a:schemeClr val="tx1">
                    <a:lumMod val="50000"/>
                    <a:lumOff val="50000"/>
                  </a:schemeClr>
                </a:solidFill>
                <a:latin typeface="+mn-ea"/>
              </a:rPr>
              <a:t>복잡한</a:t>
            </a:r>
            <a:r>
              <a:rPr lang="en-US" altLang="ko-KR" sz="1400" b="1" dirty="0" smtClean="0">
                <a:solidFill>
                  <a:schemeClr val="tx1">
                    <a:lumMod val="50000"/>
                    <a:lumOff val="50000"/>
                  </a:schemeClr>
                </a:solidFill>
                <a:latin typeface="+mn-ea"/>
              </a:rPr>
              <a:t>(</a:t>
            </a:r>
            <a:r>
              <a:rPr lang="ko-KR" altLang="en-US" sz="1400" b="1" dirty="0" smtClean="0">
                <a:solidFill>
                  <a:schemeClr val="tx1">
                    <a:lumMod val="50000"/>
                    <a:lumOff val="50000"/>
                  </a:schemeClr>
                </a:solidFill>
                <a:latin typeface="+mn-ea"/>
              </a:rPr>
              <a:t>긴</a:t>
            </a:r>
            <a:r>
              <a:rPr lang="en-US" altLang="ko-KR" sz="1400" b="1" dirty="0" smtClean="0">
                <a:solidFill>
                  <a:schemeClr val="tx1">
                    <a:lumMod val="50000"/>
                    <a:lumOff val="50000"/>
                  </a:schemeClr>
                </a:solidFill>
                <a:latin typeface="+mn-ea"/>
              </a:rPr>
              <a:t>) SQL</a:t>
            </a:r>
            <a:endParaRPr lang="ko-KR" altLang="en-US" sz="1400" dirty="0">
              <a:solidFill>
                <a:schemeClr val="tx1">
                  <a:lumMod val="50000"/>
                  <a:lumOff val="50000"/>
                </a:schemeClr>
              </a:solidFill>
            </a:endParaRPr>
          </a:p>
        </p:txBody>
      </p:sp>
      <p:sp>
        <p:nvSpPr>
          <p:cNvPr id="57" name="TextBox 7"/>
          <p:cNvSpPr txBox="1">
            <a:spLocks noChangeArrowheads="1"/>
          </p:cNvSpPr>
          <p:nvPr/>
        </p:nvSpPr>
        <p:spPr bwMode="auto">
          <a:xfrm>
            <a:off x="484099" y="1590601"/>
            <a:ext cx="38813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kumimoji="0" lang="en-US" altLang="ko-KR" sz="1200" b="1" dirty="0" smtClean="0">
                <a:latin typeface="맑은 고딕" panose="020B0503020000020004" pitchFamily="50" charset="-127"/>
                <a:ea typeface="맑은 고딕" panose="020B0503020000020004" pitchFamily="50" charset="-127"/>
              </a:rPr>
              <a:t>Dictionary </a:t>
            </a:r>
            <a:r>
              <a:rPr kumimoji="0" lang="ko-KR" altLang="en-US" sz="1200" b="1" dirty="0" smtClean="0">
                <a:latin typeface="맑은 고딕" panose="020B0503020000020004" pitchFamily="50" charset="-127"/>
                <a:ea typeface="맑은 고딕" panose="020B0503020000020004" pitchFamily="50" charset="-127"/>
              </a:rPr>
              <a:t>기반 중복데이터 제거를 통한 데이터 감소</a:t>
            </a:r>
            <a:endParaRPr kumimoji="0" lang="en-US" altLang="ko-KR" sz="1200" b="1" dirty="0" smtClean="0">
              <a:latin typeface="맑은 고딕" panose="020B0503020000020004" pitchFamily="50" charset="-127"/>
              <a:ea typeface="맑은 고딕" panose="020B0503020000020004" pitchFamily="50" charset="-127"/>
            </a:endParaRPr>
          </a:p>
          <a:p>
            <a:pPr eaLnBrk="1" latinLnBrk="1" hangingPunct="1"/>
            <a:r>
              <a:rPr kumimoji="0" lang="ko-KR" altLang="en-US" sz="1200" dirty="0" smtClean="0">
                <a:latin typeface="맑은 고딕" panose="020B0503020000020004" pitchFamily="50" charset="-127"/>
                <a:ea typeface="맑은 고딕" panose="020B0503020000020004" pitchFamily="50" charset="-127"/>
              </a:rPr>
              <a:t>기본 압축 기능 강화를 통한 디스크 사용량 감소</a:t>
            </a:r>
            <a:endParaRPr kumimoji="0" lang="ko-KR" altLang="en-US" sz="1200" dirty="0">
              <a:latin typeface="맑은 고딕" panose="020B0503020000020004" pitchFamily="50" charset="-127"/>
              <a:ea typeface="맑은 고딕" panose="020B0503020000020004" pitchFamily="50" charset="-127"/>
            </a:endParaRPr>
          </a:p>
        </p:txBody>
      </p:sp>
      <p:sp>
        <p:nvSpPr>
          <p:cNvPr id="58" name="직사각형 57"/>
          <p:cNvSpPr/>
          <p:nvPr/>
        </p:nvSpPr>
        <p:spPr>
          <a:xfrm>
            <a:off x="484099" y="2101763"/>
            <a:ext cx="5231425" cy="276999"/>
          </a:xfrm>
          <a:prstGeom prst="rect">
            <a:avLst/>
          </a:prstGeom>
        </p:spPr>
        <p:txBody>
          <a:bodyPr wrap="square">
            <a:spAutoFit/>
          </a:bodyPr>
          <a:lstStyle/>
          <a:p>
            <a:r>
              <a:rPr lang="en-US" altLang="ko-KR" sz="1200" dirty="0" smtClean="0">
                <a:latin typeface="+mn-ea"/>
                <a:ea typeface="+mn-ea"/>
              </a:rPr>
              <a:t>SQL </a:t>
            </a:r>
            <a:r>
              <a:rPr lang="ko-KR" altLang="en-US" sz="1200" dirty="0" smtClean="0">
                <a:latin typeface="+mn-ea"/>
                <a:ea typeface="+mn-ea"/>
              </a:rPr>
              <a:t>로그 데이터 저장 시 </a:t>
            </a:r>
            <a:r>
              <a:rPr lang="en-US" altLang="ko-KR" sz="1200" dirty="0" smtClean="0">
                <a:latin typeface="+mn-ea"/>
                <a:ea typeface="+mn-ea"/>
              </a:rPr>
              <a:t>MySQL </a:t>
            </a:r>
            <a:r>
              <a:rPr lang="ko-KR" altLang="en-US" sz="1200" dirty="0" smtClean="0">
                <a:latin typeface="+mn-ea"/>
                <a:ea typeface="+mn-ea"/>
              </a:rPr>
              <a:t>대비 약 </a:t>
            </a:r>
            <a:r>
              <a:rPr lang="en-US" altLang="ko-KR" sz="1200" dirty="0" smtClean="0">
                <a:latin typeface="+mn-ea"/>
                <a:ea typeface="+mn-ea"/>
              </a:rPr>
              <a:t>1/10 </a:t>
            </a:r>
            <a:r>
              <a:rPr lang="ko-KR" altLang="en-US" sz="1200" dirty="0" smtClean="0">
                <a:latin typeface="+mn-ea"/>
                <a:ea typeface="+mn-ea"/>
              </a:rPr>
              <a:t>수준의 저장 공간 사용</a:t>
            </a:r>
            <a:endParaRPr lang="ko-KR" altLang="en-US" sz="1200" dirty="0">
              <a:latin typeface="+mn-ea"/>
              <a:ea typeface="+mn-ea"/>
            </a:endParaRPr>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t>43</a:t>
            </a:fld>
            <a:endParaRPr lang="ko-KR" altLang="en-US"/>
          </a:p>
        </p:txBody>
      </p:sp>
    </p:spTree>
    <p:extLst>
      <p:ext uri="{BB962C8B-B14F-4D97-AF65-F5344CB8AC3E}">
        <p14:creationId xmlns:p14="http://schemas.microsoft.com/office/powerpoint/2010/main" val="32519791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2959465"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4.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PetaSQL</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30"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fontAlgn="base" latinLnBrk="0" hangingPunct="1">
              <a:spcBef>
                <a:spcPct val="0"/>
              </a:spcBef>
              <a:spcAft>
                <a:spcPct val="0"/>
              </a:spcAft>
              <a:defRPr/>
            </a:pPr>
            <a:r>
              <a:rPr lang="en-US" altLang="ko-KR" sz="1600" b="1" dirty="0">
                <a:latin typeface="+mn-ea"/>
                <a:ea typeface="+mn-ea"/>
              </a:rPr>
              <a:t>Column Stored DBMS (</a:t>
            </a:r>
            <a:r>
              <a:rPr lang="en-US" altLang="ko-KR" sz="1600" b="1" dirty="0" err="1">
                <a:latin typeface="+mn-ea"/>
                <a:ea typeface="+mn-ea"/>
              </a:rPr>
              <a:t>PetaSQL</a:t>
            </a:r>
            <a:r>
              <a:rPr lang="en-US" altLang="ko-KR" sz="1600" b="1" dirty="0">
                <a:latin typeface="+mn-ea"/>
                <a:ea typeface="+mn-ea"/>
              </a:rPr>
              <a:t>) </a:t>
            </a:r>
            <a:r>
              <a:rPr lang="ko-KR" altLang="en-US" sz="1600" b="1" dirty="0">
                <a:latin typeface="+mn-ea"/>
                <a:ea typeface="+mn-ea"/>
              </a:rPr>
              <a:t>탑재로 로그기록 시간 단축 및 </a:t>
            </a:r>
            <a:r>
              <a:rPr lang="en-US" altLang="ko-KR" sz="1600" b="1" dirty="0">
                <a:latin typeface="+mn-ea"/>
                <a:ea typeface="+mn-ea"/>
              </a:rPr>
              <a:t>I/O </a:t>
            </a:r>
            <a:r>
              <a:rPr lang="ko-KR" altLang="en-US" sz="1600" b="1" dirty="0">
                <a:latin typeface="+mn-ea"/>
                <a:ea typeface="+mn-ea"/>
              </a:rPr>
              <a:t>병목 해결</a:t>
            </a:r>
            <a:endParaRPr lang="en-US" altLang="ko-KR" sz="1600" b="1" dirty="0">
              <a:latin typeface="+mn-ea"/>
              <a:ea typeface="+mn-ea"/>
            </a:endParaRPr>
          </a:p>
        </p:txBody>
      </p:sp>
      <p:sp>
        <p:nvSpPr>
          <p:cNvPr id="4" name="TextBox 3"/>
          <p:cNvSpPr txBox="1"/>
          <p:nvPr/>
        </p:nvSpPr>
        <p:spPr>
          <a:xfrm>
            <a:off x="736406" y="5768283"/>
            <a:ext cx="5673348" cy="261610"/>
          </a:xfrm>
          <a:prstGeom prst="rect">
            <a:avLst/>
          </a:prstGeom>
          <a:noFill/>
        </p:spPr>
        <p:txBody>
          <a:bodyPr wrap="none" rtlCol="0">
            <a:spAutoFit/>
          </a:bodyPr>
          <a:lstStyle/>
          <a:p>
            <a:pPr>
              <a:buClr>
                <a:srgbClr val="FFC000"/>
              </a:buClr>
            </a:pPr>
            <a:r>
              <a:rPr lang="en-US" altLang="ko-KR" sz="1100" dirty="0" smtClean="0">
                <a:latin typeface="+mn-ea"/>
                <a:ea typeface="+mn-ea"/>
              </a:rPr>
              <a:t>180byte 20</a:t>
            </a:r>
            <a:r>
              <a:rPr lang="ko-KR" altLang="en-US" sz="1100" dirty="0" smtClean="0">
                <a:latin typeface="+mn-ea"/>
                <a:ea typeface="+mn-ea"/>
              </a:rPr>
              <a:t>만 </a:t>
            </a:r>
            <a:r>
              <a:rPr lang="en-US" altLang="ko-KR" sz="1100" dirty="0" smtClean="0">
                <a:latin typeface="+mn-ea"/>
                <a:ea typeface="+mn-ea"/>
              </a:rPr>
              <a:t>row insert 20</a:t>
            </a:r>
            <a:r>
              <a:rPr lang="ko-KR" altLang="en-US" sz="1100" dirty="0" smtClean="0">
                <a:latin typeface="+mn-ea"/>
                <a:ea typeface="+mn-ea"/>
              </a:rPr>
              <a:t>회 시도 후 최저</a:t>
            </a:r>
            <a:r>
              <a:rPr lang="en-US" altLang="ko-KR" sz="1100" dirty="0" smtClean="0">
                <a:latin typeface="+mn-ea"/>
                <a:ea typeface="+mn-ea"/>
              </a:rPr>
              <a:t>, </a:t>
            </a:r>
            <a:r>
              <a:rPr lang="ko-KR" altLang="en-US" sz="1100" dirty="0" smtClean="0">
                <a:latin typeface="+mn-ea"/>
                <a:ea typeface="+mn-ea"/>
              </a:rPr>
              <a:t>최고 값 제외 후 </a:t>
            </a:r>
            <a:r>
              <a:rPr lang="en-US" altLang="ko-KR" sz="1100" dirty="0" smtClean="0">
                <a:latin typeface="+mn-ea"/>
                <a:ea typeface="+mn-ea"/>
              </a:rPr>
              <a:t>10</a:t>
            </a:r>
            <a:r>
              <a:rPr lang="ko-KR" altLang="en-US" sz="1100" dirty="0" smtClean="0">
                <a:latin typeface="+mn-ea"/>
                <a:ea typeface="+mn-ea"/>
              </a:rPr>
              <a:t>회에 대한 평균 값 산출</a:t>
            </a:r>
            <a:endParaRPr lang="en-US" altLang="ko-KR" sz="1100" dirty="0" smtClean="0">
              <a:latin typeface="+mn-ea"/>
              <a:ea typeface="+mn-ea"/>
            </a:endParaRPr>
          </a:p>
        </p:txBody>
      </p:sp>
      <p:sp>
        <p:nvSpPr>
          <p:cNvPr id="5" name="TextBox 4"/>
          <p:cNvSpPr txBox="1"/>
          <p:nvPr/>
        </p:nvSpPr>
        <p:spPr>
          <a:xfrm>
            <a:off x="5652120" y="4769327"/>
            <a:ext cx="184731" cy="369332"/>
          </a:xfrm>
          <a:prstGeom prst="rect">
            <a:avLst/>
          </a:prstGeom>
          <a:noFill/>
        </p:spPr>
        <p:txBody>
          <a:bodyPr wrap="none" rtlCol="0">
            <a:spAutoFit/>
          </a:bodyPr>
          <a:lstStyle/>
          <a:p>
            <a:endParaRPr lang="ko-KR" altLang="en-US" dirty="0"/>
          </a:p>
        </p:txBody>
      </p:sp>
      <p:grpSp>
        <p:nvGrpSpPr>
          <p:cNvPr id="6" name="그룹 5"/>
          <p:cNvGrpSpPr/>
          <p:nvPr/>
        </p:nvGrpSpPr>
        <p:grpSpPr>
          <a:xfrm>
            <a:off x="2551954" y="2068918"/>
            <a:ext cx="4508175" cy="1926595"/>
            <a:chOff x="1403350" y="2486089"/>
            <a:chExt cx="6504384" cy="2515473"/>
          </a:xfrm>
        </p:grpSpPr>
        <p:graphicFrame>
          <p:nvGraphicFramePr>
            <p:cNvPr id="7" name="차트 6"/>
            <p:cNvGraphicFramePr/>
            <p:nvPr>
              <p:extLst/>
            </p:nvPr>
          </p:nvGraphicFramePr>
          <p:xfrm>
            <a:off x="1403350" y="2486089"/>
            <a:ext cx="6504384" cy="2392363"/>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6300192" y="4755341"/>
              <a:ext cx="688009" cy="246221"/>
            </a:xfrm>
            <a:prstGeom prst="rect">
              <a:avLst/>
            </a:prstGeom>
            <a:noFill/>
          </p:spPr>
          <p:txBody>
            <a:bodyPr wrap="none" rtlCol="0">
              <a:spAutoFit/>
            </a:bodyPr>
            <a:lstStyle/>
            <a:p>
              <a:pPr>
                <a:buClr>
                  <a:srgbClr val="FFC000"/>
                </a:buClr>
              </a:pPr>
              <a:r>
                <a:rPr lang="ko-KR" altLang="en-US" sz="1000" b="1" dirty="0" smtClean="0"/>
                <a:t>단위 </a:t>
              </a:r>
              <a:r>
                <a:rPr lang="en-US" altLang="ko-KR" sz="1000" b="1" dirty="0" smtClean="0"/>
                <a:t>: </a:t>
              </a:r>
              <a:r>
                <a:rPr lang="ko-KR" altLang="en-US" sz="1000" b="1" dirty="0" smtClean="0"/>
                <a:t>초</a:t>
              </a:r>
              <a:endParaRPr lang="en-US" altLang="ko-KR" sz="1000" b="1" dirty="0" smtClean="0"/>
            </a:p>
          </p:txBody>
        </p:sp>
      </p:grpSp>
      <p:sp>
        <p:nvSpPr>
          <p:cNvPr id="9" name="TextBox 8"/>
          <p:cNvSpPr txBox="1"/>
          <p:nvPr/>
        </p:nvSpPr>
        <p:spPr>
          <a:xfrm>
            <a:off x="2522718" y="1612785"/>
            <a:ext cx="3887474" cy="461665"/>
          </a:xfrm>
          <a:prstGeom prst="rect">
            <a:avLst/>
          </a:prstGeom>
          <a:noFill/>
        </p:spPr>
        <p:txBody>
          <a:bodyPr wrap="none" rtlCol="0">
            <a:spAutoFit/>
          </a:bodyPr>
          <a:lstStyle/>
          <a:p>
            <a:r>
              <a:rPr lang="en-US" altLang="ko-KR" sz="1200" b="1" dirty="0" smtClean="0">
                <a:latin typeface="+mn-ea"/>
                <a:ea typeface="+mn-ea"/>
              </a:rPr>
              <a:t>Chakra Max Repository </a:t>
            </a:r>
            <a:r>
              <a:rPr lang="ko-KR" altLang="en-US" sz="1200" b="1" dirty="0" smtClean="0">
                <a:latin typeface="+mn-ea"/>
                <a:ea typeface="+mn-ea"/>
              </a:rPr>
              <a:t>사용시 로그 </a:t>
            </a:r>
            <a:r>
              <a:rPr lang="en-US" altLang="ko-KR" sz="1200" b="1" dirty="0" smtClean="0">
                <a:latin typeface="+mn-ea"/>
                <a:ea typeface="+mn-ea"/>
              </a:rPr>
              <a:t>Log write </a:t>
            </a:r>
            <a:r>
              <a:rPr lang="ko-KR" altLang="en-US" sz="1200" b="1" dirty="0" smtClean="0">
                <a:latin typeface="+mn-ea"/>
                <a:ea typeface="+mn-ea"/>
              </a:rPr>
              <a:t>시간</a:t>
            </a:r>
            <a:endParaRPr lang="en-US" altLang="ko-KR" sz="1200" b="1" dirty="0">
              <a:latin typeface="+mn-ea"/>
              <a:ea typeface="+mn-ea"/>
            </a:endParaRPr>
          </a:p>
          <a:p>
            <a:r>
              <a:rPr lang="en-US" altLang="ko-KR" sz="1200" b="1" dirty="0" smtClean="0">
                <a:latin typeface="+mn-ea"/>
                <a:ea typeface="+mn-ea"/>
              </a:rPr>
              <a:t>- </a:t>
            </a:r>
            <a:r>
              <a:rPr lang="ko-KR" altLang="en-US" sz="1200" b="1" dirty="0" smtClean="0">
                <a:latin typeface="+mn-ea"/>
                <a:ea typeface="+mn-ea"/>
              </a:rPr>
              <a:t>기존 </a:t>
            </a:r>
            <a:r>
              <a:rPr lang="en-US" altLang="ko-KR" sz="1200" b="1" dirty="0" smtClean="0">
                <a:latin typeface="+mn-ea"/>
                <a:ea typeface="+mn-ea"/>
              </a:rPr>
              <a:t>MySQL </a:t>
            </a:r>
            <a:r>
              <a:rPr lang="ko-KR" altLang="en-US" sz="1200" b="1" dirty="0" smtClean="0">
                <a:latin typeface="+mn-ea"/>
                <a:ea typeface="+mn-ea"/>
              </a:rPr>
              <a:t>대비 약 </a:t>
            </a:r>
            <a:r>
              <a:rPr lang="en-US" altLang="ko-KR" sz="1200" b="1" dirty="0" smtClean="0">
                <a:latin typeface="+mn-ea"/>
                <a:ea typeface="+mn-ea"/>
              </a:rPr>
              <a:t>200%</a:t>
            </a:r>
            <a:r>
              <a:rPr lang="ko-KR" altLang="en-US" sz="1200" b="1" dirty="0" smtClean="0">
                <a:latin typeface="+mn-ea"/>
                <a:ea typeface="+mn-ea"/>
              </a:rPr>
              <a:t> 로그 기록 효율 증가</a:t>
            </a:r>
            <a:endParaRPr lang="en-US" altLang="ko-KR" sz="1200" b="1" dirty="0" smtClean="0">
              <a:latin typeface="+mn-ea"/>
              <a:ea typeface="+mn-ea"/>
            </a:endParaRPr>
          </a:p>
        </p:txBody>
      </p:sp>
      <p:pic>
        <p:nvPicPr>
          <p:cNvPr id="10" name="그림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5576" y="4193264"/>
            <a:ext cx="3534284" cy="1539552"/>
          </a:xfrm>
          <a:prstGeom prst="rect">
            <a:avLst/>
          </a:prstGeom>
        </p:spPr>
      </p:pic>
      <p:pic>
        <p:nvPicPr>
          <p:cNvPr id="11" name="그림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04048" y="4193262"/>
            <a:ext cx="3473272" cy="1539553"/>
          </a:xfrm>
          <a:prstGeom prst="rect">
            <a:avLst/>
          </a:prstGeom>
        </p:spPr>
      </p:pic>
      <p:sp>
        <p:nvSpPr>
          <p:cNvPr id="2" name="슬라이드 번호 개체 틀 1"/>
          <p:cNvSpPr>
            <a:spLocks noGrp="1"/>
          </p:cNvSpPr>
          <p:nvPr>
            <p:ph type="sldNum" sz="quarter" idx="12"/>
          </p:nvPr>
        </p:nvSpPr>
        <p:spPr/>
        <p:txBody>
          <a:bodyPr/>
          <a:lstStyle/>
          <a:p>
            <a:fld id="{55DF3BF5-F5C4-49A3-8D2C-141262B023B6}" type="slidenum">
              <a:rPr lang="ko-KR" altLang="en-US" smtClean="0"/>
              <a:t>44</a:t>
            </a:fld>
            <a:endParaRPr lang="ko-KR" altLang="en-US"/>
          </a:p>
        </p:txBody>
      </p:sp>
    </p:spTree>
    <p:extLst>
      <p:ext uri="{BB962C8B-B14F-4D97-AF65-F5344CB8AC3E}">
        <p14:creationId xmlns:p14="http://schemas.microsoft.com/office/powerpoint/2010/main" val="27339801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5330305"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4.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관리기능  </a:t>
            </a:r>
            <a:r>
              <a:rPr lang="en-US" altLang="ko-KR" sz="140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데이터 위변조 </a:t>
            </a:r>
            <a:r>
              <a:rPr lang="en-US" altLang="ko-KR" sz="1600">
                <a:solidFill>
                  <a:schemeClr val="tx1">
                    <a:lumMod val="50000"/>
                    <a:lumOff val="50000"/>
                  </a:schemeClr>
                </a:solidFill>
                <a:latin typeface="HY헤드라인M" panose="02030600000101010101" pitchFamily="18" charset="-127"/>
                <a:ea typeface="HY헤드라인M" panose="02030600000101010101" pitchFamily="18" charset="-127"/>
              </a:rPr>
              <a:t>-</a:t>
            </a:r>
            <a:r>
              <a:rPr lang="en-US" altLang="ko-KR" sz="160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테이블 보호 기능</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t>45</a:t>
            </a:fld>
            <a:endParaRPr lang="ko-KR" altLang="en-US"/>
          </a:p>
        </p:txBody>
      </p:sp>
      <p:sp>
        <p:nvSpPr>
          <p:cNvPr id="13" name="TextBox 7"/>
          <p:cNvSpPr txBox="1">
            <a:spLocks noChangeArrowheads="1"/>
          </p:cNvSpPr>
          <p:nvPr/>
        </p:nvSpPr>
        <p:spPr bwMode="auto">
          <a:xfrm>
            <a:off x="383085" y="968685"/>
            <a:ext cx="838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latinLnBrk="0" hangingPunct="1">
              <a:spcBef>
                <a:spcPct val="0"/>
              </a:spcBef>
              <a:defRPr/>
            </a:pPr>
            <a:r>
              <a:rPr lang="ko-KR" altLang="en-US" sz="1600" b="1" smtClean="0">
                <a:latin typeface="맑은 고딕" panose="020B0503020000020004" pitchFamily="50" charset="-127"/>
                <a:ea typeface="맑은 고딕" panose="020B0503020000020004" pitchFamily="50" charset="-127"/>
              </a:rPr>
              <a:t>로그 데이터의 위변조 방지를 위하여 </a:t>
            </a:r>
            <a:r>
              <a:rPr lang="en-US" altLang="ko-KR" sz="1600" b="1" smtClean="0">
                <a:latin typeface="맑은 고딕" panose="020B0503020000020004" pitchFamily="50" charset="-127"/>
                <a:ea typeface="맑은 고딕" panose="020B0503020000020004" pitchFamily="50" charset="-127"/>
              </a:rPr>
              <a:t>PetaSQL</a:t>
            </a:r>
            <a:r>
              <a:rPr lang="ko-KR" altLang="en-US" sz="1600" b="1" smtClean="0">
                <a:latin typeface="맑은 고딕" panose="020B0503020000020004" pitchFamily="50" charset="-127"/>
                <a:ea typeface="맑은 고딕" panose="020B0503020000020004" pitchFamily="50" charset="-127"/>
              </a:rPr>
              <a:t>의 로그 저장 테이블에 </a:t>
            </a:r>
            <a:r>
              <a:rPr lang="en-US" altLang="ko-KR" sz="1600" b="1" smtClean="0">
                <a:latin typeface="맑은 고딕" panose="020B0503020000020004" pitchFamily="50" charset="-127"/>
                <a:ea typeface="맑은 고딕" panose="020B0503020000020004" pitchFamily="50" charset="-127"/>
              </a:rPr>
              <a:t>Chakra Max </a:t>
            </a:r>
            <a:r>
              <a:rPr lang="ko-KR" altLang="en-US" sz="1600" b="1" smtClean="0">
                <a:latin typeface="맑은 고딕" panose="020B0503020000020004" pitchFamily="50" charset="-127"/>
                <a:ea typeface="맑은 고딕" panose="020B0503020000020004" pitchFamily="50" charset="-127"/>
              </a:rPr>
              <a:t>엔진만 쓰기 및 변경이 가능하며 사용자 접근시 읽기로 제한</a:t>
            </a:r>
            <a:endParaRPr lang="ko-KR" altLang="en-US" sz="1600" b="1" dirty="0">
              <a:latin typeface="맑은 고딕" panose="020B0503020000020004" pitchFamily="50" charset="-127"/>
              <a:ea typeface="맑은 고딕" panose="020B0503020000020004" pitchFamily="50" charset="-127"/>
            </a:endParaRPr>
          </a:p>
        </p:txBody>
      </p:sp>
      <p:pic>
        <p:nvPicPr>
          <p:cNvPr id="14" name="그림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9459" y="2274384"/>
            <a:ext cx="6148772" cy="1912652"/>
          </a:xfrm>
          <a:prstGeom prst="rect">
            <a:avLst/>
          </a:prstGeom>
          <a:effectLst>
            <a:outerShdw blurRad="50800" dist="38100" dir="2700000" algn="tl" rotWithShape="0">
              <a:prstClr val="black">
                <a:alpha val="40000"/>
              </a:prstClr>
            </a:outerShdw>
          </a:effectLst>
        </p:spPr>
      </p:pic>
      <p:grpSp>
        <p:nvGrpSpPr>
          <p:cNvPr id="15" name="그룹 14"/>
          <p:cNvGrpSpPr/>
          <p:nvPr/>
        </p:nvGrpSpPr>
        <p:grpSpPr>
          <a:xfrm>
            <a:off x="6549389" y="3006757"/>
            <a:ext cx="2270131" cy="513806"/>
            <a:chOff x="6458231" y="2423827"/>
            <a:chExt cx="2347945" cy="513806"/>
          </a:xfrm>
          <a:effectLst>
            <a:outerShdw blurRad="50800" dist="38100" dir="2700000" algn="tl" rotWithShape="0">
              <a:prstClr val="black">
                <a:alpha val="40000"/>
              </a:prstClr>
            </a:outerShdw>
          </a:effectLst>
        </p:grpSpPr>
        <p:sp>
          <p:nvSpPr>
            <p:cNvPr id="16" name="오각형 15"/>
            <p:cNvSpPr/>
            <p:nvPr/>
          </p:nvSpPr>
          <p:spPr>
            <a:xfrm rot="10800000">
              <a:off x="6458231" y="2423827"/>
              <a:ext cx="2305354" cy="513806"/>
            </a:xfrm>
            <a:prstGeom prst="homePlat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endParaRPr lang="ko-KR" altLang="en-US" b="1" dirty="0">
                <a:solidFill>
                  <a:schemeClr val="tx1"/>
                </a:solidFill>
                <a:latin typeface="맑은 고딕" panose="020B0503020000020004" pitchFamily="50" charset="-127"/>
              </a:endParaRPr>
            </a:p>
          </p:txBody>
        </p:sp>
        <p:sp>
          <p:nvSpPr>
            <p:cNvPr id="17" name="직사각형 16"/>
            <p:cNvSpPr/>
            <p:nvPr/>
          </p:nvSpPr>
          <p:spPr>
            <a:xfrm>
              <a:off x="6592482" y="2553661"/>
              <a:ext cx="2213694" cy="276999"/>
            </a:xfrm>
            <a:prstGeom prst="rect">
              <a:avLst/>
            </a:prstGeom>
          </p:spPr>
          <p:txBody>
            <a:bodyPr wrap="none">
              <a:spAutoFit/>
            </a:bodyPr>
            <a:lstStyle/>
            <a:p>
              <a:r>
                <a:rPr lang="ko-KR" altLang="en-US" sz="1200" b="1" i="1" smtClean="0">
                  <a:latin typeface="맑은 고딕" panose="020B0503020000020004" pitchFamily="50" charset="-127"/>
                  <a:ea typeface="맑은 고딕" panose="020B0503020000020004" pitchFamily="50" charset="-127"/>
                </a:rPr>
                <a:t>엔진에서 저장된 로그데이터</a:t>
              </a:r>
              <a:endParaRPr lang="ko-KR" altLang="en-US" sz="1200" b="1" i="1" dirty="0">
                <a:latin typeface="맑은 고딕" panose="020B0503020000020004" pitchFamily="50" charset="-127"/>
                <a:ea typeface="맑은 고딕" panose="020B0503020000020004" pitchFamily="50" charset="-127"/>
              </a:endParaRPr>
            </a:p>
          </p:txBody>
        </p:sp>
      </p:grpSp>
      <p:pic>
        <p:nvPicPr>
          <p:cNvPr id="18" name="그림 17"/>
          <p:cNvPicPr>
            <a:picLocks noChangeAspect="1"/>
          </p:cNvPicPr>
          <p:nvPr/>
        </p:nvPicPr>
        <p:blipFill>
          <a:blip r:embed="rId4"/>
          <a:stretch>
            <a:fillRect/>
          </a:stretch>
        </p:blipFill>
        <p:spPr>
          <a:xfrm>
            <a:off x="3044292" y="4511992"/>
            <a:ext cx="5734050" cy="1171575"/>
          </a:xfrm>
          <a:prstGeom prst="rect">
            <a:avLst/>
          </a:prstGeom>
        </p:spPr>
      </p:pic>
      <p:sp>
        <p:nvSpPr>
          <p:cNvPr id="19" name="직사각형 18"/>
          <p:cNvSpPr/>
          <p:nvPr/>
        </p:nvSpPr>
        <p:spPr>
          <a:xfrm>
            <a:off x="3253740" y="4876869"/>
            <a:ext cx="4320540" cy="163761"/>
          </a:xfrm>
          <a:prstGeom prst="rect">
            <a:avLst/>
          </a:prstGeom>
          <a:noFill/>
          <a:ln>
            <a:solidFill>
              <a:srgbClr val="C00000">
                <a:alpha val="9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직사각형 19"/>
          <p:cNvSpPr/>
          <p:nvPr/>
        </p:nvSpPr>
        <p:spPr>
          <a:xfrm>
            <a:off x="3261360" y="5326449"/>
            <a:ext cx="4678680" cy="177336"/>
          </a:xfrm>
          <a:prstGeom prst="rect">
            <a:avLst/>
          </a:prstGeom>
          <a:noFill/>
          <a:ln>
            <a:solidFill>
              <a:srgbClr val="C00000">
                <a:alpha val="9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289268" y="4511992"/>
            <a:ext cx="2615858" cy="1171575"/>
          </a:xfrm>
          <a:prstGeom prst="rect">
            <a:avLst/>
          </a:prstGeom>
          <a:solidFill>
            <a:schemeClr val="accent3">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anchor="ctr" anchorCtr="0"/>
          <a:lstStyle>
            <a:defPPr>
              <a:defRPr lang="ko-KR"/>
            </a:defPPr>
            <a:lvl1pPr algn="ctr" fontAlgn="auto">
              <a:spcBef>
                <a:spcPts val="0"/>
              </a:spcBef>
              <a:spcAft>
                <a:spcPts val="0"/>
              </a:spcAft>
              <a:defRPr kumimoji="0" sz="1100" b="1">
                <a:solidFill>
                  <a:schemeClr val="tx1">
                    <a:lumMod val="85000"/>
                    <a:lumOff val="15000"/>
                  </a:schemeClr>
                </a:solidFill>
                <a:latin typeface="맑은 고딕" pitchFamily="50" charset="-127"/>
                <a:ea typeface="맑은 고딕" pitchFamily="50" charset="-127"/>
              </a:defRPr>
            </a:lvl1pPr>
            <a:lvl2pPr>
              <a:defRPr>
                <a:solidFill>
                  <a:schemeClr val="dk1"/>
                </a:solidFill>
                <a:latin typeface="+mn-lt"/>
                <a:ea typeface="+mn-ea"/>
              </a:defRPr>
            </a:lvl2pPr>
            <a:lvl3pPr>
              <a:defRPr>
                <a:solidFill>
                  <a:schemeClr val="dk1"/>
                </a:solidFill>
                <a:latin typeface="+mn-lt"/>
                <a:ea typeface="+mn-ea"/>
              </a:defRPr>
            </a:lvl3pPr>
            <a:lvl4pPr>
              <a:defRPr>
                <a:solidFill>
                  <a:schemeClr val="dk1"/>
                </a:solidFill>
                <a:latin typeface="+mn-lt"/>
                <a:ea typeface="+mn-ea"/>
              </a:defRPr>
            </a:lvl4pPr>
            <a:lvl5pPr>
              <a:defRPr>
                <a:solidFill>
                  <a:schemeClr val="dk1"/>
                </a:solidFill>
                <a:latin typeface="+mn-lt"/>
                <a:ea typeface="+mn-ea"/>
              </a:defRPr>
            </a:lvl5pPr>
            <a:lvl6pPr>
              <a:defRPr>
                <a:solidFill>
                  <a:schemeClr val="dk1"/>
                </a:solidFill>
                <a:latin typeface="+mn-lt"/>
                <a:ea typeface="+mn-ea"/>
              </a:defRPr>
            </a:lvl6pPr>
            <a:lvl7pPr>
              <a:defRPr>
                <a:solidFill>
                  <a:schemeClr val="dk1"/>
                </a:solidFill>
                <a:latin typeface="+mn-lt"/>
                <a:ea typeface="+mn-ea"/>
              </a:defRPr>
            </a:lvl7pPr>
            <a:lvl8pPr>
              <a:defRPr>
                <a:solidFill>
                  <a:schemeClr val="dk1"/>
                </a:solidFill>
                <a:latin typeface="+mn-lt"/>
                <a:ea typeface="+mn-ea"/>
              </a:defRPr>
            </a:lvl8pPr>
            <a:lvl9pPr>
              <a:defRPr>
                <a:solidFill>
                  <a:schemeClr val="dk1"/>
                </a:solidFill>
                <a:latin typeface="+mn-lt"/>
                <a:ea typeface="+mn-ea"/>
              </a:defRPr>
            </a:lvl9pPr>
          </a:lstStyle>
          <a:p>
            <a:pPr algn="l"/>
            <a:r>
              <a:rPr lang="ko-KR" altLang="en-US" sz="1200" i="1" smtClean="0"/>
              <a:t>사용자가 </a:t>
            </a:r>
            <a:r>
              <a:rPr lang="en-US" altLang="ko-KR" sz="1200" i="1" smtClean="0"/>
              <a:t>Repository DB</a:t>
            </a:r>
            <a:r>
              <a:rPr lang="ko-KR" altLang="en-US" sz="1200" i="1" smtClean="0"/>
              <a:t>에 접근하여 로그 테이블에 </a:t>
            </a:r>
            <a:r>
              <a:rPr lang="en-US" altLang="ko-KR" sz="1200" i="1" smtClean="0"/>
              <a:t>update, delete </a:t>
            </a:r>
            <a:r>
              <a:rPr lang="ko-KR" altLang="en-US" sz="1200" i="1" smtClean="0"/>
              <a:t>등을 시도하였을 테이블이 보호되어 실행을 할 수 없음</a:t>
            </a:r>
            <a:endParaRPr lang="ko-KR" altLang="en-US" sz="1200" i="1" dirty="0"/>
          </a:p>
        </p:txBody>
      </p:sp>
      <p:sp>
        <p:nvSpPr>
          <p:cNvPr id="22" name="TextBox 7"/>
          <p:cNvSpPr txBox="1">
            <a:spLocks noChangeArrowheads="1"/>
          </p:cNvSpPr>
          <p:nvPr/>
        </p:nvSpPr>
        <p:spPr bwMode="auto">
          <a:xfrm>
            <a:off x="309458" y="1724979"/>
            <a:ext cx="6868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latinLnBrk="0" hangingPunct="1">
              <a:spcBef>
                <a:spcPct val="0"/>
              </a:spcBef>
              <a:defRPr/>
            </a:pPr>
            <a:r>
              <a:rPr lang="ko-KR" altLang="en-US" sz="1400" smtClean="0">
                <a:latin typeface="맑은 고딕" panose="020B0503020000020004" pitchFamily="50" charset="-127"/>
                <a:ea typeface="맑은 고딕" panose="020B0503020000020004" pitchFamily="50" charset="-127"/>
              </a:rPr>
              <a:t>로그 위변조 방지를 위한 로그테이블 쓰기 방지 기능 </a:t>
            </a:r>
            <a:r>
              <a:rPr lang="en-US" altLang="ko-KR" sz="1400" smtClean="0">
                <a:latin typeface="맑은 고딕" panose="020B0503020000020004" pitchFamily="50" charset="-127"/>
                <a:ea typeface="맑은 고딕" panose="020B0503020000020004" pitchFamily="50" charset="-127"/>
              </a:rPr>
              <a:t>(Chakra Max </a:t>
            </a:r>
            <a:r>
              <a:rPr lang="ko-KR" altLang="en-US" sz="1400" smtClean="0">
                <a:latin typeface="맑은 고딕" panose="020B0503020000020004" pitchFamily="50" charset="-127"/>
                <a:ea typeface="맑은 고딕" panose="020B0503020000020004" pitchFamily="50" charset="-127"/>
              </a:rPr>
              <a:t>엔진 가능</a:t>
            </a:r>
            <a:r>
              <a:rPr lang="en-US" altLang="ko-KR" sz="1400" smtClean="0">
                <a:latin typeface="맑은 고딕" panose="020B0503020000020004" pitchFamily="50" charset="-127"/>
                <a:ea typeface="맑은 고딕" panose="020B0503020000020004" pitchFamily="50" charset="-127"/>
              </a:rPr>
              <a:t>)</a:t>
            </a:r>
            <a:r>
              <a:rPr lang="ko-KR" altLang="en-US" sz="1400" smtClean="0">
                <a:latin typeface="맑은 고딕" panose="020B0503020000020004" pitchFamily="50" charset="-127"/>
                <a:ea typeface="맑은 고딕" panose="020B0503020000020004" pitchFamily="50" charset="-127"/>
              </a:rPr>
              <a:t> </a:t>
            </a:r>
            <a:endParaRPr lang="ko-KR" altLang="en-US" sz="1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1949666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4833374"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4.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관리기능  </a:t>
            </a:r>
            <a:r>
              <a:rPr lang="en-US" altLang="ko-KR" sz="140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데이터 위변조 </a:t>
            </a:r>
            <a:r>
              <a:rPr lang="en-US" altLang="ko-KR" sz="1600">
                <a:solidFill>
                  <a:schemeClr val="tx1">
                    <a:lumMod val="50000"/>
                    <a:lumOff val="50000"/>
                  </a:schemeClr>
                </a:solidFill>
                <a:latin typeface="HY헤드라인M" panose="02030600000101010101" pitchFamily="18" charset="-127"/>
                <a:ea typeface="HY헤드라인M" panose="02030600000101010101" pitchFamily="18" charset="-127"/>
              </a:rPr>
              <a:t>-</a:t>
            </a:r>
            <a:r>
              <a:rPr lang="en-US" altLang="ko-KR" sz="160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백업 암호화</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t>46</a:t>
            </a:fld>
            <a:endParaRPr lang="ko-KR" altLang="en-US"/>
          </a:p>
        </p:txBody>
      </p:sp>
      <p:sp>
        <p:nvSpPr>
          <p:cNvPr id="23"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latinLnBrk="0" hangingPunct="1">
              <a:spcBef>
                <a:spcPct val="0"/>
              </a:spcBef>
              <a:defRPr/>
            </a:pPr>
            <a:r>
              <a:rPr lang="ko-KR" altLang="en-US" sz="1600" b="1" smtClean="0">
                <a:latin typeface="맑은 고딕" panose="020B0503020000020004" pitchFamily="50" charset="-127"/>
                <a:ea typeface="맑은 고딕" panose="020B0503020000020004" pitchFamily="50" charset="-127"/>
              </a:rPr>
              <a:t>일일 백업 파일을 암호화 알고리즘을 적용하여 백업 로그의 열람 및 수정을 방지</a:t>
            </a:r>
            <a:endParaRPr lang="ko-KR" altLang="en-US" sz="1600" b="1" dirty="0">
              <a:latin typeface="맑은 고딕" panose="020B0503020000020004" pitchFamily="50" charset="-127"/>
              <a:ea typeface="맑은 고딕" panose="020B0503020000020004" pitchFamily="50" charset="-127"/>
            </a:endParaRPr>
          </a:p>
        </p:txBody>
      </p:sp>
      <p:pic>
        <p:nvPicPr>
          <p:cNvPr id="24" name="그림 2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74495" y="2298651"/>
            <a:ext cx="2789302" cy="2880774"/>
          </a:xfrm>
          <a:prstGeom prst="rect">
            <a:avLst/>
          </a:prstGeom>
        </p:spPr>
      </p:pic>
      <p:pic>
        <p:nvPicPr>
          <p:cNvPr id="25" name="그림 2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56512" y="2842008"/>
            <a:ext cx="2793128" cy="2847583"/>
          </a:xfrm>
          <a:prstGeom prst="rect">
            <a:avLst/>
          </a:prstGeom>
        </p:spPr>
      </p:pic>
      <p:sp>
        <p:nvSpPr>
          <p:cNvPr id="26" name="TextBox 25"/>
          <p:cNvSpPr txBox="1"/>
          <p:nvPr/>
        </p:nvSpPr>
        <p:spPr>
          <a:xfrm>
            <a:off x="4382838" y="5226192"/>
            <a:ext cx="1453684" cy="261610"/>
          </a:xfrm>
          <a:prstGeom prst="rect">
            <a:avLst/>
          </a:prstGeom>
          <a:noFill/>
        </p:spPr>
        <p:txBody>
          <a:bodyPr wrap="square" rtlCol="0">
            <a:spAutoFit/>
          </a:bodyPr>
          <a:lstStyle/>
          <a:p>
            <a:r>
              <a:rPr lang="ko-KR" altLang="en-US" sz="1100" b="1" dirty="0" smtClean="0"/>
              <a:t>암호화된 데이터</a:t>
            </a:r>
            <a:endParaRPr lang="ko-KR" altLang="en-US" sz="1100" b="1" dirty="0"/>
          </a:p>
        </p:txBody>
      </p:sp>
      <p:sp>
        <p:nvSpPr>
          <p:cNvPr id="27" name="TextBox 26"/>
          <p:cNvSpPr txBox="1"/>
          <p:nvPr/>
        </p:nvSpPr>
        <p:spPr>
          <a:xfrm>
            <a:off x="5663748" y="5736358"/>
            <a:ext cx="1283837" cy="261610"/>
          </a:xfrm>
          <a:prstGeom prst="rect">
            <a:avLst/>
          </a:prstGeom>
          <a:noFill/>
        </p:spPr>
        <p:txBody>
          <a:bodyPr wrap="square" rtlCol="0">
            <a:spAutoFit/>
          </a:bodyPr>
          <a:lstStyle/>
          <a:p>
            <a:r>
              <a:rPr lang="ko-KR" altLang="en-US" sz="1100" b="1" smtClean="0"/>
              <a:t>일반 데이터</a:t>
            </a:r>
            <a:endParaRPr lang="ko-KR" altLang="en-US" sz="1100" b="1" dirty="0"/>
          </a:p>
        </p:txBody>
      </p:sp>
      <p:pic>
        <p:nvPicPr>
          <p:cNvPr id="28" name="그림 2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1675" y="2298651"/>
            <a:ext cx="3326686" cy="2186989"/>
          </a:xfrm>
          <a:prstGeom prst="rect">
            <a:avLst/>
          </a:prstGeom>
        </p:spPr>
      </p:pic>
      <p:sp>
        <p:nvSpPr>
          <p:cNvPr id="29" name="직사각형 28"/>
          <p:cNvSpPr/>
          <p:nvPr/>
        </p:nvSpPr>
        <p:spPr>
          <a:xfrm>
            <a:off x="999050" y="3792421"/>
            <a:ext cx="2087050" cy="388419"/>
          </a:xfrm>
          <a:prstGeom prst="rect">
            <a:avLst/>
          </a:prstGeom>
          <a:noFill/>
          <a:ln>
            <a:solidFill>
              <a:srgbClr val="C00000">
                <a:alpha val="9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675387" y="3536419"/>
            <a:ext cx="1053634" cy="263099"/>
          </a:xfrm>
          <a:prstGeom prst="rect">
            <a:avLst/>
          </a:prstGeom>
          <a:noFill/>
        </p:spPr>
        <p:txBody>
          <a:bodyPr wrap="square" rtlCol="0">
            <a:spAutoFit/>
          </a:bodyPr>
          <a:lstStyle/>
          <a:p>
            <a:r>
              <a:rPr lang="ko-KR" altLang="en-US" sz="1050" b="1" smtClean="0"/>
              <a:t>비밀번호 설정</a:t>
            </a:r>
            <a:endParaRPr lang="ko-KR" altLang="en-US" sz="1050" b="1" dirty="0"/>
          </a:p>
        </p:txBody>
      </p:sp>
      <p:sp>
        <p:nvSpPr>
          <p:cNvPr id="31" name="TextBox 7"/>
          <p:cNvSpPr txBox="1">
            <a:spLocks noChangeArrowheads="1"/>
          </p:cNvSpPr>
          <p:nvPr/>
        </p:nvSpPr>
        <p:spPr bwMode="auto">
          <a:xfrm>
            <a:off x="309458" y="1724979"/>
            <a:ext cx="6868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latinLnBrk="0" hangingPunct="1">
              <a:spcBef>
                <a:spcPct val="0"/>
              </a:spcBef>
              <a:defRPr/>
            </a:pPr>
            <a:r>
              <a:rPr lang="ko-KR" altLang="en-US" sz="1400">
                <a:latin typeface="맑은 고딕" panose="020B0503020000020004" pitchFamily="50" charset="-127"/>
                <a:ea typeface="맑은 고딕" panose="020B0503020000020004" pitchFamily="50" charset="-127"/>
              </a:rPr>
              <a:t>암호화된 백업 데이터는 </a:t>
            </a:r>
            <a:r>
              <a:rPr lang="en-US" altLang="ko-KR" sz="1400">
                <a:latin typeface="맑은 고딕" panose="020B0503020000020004" pitchFamily="50" charset="-127"/>
                <a:ea typeface="맑은 고딕" panose="020B0503020000020004" pitchFamily="50" charset="-127"/>
              </a:rPr>
              <a:t>Chakra Max</a:t>
            </a:r>
            <a:r>
              <a:rPr lang="ko-KR" altLang="en-US" sz="1400" smtClean="0">
                <a:latin typeface="맑은 고딕" panose="020B0503020000020004" pitchFamily="50" charset="-127"/>
                <a:ea typeface="맑은 고딕" panose="020B0503020000020004" pitchFamily="50" charset="-127"/>
              </a:rPr>
              <a:t>에서만 복호화하여 </a:t>
            </a:r>
            <a:r>
              <a:rPr lang="ko-KR" altLang="en-US" sz="1400">
                <a:latin typeface="맑은 고딕" panose="020B0503020000020004" pitchFamily="50" charset="-127"/>
                <a:ea typeface="맑은 고딕" panose="020B0503020000020004" pitchFamily="50" charset="-127"/>
              </a:rPr>
              <a:t>백업 복구에 </a:t>
            </a:r>
            <a:r>
              <a:rPr lang="ko-KR" altLang="en-US" sz="1400" smtClean="0">
                <a:latin typeface="맑은 고딕" panose="020B0503020000020004" pitchFamily="50" charset="-127"/>
                <a:ea typeface="맑은 고딕" panose="020B0503020000020004" pitchFamily="50" charset="-127"/>
              </a:rPr>
              <a:t>사용 가능</a:t>
            </a:r>
            <a:endParaRPr lang="ko-KR" altLang="en-US" sz="1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78914378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703258"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4.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관리기능  </a:t>
            </a:r>
            <a:r>
              <a:rPr lang="en-US" altLang="ko-KR" sz="140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통신구간 암호화</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t>47</a:t>
            </a:fld>
            <a:endParaRPr lang="ko-KR" altLang="en-US"/>
          </a:p>
        </p:txBody>
      </p:sp>
      <p:sp>
        <p:nvSpPr>
          <p:cNvPr id="13" name="TextBox 7"/>
          <p:cNvSpPr txBox="1">
            <a:spLocks noChangeArrowheads="1"/>
          </p:cNvSpPr>
          <p:nvPr/>
        </p:nvSpPr>
        <p:spPr bwMode="auto">
          <a:xfrm>
            <a:off x="383085" y="968685"/>
            <a:ext cx="83805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latinLnBrk="0" hangingPunct="1">
              <a:spcBef>
                <a:spcPct val="0"/>
              </a:spcBef>
              <a:defRPr/>
            </a:pPr>
            <a:r>
              <a:rPr lang="en-US" altLang="ko-KR" sz="1600" b="1" smtClean="0">
                <a:latin typeface="맑은 고딕" panose="020B0503020000020004" pitchFamily="50" charset="-127"/>
                <a:ea typeface="맑은 고딕" panose="020B0503020000020004" pitchFamily="50" charset="-127"/>
              </a:rPr>
              <a:t>Chakra Max</a:t>
            </a:r>
            <a:r>
              <a:rPr lang="ko-KR" altLang="en-US" sz="1600" b="1" smtClean="0">
                <a:latin typeface="맑은 고딕" panose="020B0503020000020004" pitchFamily="50" charset="-127"/>
                <a:ea typeface="맑은 고딕" panose="020B0503020000020004" pitchFamily="50" charset="-127"/>
              </a:rPr>
              <a:t>는 사용자와 데이터베이스 서버의 구간 </a:t>
            </a:r>
            <a:r>
              <a:rPr lang="en-US" altLang="ko-KR" sz="1600" b="1" smtClean="0">
                <a:latin typeface="맑은 고딕" panose="020B0503020000020004" pitchFamily="50" charset="-127"/>
                <a:ea typeface="맑은 고딕" panose="020B0503020000020004" pitchFamily="50" charset="-127"/>
              </a:rPr>
              <a:t>DB </a:t>
            </a:r>
            <a:r>
              <a:rPr lang="ko-KR" altLang="en-US" sz="1600" b="1" smtClean="0">
                <a:latin typeface="맑은 고딕" panose="020B0503020000020004" pitchFamily="50" charset="-127"/>
                <a:ea typeface="맑은 고딕" panose="020B0503020000020004" pitchFamily="50" charset="-127"/>
              </a:rPr>
              <a:t>세션 암호화를 기능을 지원하여 통신 구간의 보안성을 강화</a:t>
            </a:r>
            <a:endParaRPr lang="ko-KR" altLang="en-US" sz="1600" b="1" dirty="0">
              <a:latin typeface="맑은 고딕" panose="020B0503020000020004" pitchFamily="50" charset="-127"/>
              <a:ea typeface="맑은 고딕" panose="020B0503020000020004" pitchFamily="50" charset="-127"/>
            </a:endParaRPr>
          </a:p>
        </p:txBody>
      </p:sp>
      <p:sp>
        <p:nvSpPr>
          <p:cNvPr id="14" name="TextBox 7"/>
          <p:cNvSpPr txBox="1">
            <a:spLocks noChangeArrowheads="1"/>
          </p:cNvSpPr>
          <p:nvPr/>
        </p:nvSpPr>
        <p:spPr bwMode="auto">
          <a:xfrm>
            <a:off x="309458" y="1724979"/>
            <a:ext cx="6868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latinLnBrk="0" hangingPunct="1">
              <a:spcBef>
                <a:spcPct val="0"/>
              </a:spcBef>
              <a:defRPr/>
            </a:pPr>
            <a:r>
              <a:rPr lang="ko-KR" altLang="en-US" sz="1400" smtClean="0">
                <a:latin typeface="맑은 고딕" panose="020B0503020000020004" pitchFamily="50" charset="-127"/>
                <a:ea typeface="맑은 고딕" panose="020B0503020000020004" pitchFamily="50" charset="-127"/>
              </a:rPr>
              <a:t>사용자 </a:t>
            </a:r>
            <a:r>
              <a:rPr lang="en-US" altLang="ko-KR" sz="1400" smtClean="0">
                <a:latin typeface="맑은 고딕" panose="020B0503020000020004" pitchFamily="50" charset="-127"/>
                <a:ea typeface="맑은 고딕" panose="020B0503020000020004" pitchFamily="50" charset="-127"/>
              </a:rPr>
              <a:t>– Chakra Max – DB </a:t>
            </a:r>
            <a:r>
              <a:rPr lang="ko-KR" altLang="en-US" sz="1400" smtClean="0">
                <a:latin typeface="맑은 고딕" panose="020B0503020000020004" pitchFamily="50" charset="-127"/>
                <a:ea typeface="맑은 고딕" panose="020B0503020000020004" pitchFamily="50" charset="-127"/>
              </a:rPr>
              <a:t>서버 모든 구간의 암호화 통신</a:t>
            </a:r>
            <a:endParaRPr lang="ko-KR" altLang="en-US" sz="1400" dirty="0">
              <a:latin typeface="맑은 고딕" panose="020B0503020000020004" pitchFamily="50" charset="-127"/>
              <a:ea typeface="맑은 고딕" panose="020B0503020000020004" pitchFamily="50" charset="-127"/>
            </a:endParaRPr>
          </a:p>
        </p:txBody>
      </p:sp>
      <p:pic>
        <p:nvPicPr>
          <p:cNvPr id="15" name="그림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3085" y="2129715"/>
            <a:ext cx="3048000" cy="2890886"/>
          </a:xfrm>
          <a:prstGeom prst="rect">
            <a:avLst/>
          </a:prstGeom>
        </p:spPr>
      </p:pic>
      <p:pic>
        <p:nvPicPr>
          <p:cNvPr id="16" name="그림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01993" y="4832202"/>
            <a:ext cx="2695575" cy="949472"/>
          </a:xfrm>
          <a:prstGeom prst="rect">
            <a:avLst/>
          </a:prstGeom>
        </p:spPr>
      </p:pic>
      <p:pic>
        <p:nvPicPr>
          <p:cNvPr id="17" name="그림 1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48754" y="2501214"/>
            <a:ext cx="2309835" cy="2243138"/>
          </a:xfrm>
          <a:prstGeom prst="rect">
            <a:avLst/>
          </a:prstGeom>
        </p:spPr>
      </p:pic>
      <p:pic>
        <p:nvPicPr>
          <p:cNvPr id="18" name="그림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542921" y="3551917"/>
            <a:ext cx="2320154" cy="2205511"/>
          </a:xfrm>
          <a:prstGeom prst="rect">
            <a:avLst/>
          </a:prstGeom>
        </p:spPr>
      </p:pic>
      <p:sp>
        <p:nvSpPr>
          <p:cNvPr id="19" name="직사각형 18"/>
          <p:cNvSpPr/>
          <p:nvPr/>
        </p:nvSpPr>
        <p:spPr>
          <a:xfrm>
            <a:off x="1197771" y="4822677"/>
            <a:ext cx="798670" cy="151278"/>
          </a:xfrm>
          <a:prstGeom prst="rect">
            <a:avLst/>
          </a:prstGeom>
          <a:noFill/>
          <a:ln>
            <a:solidFill>
              <a:srgbClr val="C00000">
                <a:alpha val="9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직사각형 19"/>
          <p:cNvSpPr/>
          <p:nvPr/>
        </p:nvSpPr>
        <p:spPr>
          <a:xfrm>
            <a:off x="1901992" y="5085735"/>
            <a:ext cx="2520135" cy="505635"/>
          </a:xfrm>
          <a:prstGeom prst="rect">
            <a:avLst/>
          </a:prstGeom>
          <a:noFill/>
          <a:ln>
            <a:solidFill>
              <a:srgbClr val="C00000">
                <a:alpha val="9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421151" y="5663885"/>
            <a:ext cx="4000976" cy="371322"/>
          </a:xfrm>
          <a:prstGeom prst="rect">
            <a:avLst/>
          </a:prstGeom>
          <a:solidFill>
            <a:schemeClr val="accent3">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anchor="ctr" anchorCtr="0"/>
          <a:lstStyle>
            <a:defPPr>
              <a:defRPr lang="ko-KR"/>
            </a:defPPr>
            <a:lvl1pPr algn="ctr" fontAlgn="auto">
              <a:spcBef>
                <a:spcPts val="0"/>
              </a:spcBef>
              <a:spcAft>
                <a:spcPts val="0"/>
              </a:spcAft>
              <a:defRPr kumimoji="0" sz="1100" b="1">
                <a:solidFill>
                  <a:schemeClr val="tx1">
                    <a:lumMod val="85000"/>
                    <a:lumOff val="15000"/>
                  </a:schemeClr>
                </a:solidFill>
                <a:latin typeface="맑은 고딕" pitchFamily="50" charset="-127"/>
                <a:ea typeface="맑은 고딕" pitchFamily="50" charset="-127"/>
              </a:defRPr>
            </a:lvl1pPr>
            <a:lvl2pPr>
              <a:defRPr>
                <a:solidFill>
                  <a:schemeClr val="dk1"/>
                </a:solidFill>
                <a:latin typeface="+mn-lt"/>
                <a:ea typeface="+mn-ea"/>
              </a:defRPr>
            </a:lvl2pPr>
            <a:lvl3pPr>
              <a:defRPr>
                <a:solidFill>
                  <a:schemeClr val="dk1"/>
                </a:solidFill>
                <a:latin typeface="+mn-lt"/>
                <a:ea typeface="+mn-ea"/>
              </a:defRPr>
            </a:lvl3pPr>
            <a:lvl4pPr>
              <a:defRPr>
                <a:solidFill>
                  <a:schemeClr val="dk1"/>
                </a:solidFill>
                <a:latin typeface="+mn-lt"/>
                <a:ea typeface="+mn-ea"/>
              </a:defRPr>
            </a:lvl4pPr>
            <a:lvl5pPr>
              <a:defRPr>
                <a:solidFill>
                  <a:schemeClr val="dk1"/>
                </a:solidFill>
                <a:latin typeface="+mn-lt"/>
                <a:ea typeface="+mn-ea"/>
              </a:defRPr>
            </a:lvl5pPr>
            <a:lvl6pPr>
              <a:defRPr>
                <a:solidFill>
                  <a:schemeClr val="dk1"/>
                </a:solidFill>
                <a:latin typeface="+mn-lt"/>
                <a:ea typeface="+mn-ea"/>
              </a:defRPr>
            </a:lvl6pPr>
            <a:lvl7pPr>
              <a:defRPr>
                <a:solidFill>
                  <a:schemeClr val="dk1"/>
                </a:solidFill>
                <a:latin typeface="+mn-lt"/>
                <a:ea typeface="+mn-ea"/>
              </a:defRPr>
            </a:lvl7pPr>
            <a:lvl8pPr>
              <a:defRPr>
                <a:solidFill>
                  <a:schemeClr val="dk1"/>
                </a:solidFill>
                <a:latin typeface="+mn-lt"/>
                <a:ea typeface="+mn-ea"/>
              </a:defRPr>
            </a:lvl8pPr>
            <a:lvl9pPr>
              <a:defRPr>
                <a:solidFill>
                  <a:schemeClr val="dk1"/>
                </a:solidFill>
                <a:latin typeface="+mn-lt"/>
                <a:ea typeface="+mn-ea"/>
              </a:defRPr>
            </a:lvl9pPr>
          </a:lstStyle>
          <a:p>
            <a:r>
              <a:rPr lang="ko-KR" altLang="en-US"/>
              <a:t>구간 암호화 옵션 활성화</a:t>
            </a:r>
            <a:r>
              <a:rPr lang="en-US" altLang="ko-KR"/>
              <a:t>, DB</a:t>
            </a:r>
            <a:r>
              <a:rPr lang="ko-KR" altLang="en-US"/>
              <a:t>서버 </a:t>
            </a:r>
            <a:r>
              <a:rPr lang="en-US" altLang="ko-KR"/>
              <a:t>ssh </a:t>
            </a:r>
            <a:r>
              <a:rPr lang="ko-KR" altLang="en-US"/>
              <a:t>계정</a:t>
            </a:r>
            <a:r>
              <a:rPr lang="en-US" altLang="ko-KR"/>
              <a:t>/</a:t>
            </a:r>
            <a:r>
              <a:rPr lang="ko-KR" altLang="en-US"/>
              <a:t>비밀번호 입력</a:t>
            </a:r>
            <a:endParaRPr lang="en-US"/>
          </a:p>
        </p:txBody>
      </p:sp>
      <p:sp>
        <p:nvSpPr>
          <p:cNvPr id="22" name="TextBox 21"/>
          <p:cNvSpPr txBox="1"/>
          <p:nvPr/>
        </p:nvSpPr>
        <p:spPr>
          <a:xfrm>
            <a:off x="4502997" y="2236022"/>
            <a:ext cx="2461231" cy="246221"/>
          </a:xfrm>
          <a:prstGeom prst="rect">
            <a:avLst/>
          </a:prstGeom>
          <a:noFill/>
        </p:spPr>
        <p:txBody>
          <a:bodyPr wrap="square" rtlCol="0">
            <a:spAutoFit/>
          </a:bodyPr>
          <a:lstStyle/>
          <a:p>
            <a:r>
              <a:rPr lang="ko-KR" altLang="en-US" sz="1000" b="1" i="1" smtClean="0">
                <a:latin typeface="맑은 고딕" panose="020B0503020000020004" pitchFamily="50" charset="-127"/>
                <a:ea typeface="맑은 고딕" panose="020B0503020000020004" pitchFamily="50" charset="-127"/>
              </a:rPr>
              <a:t>사용자 </a:t>
            </a:r>
            <a:r>
              <a:rPr lang="en-US" altLang="ko-KR" sz="1000" b="1" i="1" smtClean="0">
                <a:latin typeface="맑은 고딕" panose="020B0503020000020004" pitchFamily="50" charset="-127"/>
                <a:ea typeface="맑은 고딕" panose="020B0503020000020004" pitchFamily="50" charset="-127"/>
              </a:rPr>
              <a:t>– Chakra Max </a:t>
            </a:r>
            <a:r>
              <a:rPr lang="ko-KR" altLang="en-US" sz="1000" b="1" i="1" smtClean="0">
                <a:latin typeface="맑은 고딕" panose="020B0503020000020004" pitchFamily="50" charset="-127"/>
                <a:ea typeface="맑은 고딕" panose="020B0503020000020004" pitchFamily="50" charset="-127"/>
              </a:rPr>
              <a:t>구간 암호화</a:t>
            </a:r>
            <a:endParaRPr lang="ko-KR" altLang="en-US" sz="1000" b="1" i="1" dirty="0">
              <a:latin typeface="맑은 고딕" panose="020B0503020000020004" pitchFamily="50" charset="-127"/>
              <a:ea typeface="맑은 고딕" panose="020B0503020000020004" pitchFamily="50" charset="-127"/>
            </a:endParaRPr>
          </a:p>
        </p:txBody>
      </p:sp>
      <p:sp>
        <p:nvSpPr>
          <p:cNvPr id="32" name="TextBox 31"/>
          <p:cNvSpPr txBox="1"/>
          <p:nvPr/>
        </p:nvSpPr>
        <p:spPr>
          <a:xfrm>
            <a:off x="6699974" y="3286725"/>
            <a:ext cx="2461231" cy="246221"/>
          </a:xfrm>
          <a:prstGeom prst="rect">
            <a:avLst/>
          </a:prstGeom>
          <a:noFill/>
        </p:spPr>
        <p:txBody>
          <a:bodyPr wrap="square" rtlCol="0">
            <a:spAutoFit/>
          </a:bodyPr>
          <a:lstStyle/>
          <a:p>
            <a:r>
              <a:rPr lang="en-US" altLang="ko-KR" sz="1000" b="1" i="1" smtClean="0">
                <a:latin typeface="맑은 고딕" panose="020B0503020000020004" pitchFamily="50" charset="-127"/>
                <a:ea typeface="맑은 고딕" panose="020B0503020000020004" pitchFamily="50" charset="-127"/>
              </a:rPr>
              <a:t>Chakra Max - DB </a:t>
            </a:r>
            <a:r>
              <a:rPr lang="ko-KR" altLang="en-US" sz="1000" b="1" i="1" smtClean="0">
                <a:latin typeface="맑은 고딕" panose="020B0503020000020004" pitchFamily="50" charset="-127"/>
                <a:ea typeface="맑은 고딕" panose="020B0503020000020004" pitchFamily="50" charset="-127"/>
              </a:rPr>
              <a:t>서버 구간 암호화</a:t>
            </a:r>
            <a:endParaRPr lang="ko-KR" altLang="en-US" sz="1000" b="1" i="1"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84764848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2608406"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4.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백업</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56"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a:latin typeface="+mn-ea"/>
                <a:ea typeface="+mn-ea"/>
              </a:rPr>
              <a:t>일일 </a:t>
            </a:r>
            <a:r>
              <a:rPr lang="ko-KR" altLang="en-US" sz="1600" b="1" dirty="0" smtClean="0">
                <a:latin typeface="+mn-ea"/>
                <a:ea typeface="+mn-ea"/>
              </a:rPr>
              <a:t>로그데이터의 </a:t>
            </a:r>
            <a:r>
              <a:rPr lang="ko-KR" altLang="en-US" sz="1600" b="1" dirty="0">
                <a:latin typeface="+mn-ea"/>
                <a:ea typeface="+mn-ea"/>
              </a:rPr>
              <a:t>자동 </a:t>
            </a:r>
            <a:r>
              <a:rPr lang="ko-KR" altLang="en-US" sz="1600" b="1" dirty="0" smtClean="0">
                <a:latin typeface="+mn-ea"/>
                <a:ea typeface="+mn-ea"/>
              </a:rPr>
              <a:t>백업 및 복구 복구 기능 제공</a:t>
            </a:r>
            <a:endParaRPr lang="ko-KR" altLang="en-US" sz="1600" b="1" dirty="0">
              <a:latin typeface="+mn-ea"/>
              <a:ea typeface="+mn-ea"/>
            </a:endParaRPr>
          </a:p>
        </p:txBody>
      </p:sp>
      <p:grpSp>
        <p:nvGrpSpPr>
          <p:cNvPr id="7" name="그룹 6"/>
          <p:cNvGrpSpPr/>
          <p:nvPr/>
        </p:nvGrpSpPr>
        <p:grpSpPr>
          <a:xfrm>
            <a:off x="595218" y="1692756"/>
            <a:ext cx="7922584" cy="4220153"/>
            <a:chOff x="659766" y="1800336"/>
            <a:chExt cx="7922584" cy="4220153"/>
          </a:xfrm>
        </p:grpSpPr>
        <p:pic>
          <p:nvPicPr>
            <p:cNvPr id="4" name="그림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9766" y="1800336"/>
              <a:ext cx="5502970" cy="4116463"/>
            </a:xfrm>
            <a:prstGeom prst="rect">
              <a:avLst/>
            </a:prstGeom>
          </p:spPr>
        </p:pic>
        <p:pic>
          <p:nvPicPr>
            <p:cNvPr id="5" name="그림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20320" y="3144522"/>
              <a:ext cx="2842655" cy="2875967"/>
            </a:xfrm>
            <a:prstGeom prst="rect">
              <a:avLst/>
            </a:prstGeom>
          </p:spPr>
        </p:pic>
        <p:sp>
          <p:nvSpPr>
            <p:cNvPr id="6" name="모서리가 둥근 직사각형 5"/>
            <p:cNvSpPr/>
            <p:nvPr/>
          </p:nvSpPr>
          <p:spPr>
            <a:xfrm>
              <a:off x="5174403" y="1985165"/>
              <a:ext cx="3407947" cy="1055667"/>
            </a:xfrm>
            <a:prstGeom prst="roundRect">
              <a:avLst>
                <a:gd name="adj" fmla="val 8872"/>
              </a:avLst>
            </a:prstGeom>
            <a:solidFill>
              <a:schemeClr val="bg1"/>
            </a:solidFill>
            <a:ln w="1905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o-KR" altLang="en-US" sz="1200" b="1" dirty="0" smtClean="0">
                  <a:solidFill>
                    <a:schemeClr val="tx1"/>
                  </a:solidFill>
                  <a:latin typeface="+mn-ea"/>
                </a:rPr>
                <a:t> 감사로그 </a:t>
              </a:r>
              <a:r>
                <a:rPr lang="ko-KR" altLang="en-US" sz="1200" b="1" dirty="0">
                  <a:solidFill>
                    <a:schemeClr val="tx1"/>
                  </a:solidFill>
                  <a:latin typeface="+mn-ea"/>
                </a:rPr>
                <a:t>및 설정 데이터 </a:t>
              </a:r>
              <a:r>
                <a:rPr lang="ko-KR" altLang="en-US" sz="1200" b="1" dirty="0" smtClean="0">
                  <a:solidFill>
                    <a:schemeClr val="tx1"/>
                  </a:solidFill>
                  <a:latin typeface="+mn-ea"/>
                </a:rPr>
                <a:t>백업 및 복구 기능</a:t>
              </a:r>
              <a:endParaRPr lang="en-US" altLang="ko-KR" sz="1200" b="1" dirty="0" smtClean="0">
                <a:solidFill>
                  <a:schemeClr val="tx1"/>
                </a:solidFill>
                <a:latin typeface="+mn-ea"/>
              </a:endParaRPr>
            </a:p>
            <a:p>
              <a:r>
                <a:rPr lang="ko-KR" altLang="en-US" sz="1200" b="1" dirty="0" smtClean="0">
                  <a:solidFill>
                    <a:schemeClr val="tx1"/>
                  </a:solidFill>
                  <a:latin typeface="+mn-ea"/>
                </a:rPr>
                <a:t> 성공</a:t>
              </a:r>
              <a:r>
                <a:rPr lang="en-US" altLang="ko-KR" sz="1200" b="1" dirty="0" smtClean="0">
                  <a:solidFill>
                    <a:schemeClr val="tx1"/>
                  </a:solidFill>
                  <a:latin typeface="+mn-ea"/>
                </a:rPr>
                <a:t>/</a:t>
              </a:r>
              <a:r>
                <a:rPr lang="ko-KR" altLang="en-US" sz="1200" b="1" dirty="0" smtClean="0">
                  <a:solidFill>
                    <a:schemeClr val="tx1"/>
                  </a:solidFill>
                  <a:latin typeface="+mn-ea"/>
                </a:rPr>
                <a:t>실패 여부 확인</a:t>
              </a:r>
              <a:endParaRPr lang="en-US" altLang="ko-KR" sz="1200" b="1" dirty="0" smtClean="0">
                <a:solidFill>
                  <a:schemeClr val="tx1"/>
                </a:solidFill>
                <a:latin typeface="+mn-ea"/>
              </a:endParaRPr>
            </a:p>
            <a:p>
              <a:r>
                <a:rPr lang="ko-KR" altLang="en-US" sz="1200" b="1" dirty="0" smtClean="0">
                  <a:solidFill>
                    <a:schemeClr val="tx1"/>
                  </a:solidFill>
                  <a:latin typeface="+mn-ea"/>
                </a:rPr>
                <a:t> 저장위치</a:t>
              </a:r>
              <a:r>
                <a:rPr lang="en-US" altLang="ko-KR" sz="1200" b="1" dirty="0" smtClean="0">
                  <a:solidFill>
                    <a:schemeClr val="tx1"/>
                  </a:solidFill>
                  <a:latin typeface="+mn-ea"/>
                </a:rPr>
                <a:t>, </a:t>
              </a:r>
              <a:r>
                <a:rPr lang="ko-KR" altLang="en-US" sz="1200" b="1" dirty="0" smtClean="0">
                  <a:solidFill>
                    <a:schemeClr val="tx1"/>
                  </a:solidFill>
                  <a:latin typeface="+mn-ea"/>
                </a:rPr>
                <a:t>시간</a:t>
              </a:r>
              <a:r>
                <a:rPr lang="en-US" altLang="ko-KR" sz="1200" b="1" dirty="0" smtClean="0">
                  <a:solidFill>
                    <a:schemeClr val="tx1"/>
                  </a:solidFill>
                  <a:latin typeface="+mn-ea"/>
                </a:rPr>
                <a:t>, </a:t>
              </a:r>
              <a:r>
                <a:rPr lang="ko-KR" altLang="en-US" sz="1200" b="1" dirty="0" smtClean="0">
                  <a:solidFill>
                    <a:schemeClr val="tx1"/>
                  </a:solidFill>
                  <a:latin typeface="+mn-ea"/>
                </a:rPr>
                <a:t>용량 등의 정보 확인</a:t>
              </a:r>
              <a:endParaRPr lang="en-US" altLang="ko-KR" sz="1200" b="1" dirty="0" smtClean="0">
                <a:solidFill>
                  <a:schemeClr val="tx1"/>
                </a:solidFill>
                <a:latin typeface="+mn-ea"/>
              </a:endParaRPr>
            </a:p>
            <a:p>
              <a:r>
                <a:rPr lang="ko-KR" altLang="en-US" sz="1200" b="1" dirty="0" smtClean="0">
                  <a:solidFill>
                    <a:schemeClr val="tx1"/>
                  </a:solidFill>
                  <a:latin typeface="+mn-ea"/>
                </a:rPr>
                <a:t> </a:t>
              </a:r>
              <a:r>
                <a:rPr lang="ko-KR" altLang="en-US" sz="1200" b="1" dirty="0" err="1" smtClean="0">
                  <a:solidFill>
                    <a:schemeClr val="tx1"/>
                  </a:solidFill>
                  <a:latin typeface="+mn-ea"/>
                </a:rPr>
                <a:t>일일백업</a:t>
              </a:r>
              <a:r>
                <a:rPr lang="ko-KR" altLang="en-US" sz="1200" b="1" dirty="0" smtClean="0">
                  <a:solidFill>
                    <a:schemeClr val="tx1"/>
                  </a:solidFill>
                  <a:latin typeface="+mn-ea"/>
                </a:rPr>
                <a:t> </a:t>
              </a:r>
              <a:r>
                <a:rPr lang="ko-KR" altLang="en-US" sz="1200" b="1" dirty="0" err="1" smtClean="0">
                  <a:solidFill>
                    <a:schemeClr val="tx1"/>
                  </a:solidFill>
                  <a:latin typeface="+mn-ea"/>
                </a:rPr>
                <a:t>스케쥴링</a:t>
              </a:r>
              <a:r>
                <a:rPr lang="ko-KR" altLang="en-US" sz="1200" b="1" dirty="0" smtClean="0">
                  <a:solidFill>
                    <a:schemeClr val="tx1"/>
                  </a:solidFill>
                  <a:latin typeface="+mn-ea"/>
                </a:rPr>
                <a:t> 설정</a:t>
              </a:r>
              <a:endParaRPr lang="ko-KR" altLang="en-US" sz="1200" b="1" dirty="0">
                <a:solidFill>
                  <a:schemeClr val="tx1"/>
                </a:solidFill>
                <a:latin typeface="+mn-ea"/>
              </a:endParaRPr>
            </a:p>
          </p:txBody>
        </p:sp>
      </p:grpSp>
      <p:sp>
        <p:nvSpPr>
          <p:cNvPr id="8" name="슬라이드 번호 개체 틀 7"/>
          <p:cNvSpPr>
            <a:spLocks noGrp="1"/>
          </p:cNvSpPr>
          <p:nvPr>
            <p:ph type="sldNum" sz="quarter" idx="12"/>
          </p:nvPr>
        </p:nvSpPr>
        <p:spPr/>
        <p:txBody>
          <a:bodyPr/>
          <a:lstStyle/>
          <a:p>
            <a:fld id="{55DF3BF5-F5C4-49A3-8D2C-141262B023B6}" type="slidenum">
              <a:rPr lang="ko-KR" altLang="en-US" smtClean="0"/>
              <a:t>48</a:t>
            </a:fld>
            <a:endParaRPr lang="ko-KR" altLang="en-US"/>
          </a:p>
        </p:txBody>
      </p:sp>
    </p:spTree>
    <p:extLst>
      <p:ext uri="{BB962C8B-B14F-4D97-AF65-F5344CB8AC3E}">
        <p14:creationId xmlns:p14="http://schemas.microsoft.com/office/powerpoint/2010/main" val="269996533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구름 62"/>
          <p:cNvSpPr/>
          <p:nvPr/>
        </p:nvSpPr>
        <p:spPr>
          <a:xfrm>
            <a:off x="2443598" y="1491766"/>
            <a:ext cx="4645593" cy="4545208"/>
          </a:xfrm>
          <a:prstGeom prst="cloud">
            <a:avLst/>
          </a:prstGeom>
          <a:solidFill>
            <a:schemeClr val="bg1"/>
          </a:solidFill>
          <a:ln w="158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050" dirty="0">
              <a:ln w="9525">
                <a:solidFill>
                  <a:schemeClr val="tx1"/>
                </a:solidFill>
              </a:ln>
              <a:solidFill>
                <a:schemeClr val="tx1"/>
              </a:solidFill>
              <a:latin typeface="+mn-ea"/>
            </a:endParaRPr>
          </a:p>
        </p:txBody>
      </p:sp>
      <p:sp>
        <p:nvSpPr>
          <p:cNvPr id="18" name="모서리가 둥근 직사각형 17"/>
          <p:cNvSpPr/>
          <p:nvPr/>
        </p:nvSpPr>
        <p:spPr>
          <a:xfrm>
            <a:off x="680475" y="2281883"/>
            <a:ext cx="1707703" cy="2147868"/>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32" name="직선 연결선 31"/>
          <p:cNvCxnSpPr/>
          <p:nvPr/>
        </p:nvCxnSpPr>
        <p:spPr>
          <a:xfrm>
            <a:off x="2388178" y="2754612"/>
            <a:ext cx="878890" cy="0"/>
          </a:xfrm>
          <a:prstGeom prst="line">
            <a:avLst/>
          </a:prstGeom>
          <a:ln w="19050">
            <a:solidFill>
              <a:srgbClr val="0070C0"/>
            </a:solidFill>
            <a:tailEnd type="none"/>
          </a:ln>
        </p:spPr>
        <p:style>
          <a:lnRef idx="1">
            <a:schemeClr val="accent1"/>
          </a:lnRef>
          <a:fillRef idx="0">
            <a:schemeClr val="accent1"/>
          </a:fillRef>
          <a:effectRef idx="0">
            <a:schemeClr val="accent1"/>
          </a:effectRef>
          <a:fontRef idx="minor">
            <a:schemeClr val="tx1"/>
          </a:fontRef>
        </p:style>
      </p:cxnSp>
      <p:sp>
        <p:nvSpPr>
          <p:cNvPr id="33" name="모서리가 둥근 사각형 설명선 32"/>
          <p:cNvSpPr/>
          <p:nvPr/>
        </p:nvSpPr>
        <p:spPr>
          <a:xfrm>
            <a:off x="955390" y="3699963"/>
            <a:ext cx="1231592" cy="323166"/>
          </a:xfrm>
          <a:prstGeom prst="wedgeRoundRectCallout">
            <a:avLst>
              <a:gd name="adj1" fmla="val -49551"/>
              <a:gd name="adj2" fmla="val -21138"/>
              <a:gd name="adj3" fmla="val 16667"/>
            </a:avLst>
          </a:prstGeom>
          <a:solidFill>
            <a:srgbClr val="92D050"/>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r>
              <a:rPr lang="en-US" altLang="ko-KR" sz="1200" b="1" dirty="0" smtClean="0">
                <a:solidFill>
                  <a:srgbClr val="000000"/>
                </a:solidFill>
              </a:rPr>
              <a:t>Max</a:t>
            </a:r>
            <a:r>
              <a:rPr lang="ko-KR" altLang="en-US" sz="1200" b="1" smtClean="0">
                <a:solidFill>
                  <a:srgbClr val="000000"/>
                </a:solidFill>
              </a:rPr>
              <a:t> </a:t>
            </a:r>
            <a:r>
              <a:rPr lang="en-US" altLang="ko-KR" sz="1200" b="1" dirty="0" smtClean="0">
                <a:solidFill>
                  <a:srgbClr val="000000"/>
                </a:solidFill>
              </a:rPr>
              <a:t>Manager</a:t>
            </a:r>
          </a:p>
        </p:txBody>
      </p:sp>
      <p:pic>
        <p:nvPicPr>
          <p:cNvPr id="64" name="그림 63"/>
          <p:cNvPicPr>
            <a:picLocks noChangeAspect="1"/>
          </p:cNvPicPr>
          <p:nvPr/>
        </p:nvPicPr>
        <p:blipFill>
          <a:blip r:embed="rId3"/>
          <a:stretch>
            <a:fillRect/>
          </a:stretch>
        </p:blipFill>
        <p:spPr>
          <a:xfrm>
            <a:off x="863859" y="2604917"/>
            <a:ext cx="1414655" cy="1027720"/>
          </a:xfrm>
          <a:prstGeom prst="rect">
            <a:avLst/>
          </a:prstGeom>
        </p:spPr>
      </p:pic>
      <p:cxnSp>
        <p:nvCxnSpPr>
          <p:cNvPr id="6" name="직선 화살표 연결선 5"/>
          <p:cNvCxnSpPr/>
          <p:nvPr/>
        </p:nvCxnSpPr>
        <p:spPr>
          <a:xfrm>
            <a:off x="2583885" y="2214044"/>
            <a:ext cx="0" cy="540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2098703" y="1931631"/>
            <a:ext cx="1278052" cy="276999"/>
          </a:xfrm>
          <a:prstGeom prst="rect">
            <a:avLst/>
          </a:prstGeom>
          <a:noFill/>
        </p:spPr>
        <p:txBody>
          <a:bodyPr wrap="square" rtlCol="0">
            <a:spAutoFit/>
          </a:bodyPr>
          <a:lstStyle/>
          <a:p>
            <a:r>
              <a:rPr lang="ko-KR" altLang="en-US" sz="1200" dirty="0" smtClean="0"/>
              <a:t>관리자 접속</a:t>
            </a:r>
            <a:endParaRPr lang="ko-KR" altLang="en-US" sz="1200" dirty="0"/>
          </a:p>
        </p:txBody>
      </p:sp>
      <p:pic>
        <p:nvPicPr>
          <p:cNvPr id="259" name="Picture 54" descr="user business man"/>
          <p:cNvPicPr>
            <a:picLocks noChangeAspect="1" noChangeArrowheads="1"/>
          </p:cNvPicPr>
          <p:nvPr/>
        </p:nvPicPr>
        <p:blipFill>
          <a:blip r:embed="rId4" cstate="print"/>
          <a:srcRect/>
          <a:stretch>
            <a:fillRect/>
          </a:stretch>
        </p:blipFill>
        <p:spPr bwMode="auto">
          <a:xfrm>
            <a:off x="604360" y="4102529"/>
            <a:ext cx="826130" cy="843784"/>
          </a:xfrm>
          <a:prstGeom prst="rect">
            <a:avLst/>
          </a:prstGeom>
          <a:noFill/>
          <a:ln w="9525">
            <a:noFill/>
            <a:miter lim="800000"/>
            <a:headEnd/>
            <a:tailEnd/>
          </a:ln>
        </p:spPr>
      </p:pic>
      <p:sp>
        <p:nvSpPr>
          <p:cNvPr id="260" name="Text Box 75"/>
          <p:cNvSpPr txBox="1">
            <a:spLocks noChangeArrowheads="1"/>
          </p:cNvSpPr>
          <p:nvPr/>
        </p:nvSpPr>
        <p:spPr bwMode="auto">
          <a:xfrm>
            <a:off x="430324" y="4905599"/>
            <a:ext cx="1154424" cy="246221"/>
          </a:xfrm>
          <a:prstGeom prst="rect">
            <a:avLst/>
          </a:prstGeom>
          <a:noFill/>
          <a:ln w="9525">
            <a:noFill/>
            <a:miter lim="800000"/>
            <a:headEnd/>
            <a:tailEnd/>
          </a:ln>
        </p:spPr>
        <p:txBody>
          <a:bodyPr wrap="square">
            <a:spAutoFit/>
          </a:bodyPr>
          <a:lstStyle/>
          <a:p>
            <a:pPr algn="ctr"/>
            <a:r>
              <a:rPr kumimoji="0" lang="ko-KR" altLang="en-US" sz="1000" b="1" dirty="0" smtClean="0"/>
              <a:t>관리자</a:t>
            </a:r>
            <a:endParaRPr kumimoji="0" lang="ko-KR" altLang="en-US" sz="1000" b="1" dirty="0"/>
          </a:p>
        </p:txBody>
      </p:sp>
      <p:grpSp>
        <p:nvGrpSpPr>
          <p:cNvPr id="12" name="그룹 11"/>
          <p:cNvGrpSpPr/>
          <p:nvPr/>
        </p:nvGrpSpPr>
        <p:grpSpPr>
          <a:xfrm>
            <a:off x="7227737" y="2070130"/>
            <a:ext cx="1192035" cy="775036"/>
            <a:chOff x="6979158" y="1824508"/>
            <a:chExt cx="1192035" cy="775036"/>
          </a:xfrm>
        </p:grpSpPr>
        <p:pic>
          <p:nvPicPr>
            <p:cNvPr id="84" name="Picture 74" descr="user business user woman"/>
            <p:cNvPicPr>
              <a:picLocks noChangeAspect="1" noChangeArrowheads="1"/>
            </p:cNvPicPr>
            <p:nvPr/>
          </p:nvPicPr>
          <p:blipFill>
            <a:blip r:embed="rId5" cstate="print">
              <a:lum bright="28000"/>
            </a:blip>
            <a:srcRect/>
            <a:stretch>
              <a:fillRect/>
            </a:stretch>
          </p:blipFill>
          <p:spPr bwMode="auto">
            <a:xfrm flipH="1">
              <a:off x="7261874" y="1824508"/>
              <a:ext cx="415867" cy="485582"/>
            </a:xfrm>
            <a:prstGeom prst="rect">
              <a:avLst/>
            </a:prstGeom>
            <a:noFill/>
            <a:ln w="9525">
              <a:noFill/>
              <a:miter lim="800000"/>
              <a:headEnd/>
              <a:tailEnd/>
            </a:ln>
          </p:spPr>
        </p:pic>
        <p:sp>
          <p:nvSpPr>
            <p:cNvPr id="226" name="Text Box 75"/>
            <p:cNvSpPr txBox="1">
              <a:spLocks noChangeArrowheads="1"/>
            </p:cNvSpPr>
            <p:nvPr/>
          </p:nvSpPr>
          <p:spPr bwMode="auto">
            <a:xfrm>
              <a:off x="7016769" y="2353323"/>
              <a:ext cx="1154424" cy="246221"/>
            </a:xfrm>
            <a:prstGeom prst="rect">
              <a:avLst/>
            </a:prstGeom>
            <a:noFill/>
            <a:ln w="9525">
              <a:noFill/>
              <a:miter lim="800000"/>
              <a:headEnd/>
              <a:tailEnd/>
            </a:ln>
          </p:spPr>
          <p:txBody>
            <a:bodyPr wrap="square">
              <a:spAutoFit/>
            </a:bodyPr>
            <a:lstStyle/>
            <a:p>
              <a:pPr algn="ctr"/>
              <a:r>
                <a:rPr kumimoji="0" lang="en-US" altLang="ko-KR" sz="1000" b="1" dirty="0" smtClean="0"/>
                <a:t>DBA / Developer</a:t>
              </a:r>
              <a:endParaRPr kumimoji="0" lang="ko-KR" altLang="en-US" sz="1000" b="1" dirty="0"/>
            </a:p>
          </p:txBody>
        </p:sp>
        <p:pic>
          <p:nvPicPr>
            <p:cNvPr id="261" name="Picture 74" descr="user business user woman"/>
            <p:cNvPicPr>
              <a:picLocks noChangeAspect="1" noChangeArrowheads="1"/>
            </p:cNvPicPr>
            <p:nvPr/>
          </p:nvPicPr>
          <p:blipFill>
            <a:blip r:embed="rId5" cstate="print">
              <a:lum bright="28000"/>
            </a:blip>
            <a:srcRect/>
            <a:stretch>
              <a:fillRect/>
            </a:stretch>
          </p:blipFill>
          <p:spPr bwMode="auto">
            <a:xfrm flipH="1">
              <a:off x="7566781" y="1926006"/>
              <a:ext cx="415867" cy="485582"/>
            </a:xfrm>
            <a:prstGeom prst="rect">
              <a:avLst/>
            </a:prstGeom>
            <a:noFill/>
            <a:ln w="9525">
              <a:noFill/>
              <a:miter lim="800000"/>
              <a:headEnd/>
              <a:tailEnd/>
            </a:ln>
          </p:spPr>
        </p:pic>
        <p:pic>
          <p:nvPicPr>
            <p:cNvPr id="52" name="그림 51"/>
            <p:cNvPicPr>
              <a:picLocks noChangeAspect="1"/>
            </p:cNvPicPr>
            <p:nvPr/>
          </p:nvPicPr>
          <p:blipFill>
            <a:blip r:embed="rId6"/>
            <a:stretch>
              <a:fillRect/>
            </a:stretch>
          </p:blipFill>
          <p:spPr>
            <a:xfrm>
              <a:off x="6979158" y="2010432"/>
              <a:ext cx="251343" cy="271451"/>
            </a:xfrm>
            <a:prstGeom prst="rect">
              <a:avLst/>
            </a:prstGeom>
            <a:ln w="12700">
              <a:solidFill>
                <a:schemeClr val="accent1"/>
              </a:solidFill>
            </a:ln>
          </p:spPr>
        </p:pic>
      </p:grpSp>
      <p:sp>
        <p:nvSpPr>
          <p:cNvPr id="65" name="모서리가 둥근 사각형 설명선 64"/>
          <p:cNvSpPr/>
          <p:nvPr/>
        </p:nvSpPr>
        <p:spPr>
          <a:xfrm>
            <a:off x="6967459" y="3494644"/>
            <a:ext cx="1944000" cy="1056969"/>
          </a:xfrm>
          <a:prstGeom prst="wedgeRoundRectCallout">
            <a:avLst>
              <a:gd name="adj1" fmla="val -15694"/>
              <a:gd name="adj2" fmla="val -76896"/>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r>
              <a:rPr lang="en-US" altLang="ko-KR" sz="1100" dirty="0" smtClean="0"/>
              <a:t>- Gateway</a:t>
            </a:r>
            <a:r>
              <a:rPr lang="ko-KR" altLang="en-US" sz="1100" smtClean="0"/>
              <a:t>방식의 접근통제</a:t>
            </a:r>
            <a:endParaRPr lang="en-US" altLang="ko-KR" sz="1100" dirty="0" smtClean="0"/>
          </a:p>
          <a:p>
            <a:r>
              <a:rPr lang="en-US" altLang="ko-KR" sz="1100" dirty="0" smtClean="0"/>
              <a:t>- </a:t>
            </a:r>
            <a:r>
              <a:rPr lang="ko-KR" altLang="en-US" sz="1100" smtClean="0"/>
              <a:t>데이터마스킹</a:t>
            </a:r>
            <a:endParaRPr lang="en-US" altLang="ko-KR" sz="1100" dirty="0" smtClean="0"/>
          </a:p>
          <a:p>
            <a:r>
              <a:rPr lang="en-US" altLang="ko-KR" sz="1100" dirty="0" smtClean="0"/>
              <a:t>- SQL </a:t>
            </a:r>
            <a:r>
              <a:rPr lang="ko-KR" altLang="en-US" sz="1100" smtClean="0"/>
              <a:t>작업결재</a:t>
            </a:r>
            <a:endParaRPr lang="en-US" altLang="ko-KR" sz="1100" dirty="0" smtClean="0"/>
          </a:p>
          <a:p>
            <a:r>
              <a:rPr lang="en-US" altLang="ko-KR" sz="1100" dirty="0" smtClean="0"/>
              <a:t>- </a:t>
            </a:r>
            <a:r>
              <a:rPr lang="ko-KR" altLang="en-US" sz="1100" smtClean="0"/>
              <a:t>가상계정을 이용한 통제</a:t>
            </a:r>
            <a:endParaRPr lang="en-US" altLang="ko-KR" sz="1100" dirty="0" smtClean="0"/>
          </a:p>
          <a:p>
            <a:r>
              <a:rPr lang="en-US" altLang="ko-KR" sz="1100" dirty="0" smtClean="0"/>
              <a:t>- Orange </a:t>
            </a:r>
            <a:r>
              <a:rPr lang="ko-KR" altLang="en-US" sz="1100" smtClean="0"/>
              <a:t>툴 연동</a:t>
            </a:r>
            <a:endParaRPr lang="en-US" altLang="ko-KR" sz="1100" dirty="0" smtClean="0"/>
          </a:p>
        </p:txBody>
      </p:sp>
      <p:sp>
        <p:nvSpPr>
          <p:cNvPr id="66" name="모서리가 둥근 사각형 설명선 65"/>
          <p:cNvSpPr/>
          <p:nvPr/>
        </p:nvSpPr>
        <p:spPr>
          <a:xfrm>
            <a:off x="591276" y="5192109"/>
            <a:ext cx="2807798" cy="827436"/>
          </a:xfrm>
          <a:prstGeom prst="wedgeRoundRectCallout">
            <a:avLst>
              <a:gd name="adj1" fmla="val -25809"/>
              <a:gd name="adj2" fmla="val -6853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r>
              <a:rPr lang="en-US" altLang="ko-KR" sz="1100" dirty="0" smtClean="0"/>
              <a:t>- DB/</a:t>
            </a:r>
            <a:r>
              <a:rPr lang="ko-KR" altLang="en-US" sz="1100" smtClean="0"/>
              <a:t>시스템의 접속 및 명령어이력 조회</a:t>
            </a:r>
            <a:endParaRPr lang="en-US" altLang="ko-KR" sz="1100" dirty="0" smtClean="0"/>
          </a:p>
          <a:p>
            <a:r>
              <a:rPr lang="en-US" altLang="ko-KR" sz="1100" dirty="0" smtClean="0"/>
              <a:t>- </a:t>
            </a:r>
            <a:r>
              <a:rPr lang="ko-KR" altLang="en-US" sz="1100" smtClean="0"/>
              <a:t>보안정책 설정</a:t>
            </a:r>
            <a:endParaRPr lang="en-US" altLang="ko-KR" sz="1100" dirty="0" smtClean="0"/>
          </a:p>
          <a:p>
            <a:r>
              <a:rPr lang="en-US" altLang="ko-KR" sz="1100" dirty="0" smtClean="0"/>
              <a:t>- DB/</a:t>
            </a:r>
            <a:r>
              <a:rPr lang="ko-KR" altLang="en-US" sz="1100" smtClean="0"/>
              <a:t>시스템 보안 위반사항  통지</a:t>
            </a:r>
            <a:endParaRPr lang="en-US" altLang="ko-KR" sz="1100" dirty="0" smtClean="0"/>
          </a:p>
          <a:p>
            <a:r>
              <a:rPr lang="en-US" altLang="ko-KR" sz="1100" dirty="0" smtClean="0"/>
              <a:t>- </a:t>
            </a:r>
            <a:r>
              <a:rPr lang="ko-KR" altLang="en-US" sz="1100" smtClean="0"/>
              <a:t>리포트생성</a:t>
            </a:r>
            <a:endParaRPr lang="en-US" altLang="ko-KR" sz="1100" dirty="0" smtClean="0"/>
          </a:p>
        </p:txBody>
      </p:sp>
      <p:cxnSp>
        <p:nvCxnSpPr>
          <p:cNvPr id="10" name="꺾인 연결선 9"/>
          <p:cNvCxnSpPr>
            <a:stCxn id="75" idx="4"/>
            <a:endCxn id="71" idx="0"/>
          </p:cNvCxnSpPr>
          <p:nvPr/>
        </p:nvCxnSpPr>
        <p:spPr>
          <a:xfrm>
            <a:off x="5530212" y="2901388"/>
            <a:ext cx="1176404" cy="2088958"/>
          </a:xfrm>
          <a:prstGeom prst="bentConnector2">
            <a:avLst/>
          </a:prstGeom>
        </p:spPr>
        <p:style>
          <a:lnRef idx="1">
            <a:schemeClr val="accent1"/>
          </a:lnRef>
          <a:fillRef idx="0">
            <a:schemeClr val="accent1"/>
          </a:fillRef>
          <a:effectRef idx="0">
            <a:schemeClr val="accent1"/>
          </a:effectRef>
          <a:fontRef idx="minor">
            <a:schemeClr val="tx1"/>
          </a:fontRef>
        </p:style>
      </p:cxnSp>
      <p:grpSp>
        <p:nvGrpSpPr>
          <p:cNvPr id="23" name="그룹 22"/>
          <p:cNvGrpSpPr/>
          <p:nvPr/>
        </p:nvGrpSpPr>
        <p:grpSpPr>
          <a:xfrm>
            <a:off x="3178162" y="2612276"/>
            <a:ext cx="485439" cy="796896"/>
            <a:chOff x="4881093" y="1094705"/>
            <a:chExt cx="397176" cy="759854"/>
          </a:xfrm>
          <a:solidFill>
            <a:schemeClr val="bg1"/>
          </a:solidFill>
        </p:grpSpPr>
        <p:sp>
          <p:nvSpPr>
            <p:cNvPr id="27" name="직사각형 26"/>
            <p:cNvSpPr/>
            <p:nvPr/>
          </p:nvSpPr>
          <p:spPr>
            <a:xfrm>
              <a:off x="4881093" y="1094705"/>
              <a:ext cx="397176" cy="759854"/>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8" name="직사각형 27"/>
            <p:cNvSpPr/>
            <p:nvPr/>
          </p:nvSpPr>
          <p:spPr>
            <a:xfrm>
              <a:off x="4881093" y="1699220"/>
              <a:ext cx="397176" cy="155339"/>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9" name="직사각형 28"/>
            <p:cNvSpPr/>
            <p:nvPr/>
          </p:nvSpPr>
          <p:spPr>
            <a:xfrm>
              <a:off x="4920068" y="1233498"/>
              <a:ext cx="321941" cy="29647"/>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30" name="타원 29"/>
            <p:cNvSpPr/>
            <p:nvPr/>
          </p:nvSpPr>
          <p:spPr>
            <a:xfrm>
              <a:off x="5036335" y="1526921"/>
              <a:ext cx="70421" cy="6259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34" name="모서리가 둥근 사각형 설명선 33"/>
          <p:cNvSpPr/>
          <p:nvPr/>
        </p:nvSpPr>
        <p:spPr>
          <a:xfrm>
            <a:off x="2948691" y="3469615"/>
            <a:ext cx="973880" cy="269462"/>
          </a:xfrm>
          <a:prstGeom prst="wedgeRoundRectCallout">
            <a:avLst>
              <a:gd name="adj1" fmla="val -49551"/>
              <a:gd name="adj2" fmla="val -21138"/>
              <a:gd name="adj3" fmla="val 16667"/>
            </a:avLst>
          </a:prstGeom>
          <a:solidFill>
            <a:srgbClr val="92D050"/>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r>
              <a:rPr lang="en-US" altLang="ko-KR" sz="1050" b="1" dirty="0" smtClean="0">
                <a:solidFill>
                  <a:srgbClr val="000000"/>
                </a:solidFill>
              </a:rPr>
              <a:t>Max</a:t>
            </a:r>
            <a:r>
              <a:rPr lang="ko-KR" altLang="en-US" sz="1050" b="1" smtClean="0">
                <a:solidFill>
                  <a:srgbClr val="000000"/>
                </a:solidFill>
              </a:rPr>
              <a:t> </a:t>
            </a:r>
            <a:r>
              <a:rPr lang="en-US" altLang="ko-KR" sz="1050" b="1" dirty="0" smtClean="0">
                <a:solidFill>
                  <a:srgbClr val="000000"/>
                </a:solidFill>
              </a:rPr>
              <a:t>server</a:t>
            </a:r>
          </a:p>
        </p:txBody>
      </p:sp>
      <p:sp>
        <p:nvSpPr>
          <p:cNvPr id="54" name="TextBox 53"/>
          <p:cNvSpPr txBox="1"/>
          <p:nvPr/>
        </p:nvSpPr>
        <p:spPr>
          <a:xfrm>
            <a:off x="3698877" y="2778059"/>
            <a:ext cx="1251190" cy="230832"/>
          </a:xfrm>
          <a:prstGeom prst="rect">
            <a:avLst/>
          </a:prstGeom>
          <a:noFill/>
        </p:spPr>
        <p:txBody>
          <a:bodyPr wrap="square" rtlCol="0">
            <a:spAutoFit/>
          </a:bodyPr>
          <a:lstStyle/>
          <a:p>
            <a:r>
              <a:rPr lang="en-US" altLang="ko-KR" sz="900" dirty="0" smtClean="0"/>
              <a:t>DB </a:t>
            </a:r>
            <a:r>
              <a:rPr lang="ko-KR" altLang="en-US" sz="900" smtClean="0"/>
              <a:t>작업이력전송</a:t>
            </a:r>
            <a:endParaRPr lang="ko-KR" altLang="en-US" sz="900" dirty="0"/>
          </a:p>
        </p:txBody>
      </p:sp>
      <p:sp>
        <p:nvSpPr>
          <p:cNvPr id="75" name="순서도: 자기 디스크 74"/>
          <p:cNvSpPr/>
          <p:nvPr/>
        </p:nvSpPr>
        <p:spPr>
          <a:xfrm>
            <a:off x="4943577" y="2589772"/>
            <a:ext cx="586635" cy="623231"/>
          </a:xfrm>
          <a:prstGeom prst="flowChartMagneticDisk">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000" dirty="0" smtClean="0">
                <a:solidFill>
                  <a:schemeClr val="tx1"/>
                </a:solidFill>
              </a:rPr>
              <a:t>MSSQL</a:t>
            </a:r>
            <a:endParaRPr lang="ko-KR" altLang="en-US" sz="1000" dirty="0">
              <a:solidFill>
                <a:schemeClr val="tx1"/>
              </a:solidFill>
            </a:endParaRPr>
          </a:p>
        </p:txBody>
      </p:sp>
      <p:pic>
        <p:nvPicPr>
          <p:cNvPr id="76" name="그림 75"/>
          <p:cNvPicPr>
            <a:picLocks noChangeAspect="1"/>
          </p:cNvPicPr>
          <p:nvPr/>
        </p:nvPicPr>
        <p:blipFill>
          <a:blip r:embed="rId6"/>
          <a:stretch>
            <a:fillRect/>
          </a:stretch>
        </p:blipFill>
        <p:spPr>
          <a:xfrm>
            <a:off x="4703609" y="2948046"/>
            <a:ext cx="239968" cy="245427"/>
          </a:xfrm>
          <a:prstGeom prst="rect">
            <a:avLst/>
          </a:prstGeom>
          <a:ln w="12700">
            <a:solidFill>
              <a:schemeClr val="accent1"/>
            </a:solidFill>
          </a:ln>
        </p:spPr>
      </p:pic>
      <p:sp>
        <p:nvSpPr>
          <p:cNvPr id="77" name="위쪽 화살표 76"/>
          <p:cNvSpPr/>
          <p:nvPr/>
        </p:nvSpPr>
        <p:spPr>
          <a:xfrm rot="16200000">
            <a:off x="4188146" y="2685520"/>
            <a:ext cx="190184" cy="727035"/>
          </a:xfrm>
          <a:prstGeom prst="up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sz="1400"/>
          </a:p>
        </p:txBody>
      </p:sp>
      <p:sp>
        <p:nvSpPr>
          <p:cNvPr id="78" name="모서리가 둥근 사각형 설명선 77"/>
          <p:cNvSpPr/>
          <p:nvPr/>
        </p:nvSpPr>
        <p:spPr>
          <a:xfrm>
            <a:off x="4252502" y="3551746"/>
            <a:ext cx="624721" cy="315094"/>
          </a:xfrm>
          <a:prstGeom prst="wedgeRoundRectCallout">
            <a:avLst>
              <a:gd name="adj1" fmla="val 80130"/>
              <a:gd name="adj2" fmla="val -61198"/>
              <a:gd name="adj3" fmla="val 16667"/>
            </a:avLst>
          </a:prstGeom>
          <a:solidFill>
            <a:srgbClr val="92D050"/>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r>
              <a:rPr lang="en-US" altLang="ko-KR" sz="1050" b="1" dirty="0" err="1" smtClean="0">
                <a:solidFill>
                  <a:srgbClr val="000000"/>
                </a:solidFill>
              </a:rPr>
              <a:t>Sagent</a:t>
            </a:r>
            <a:endParaRPr lang="en-US" altLang="ko-KR" sz="1050" b="1" dirty="0" smtClean="0">
              <a:solidFill>
                <a:srgbClr val="000000"/>
              </a:solidFill>
            </a:endParaRPr>
          </a:p>
        </p:txBody>
      </p:sp>
      <p:grpSp>
        <p:nvGrpSpPr>
          <p:cNvPr id="200" name="그룹 199"/>
          <p:cNvGrpSpPr/>
          <p:nvPr/>
        </p:nvGrpSpPr>
        <p:grpSpPr>
          <a:xfrm>
            <a:off x="5629290" y="4089917"/>
            <a:ext cx="485439" cy="796896"/>
            <a:chOff x="4881093" y="1094705"/>
            <a:chExt cx="397176" cy="759854"/>
          </a:xfrm>
          <a:solidFill>
            <a:schemeClr val="bg1"/>
          </a:solidFill>
        </p:grpSpPr>
        <p:sp>
          <p:nvSpPr>
            <p:cNvPr id="201" name="직사각형 200"/>
            <p:cNvSpPr/>
            <p:nvPr/>
          </p:nvSpPr>
          <p:spPr>
            <a:xfrm>
              <a:off x="4881093" y="1094705"/>
              <a:ext cx="397176" cy="759854"/>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02" name="직사각형 201"/>
            <p:cNvSpPr/>
            <p:nvPr/>
          </p:nvSpPr>
          <p:spPr>
            <a:xfrm>
              <a:off x="4881093" y="1699220"/>
              <a:ext cx="397176" cy="155339"/>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03" name="직사각형 202"/>
            <p:cNvSpPr/>
            <p:nvPr/>
          </p:nvSpPr>
          <p:spPr>
            <a:xfrm>
              <a:off x="4920068" y="1233498"/>
              <a:ext cx="321941" cy="29647"/>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204" name="타원 203"/>
            <p:cNvSpPr/>
            <p:nvPr/>
          </p:nvSpPr>
          <p:spPr>
            <a:xfrm>
              <a:off x="5036335" y="1526921"/>
              <a:ext cx="70421" cy="6259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227" name="순서도: 자기 디스크 226"/>
          <p:cNvSpPr/>
          <p:nvPr/>
        </p:nvSpPr>
        <p:spPr>
          <a:xfrm>
            <a:off x="5358137" y="2969277"/>
            <a:ext cx="586635" cy="623231"/>
          </a:xfrm>
          <a:prstGeom prst="flowChartMagneticDisk">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050" dirty="0" err="1" smtClean="0">
                <a:solidFill>
                  <a:schemeClr val="tx1"/>
                </a:solidFill>
              </a:rPr>
              <a:t>Mysql</a:t>
            </a:r>
            <a:endParaRPr lang="ko-KR" altLang="en-US" sz="1050" dirty="0">
              <a:solidFill>
                <a:schemeClr val="tx1"/>
              </a:solidFill>
            </a:endParaRPr>
          </a:p>
        </p:txBody>
      </p:sp>
      <p:pic>
        <p:nvPicPr>
          <p:cNvPr id="228" name="그림 227"/>
          <p:cNvPicPr>
            <a:picLocks noChangeAspect="1"/>
          </p:cNvPicPr>
          <p:nvPr/>
        </p:nvPicPr>
        <p:blipFill>
          <a:blip r:embed="rId6"/>
          <a:stretch>
            <a:fillRect/>
          </a:stretch>
        </p:blipFill>
        <p:spPr>
          <a:xfrm>
            <a:off x="5118170" y="3327551"/>
            <a:ext cx="239968" cy="245427"/>
          </a:xfrm>
          <a:prstGeom prst="rect">
            <a:avLst/>
          </a:prstGeom>
          <a:ln w="12700">
            <a:solidFill>
              <a:schemeClr val="accent1"/>
            </a:solidFill>
          </a:ln>
        </p:spPr>
      </p:pic>
      <p:sp>
        <p:nvSpPr>
          <p:cNvPr id="1097" name="타원 1096"/>
          <p:cNvSpPr/>
          <p:nvPr/>
        </p:nvSpPr>
        <p:spPr>
          <a:xfrm>
            <a:off x="4646755" y="2341375"/>
            <a:ext cx="1609322" cy="1437792"/>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ko-KR" altLang="en-US" sz="1400"/>
          </a:p>
        </p:txBody>
      </p:sp>
      <p:sp>
        <p:nvSpPr>
          <p:cNvPr id="253" name="모서리가 둥근 사각형 설명선 252"/>
          <p:cNvSpPr/>
          <p:nvPr/>
        </p:nvSpPr>
        <p:spPr>
          <a:xfrm>
            <a:off x="4252412" y="3551102"/>
            <a:ext cx="624721" cy="315094"/>
          </a:xfrm>
          <a:prstGeom prst="wedgeRoundRectCallout">
            <a:avLst>
              <a:gd name="adj1" fmla="val 47620"/>
              <a:gd name="adj2" fmla="val -156401"/>
              <a:gd name="adj3" fmla="val 16667"/>
            </a:avLst>
          </a:prstGeom>
          <a:solidFill>
            <a:srgbClr val="92D050"/>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r>
              <a:rPr lang="en-US" altLang="ko-KR" sz="1050" b="1" dirty="0" err="1" smtClean="0">
                <a:solidFill>
                  <a:srgbClr val="000000"/>
                </a:solidFill>
              </a:rPr>
              <a:t>Sagent</a:t>
            </a:r>
            <a:endParaRPr lang="en-US" altLang="ko-KR" sz="1050" b="1" dirty="0" smtClean="0">
              <a:solidFill>
                <a:srgbClr val="000000"/>
              </a:solidFill>
            </a:endParaRPr>
          </a:p>
        </p:txBody>
      </p:sp>
      <p:sp>
        <p:nvSpPr>
          <p:cNvPr id="1114" name="모서리가 둥근 사각형 설명선 1113"/>
          <p:cNvSpPr/>
          <p:nvPr/>
        </p:nvSpPr>
        <p:spPr>
          <a:xfrm>
            <a:off x="3163076" y="4182299"/>
            <a:ext cx="2405104" cy="602313"/>
          </a:xfrm>
          <a:prstGeom prst="wedgeRoundRectCallout">
            <a:avLst>
              <a:gd name="adj1" fmla="val -3049"/>
              <a:gd name="adj2" fmla="val -87315"/>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r>
              <a:rPr lang="en-US" altLang="ko-KR" sz="1100" dirty="0" smtClean="0"/>
              <a:t>- DB/</a:t>
            </a:r>
            <a:r>
              <a:rPr lang="ko-KR" altLang="en-US" sz="1100" smtClean="0"/>
              <a:t>시스템 접속</a:t>
            </a:r>
            <a:r>
              <a:rPr lang="en-US" altLang="ko-KR" sz="1100" dirty="0"/>
              <a:t> </a:t>
            </a:r>
            <a:r>
              <a:rPr lang="ko-KR" altLang="en-US" sz="1100" smtClean="0"/>
              <a:t>및 수행이력  로깅</a:t>
            </a:r>
            <a:endParaRPr lang="en-US" altLang="ko-KR" sz="1100" dirty="0" smtClean="0"/>
          </a:p>
          <a:p>
            <a:r>
              <a:rPr lang="en-US" altLang="ko-KR" sz="1100" dirty="0" smtClean="0"/>
              <a:t>- </a:t>
            </a:r>
            <a:r>
              <a:rPr lang="ko-KR" altLang="en-US" sz="1100" smtClean="0"/>
              <a:t>우회접속 차단</a:t>
            </a:r>
            <a:endParaRPr lang="en-US" altLang="ko-KR" sz="1100" dirty="0" smtClean="0"/>
          </a:p>
        </p:txBody>
      </p:sp>
      <p:sp>
        <p:nvSpPr>
          <p:cNvPr id="1115" name="TextBox 1114"/>
          <p:cNvSpPr txBox="1"/>
          <p:nvPr/>
        </p:nvSpPr>
        <p:spPr>
          <a:xfrm>
            <a:off x="5135933" y="2350731"/>
            <a:ext cx="700232" cy="253916"/>
          </a:xfrm>
          <a:prstGeom prst="rect">
            <a:avLst/>
          </a:prstGeom>
          <a:noFill/>
        </p:spPr>
        <p:txBody>
          <a:bodyPr wrap="square" rtlCol="0">
            <a:spAutoFit/>
          </a:bodyPr>
          <a:lstStyle/>
          <a:p>
            <a:r>
              <a:rPr lang="en-US" altLang="ko-KR" sz="1000" b="1" dirty="0" smtClean="0">
                <a:solidFill>
                  <a:srgbClr val="0070C0"/>
                </a:solidFill>
              </a:rPr>
              <a:t>DB Farm</a:t>
            </a:r>
            <a:endParaRPr lang="ko-KR" altLang="en-US" sz="1000" b="1">
              <a:solidFill>
                <a:srgbClr val="0070C0"/>
              </a:solidFill>
            </a:endParaRPr>
          </a:p>
        </p:txBody>
      </p:sp>
      <p:sp>
        <p:nvSpPr>
          <p:cNvPr id="2" name="직사각형 1"/>
          <p:cNvSpPr/>
          <p:nvPr/>
        </p:nvSpPr>
        <p:spPr>
          <a:xfrm>
            <a:off x="5509571" y="4845323"/>
            <a:ext cx="724878" cy="415498"/>
          </a:xfrm>
          <a:prstGeom prst="rect">
            <a:avLst/>
          </a:prstGeom>
        </p:spPr>
        <p:txBody>
          <a:bodyPr wrap="none">
            <a:spAutoFit/>
          </a:bodyPr>
          <a:lstStyle/>
          <a:p>
            <a:pPr marL="342900" indent="-342900" algn="ctr"/>
            <a:r>
              <a:rPr lang="en-US" altLang="ko-KR" sz="1000" b="1" dirty="0">
                <a:solidFill>
                  <a:srgbClr val="000000"/>
                </a:solidFill>
              </a:rPr>
              <a:t>AP / </a:t>
            </a:r>
            <a:r>
              <a:rPr lang="en-US" altLang="ko-KR" sz="1000" b="1" dirty="0" smtClean="0">
                <a:solidFill>
                  <a:srgbClr val="000000"/>
                </a:solidFill>
              </a:rPr>
              <a:t>WAS</a:t>
            </a:r>
          </a:p>
          <a:p>
            <a:pPr marL="342900" indent="-342900" algn="ctr"/>
            <a:r>
              <a:rPr lang="en-US" altLang="ko-KR" sz="1000" b="1" dirty="0" smtClean="0">
                <a:solidFill>
                  <a:srgbClr val="000000"/>
                </a:solidFill>
              </a:rPr>
              <a:t>server</a:t>
            </a:r>
            <a:endParaRPr lang="en-US" altLang="ko-KR" sz="1000" b="1" dirty="0">
              <a:solidFill>
                <a:srgbClr val="000000"/>
              </a:solidFill>
            </a:endParaRPr>
          </a:p>
        </p:txBody>
      </p:sp>
      <p:cxnSp>
        <p:nvCxnSpPr>
          <p:cNvPr id="17" name="직선 연결선 16"/>
          <p:cNvCxnSpPr/>
          <p:nvPr/>
        </p:nvCxnSpPr>
        <p:spPr>
          <a:xfrm>
            <a:off x="5851146" y="3592508"/>
            <a:ext cx="0" cy="497409"/>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09459" y="220436"/>
            <a:ext cx="3094117"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4.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Cloud </a:t>
            </a:r>
            <a:r>
              <a:rPr lang="ko-KR" altLang="en-US" sz="1400" smtClean="0">
                <a:solidFill>
                  <a:schemeClr val="tx1">
                    <a:lumMod val="50000"/>
                    <a:lumOff val="50000"/>
                  </a:schemeClr>
                </a:solidFill>
                <a:latin typeface="HY헤드라인M" panose="02030600000101010101" pitchFamily="18" charset="-127"/>
                <a:ea typeface="HY헤드라인M" panose="02030600000101010101" pitchFamily="18" charset="-127"/>
              </a:rPr>
              <a:t>대응</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grpSp>
        <p:nvGrpSpPr>
          <p:cNvPr id="69" name="그룹 68"/>
          <p:cNvGrpSpPr/>
          <p:nvPr/>
        </p:nvGrpSpPr>
        <p:grpSpPr>
          <a:xfrm>
            <a:off x="6463896" y="4990346"/>
            <a:ext cx="485439" cy="796896"/>
            <a:chOff x="4881093" y="1094705"/>
            <a:chExt cx="397176" cy="759854"/>
          </a:xfrm>
          <a:solidFill>
            <a:schemeClr val="bg1"/>
          </a:solidFill>
        </p:grpSpPr>
        <p:sp>
          <p:nvSpPr>
            <p:cNvPr id="71" name="직사각형 70"/>
            <p:cNvSpPr/>
            <p:nvPr/>
          </p:nvSpPr>
          <p:spPr>
            <a:xfrm>
              <a:off x="4881093" y="1094705"/>
              <a:ext cx="397176" cy="759854"/>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72" name="직사각형 71"/>
            <p:cNvSpPr/>
            <p:nvPr/>
          </p:nvSpPr>
          <p:spPr>
            <a:xfrm>
              <a:off x="4881093" y="1699220"/>
              <a:ext cx="397176" cy="155339"/>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73" name="직사각형 72"/>
            <p:cNvSpPr/>
            <p:nvPr/>
          </p:nvSpPr>
          <p:spPr>
            <a:xfrm>
              <a:off x="4920068" y="1233498"/>
              <a:ext cx="321941" cy="29647"/>
            </a:xfrm>
            <a:prstGeom prst="rect">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74" name="타원 73"/>
            <p:cNvSpPr/>
            <p:nvPr/>
          </p:nvSpPr>
          <p:spPr>
            <a:xfrm>
              <a:off x="5036335" y="1526921"/>
              <a:ext cx="70421" cy="62590"/>
            </a:xfrm>
            <a:prstGeom prst="ellipse">
              <a:avLst/>
            </a:prstGeom>
            <a:gr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80" name="직사각형 79"/>
          <p:cNvSpPr/>
          <p:nvPr/>
        </p:nvSpPr>
        <p:spPr>
          <a:xfrm>
            <a:off x="6344177" y="5745752"/>
            <a:ext cx="724878" cy="415498"/>
          </a:xfrm>
          <a:prstGeom prst="rect">
            <a:avLst/>
          </a:prstGeom>
        </p:spPr>
        <p:txBody>
          <a:bodyPr wrap="none">
            <a:spAutoFit/>
          </a:bodyPr>
          <a:lstStyle/>
          <a:p>
            <a:pPr marL="342900" indent="-342900" algn="ctr"/>
            <a:r>
              <a:rPr lang="en-US" altLang="ko-KR" sz="1000" b="1" dirty="0">
                <a:solidFill>
                  <a:srgbClr val="000000"/>
                </a:solidFill>
              </a:rPr>
              <a:t>AP / </a:t>
            </a:r>
            <a:r>
              <a:rPr lang="en-US" altLang="ko-KR" sz="1000" b="1" dirty="0" smtClean="0">
                <a:solidFill>
                  <a:srgbClr val="000000"/>
                </a:solidFill>
              </a:rPr>
              <a:t>WAS</a:t>
            </a:r>
          </a:p>
          <a:p>
            <a:pPr marL="342900" indent="-342900" algn="ctr"/>
            <a:r>
              <a:rPr lang="en-US" altLang="ko-KR" sz="1000" b="1" dirty="0" smtClean="0">
                <a:solidFill>
                  <a:srgbClr val="000000"/>
                </a:solidFill>
              </a:rPr>
              <a:t>server</a:t>
            </a:r>
            <a:endParaRPr lang="en-US" altLang="ko-KR" sz="1000" b="1" dirty="0">
              <a:solidFill>
                <a:srgbClr val="000000"/>
              </a:solidFill>
            </a:endParaRPr>
          </a:p>
        </p:txBody>
      </p:sp>
      <p:sp>
        <p:nvSpPr>
          <p:cNvPr id="81" name="모서리가 둥근 사각형 설명선 80"/>
          <p:cNvSpPr/>
          <p:nvPr/>
        </p:nvSpPr>
        <p:spPr>
          <a:xfrm>
            <a:off x="7264925" y="2813549"/>
            <a:ext cx="1154847" cy="282545"/>
          </a:xfrm>
          <a:prstGeom prst="wedgeRoundRectCallout">
            <a:avLst>
              <a:gd name="adj1" fmla="val -19663"/>
              <a:gd name="adj2" fmla="val 49196"/>
              <a:gd name="adj3" fmla="val 16667"/>
            </a:avLst>
          </a:prstGeom>
          <a:solidFill>
            <a:srgbClr val="92D050"/>
          </a:solid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r>
              <a:rPr lang="en-US" altLang="ko-KR" sz="1200" b="1" dirty="0" smtClean="0">
                <a:solidFill>
                  <a:srgbClr val="000000"/>
                </a:solidFill>
              </a:rPr>
              <a:t>Max</a:t>
            </a:r>
            <a:r>
              <a:rPr lang="ko-KR" altLang="en-US" sz="1200" b="1" smtClean="0">
                <a:solidFill>
                  <a:srgbClr val="000000"/>
                </a:solidFill>
              </a:rPr>
              <a:t> </a:t>
            </a:r>
            <a:r>
              <a:rPr lang="en-US" altLang="ko-KR" sz="1200" b="1" dirty="0" smtClean="0">
                <a:solidFill>
                  <a:srgbClr val="000000"/>
                </a:solidFill>
              </a:rPr>
              <a:t>Client</a:t>
            </a:r>
          </a:p>
        </p:txBody>
      </p:sp>
      <p:cxnSp>
        <p:nvCxnSpPr>
          <p:cNvPr id="82" name="직선 연결선 81"/>
          <p:cNvCxnSpPr/>
          <p:nvPr/>
        </p:nvCxnSpPr>
        <p:spPr>
          <a:xfrm>
            <a:off x="3410938" y="2283929"/>
            <a:ext cx="3813162" cy="19442"/>
          </a:xfrm>
          <a:prstGeom prst="line">
            <a:avLst/>
          </a:prstGeom>
          <a:ln w="19050">
            <a:solidFill>
              <a:srgbClr val="0070C0"/>
            </a:solidFill>
            <a:tailEnd type="none"/>
          </a:ln>
        </p:spPr>
        <p:style>
          <a:lnRef idx="1">
            <a:schemeClr val="accent1"/>
          </a:lnRef>
          <a:fillRef idx="0">
            <a:schemeClr val="accent1"/>
          </a:fillRef>
          <a:effectRef idx="0">
            <a:schemeClr val="accent1"/>
          </a:effectRef>
          <a:fontRef idx="minor">
            <a:schemeClr val="tx1"/>
          </a:fontRef>
        </p:style>
      </p:cxnSp>
      <p:cxnSp>
        <p:nvCxnSpPr>
          <p:cNvPr id="83" name="직선 연결선 82"/>
          <p:cNvCxnSpPr>
            <a:endCxn id="27" idx="0"/>
          </p:cNvCxnSpPr>
          <p:nvPr/>
        </p:nvCxnSpPr>
        <p:spPr>
          <a:xfrm>
            <a:off x="3419612" y="2278055"/>
            <a:ext cx="1270" cy="334221"/>
          </a:xfrm>
          <a:prstGeom prst="line">
            <a:avLst/>
          </a:prstGeom>
          <a:ln w="19050">
            <a:solidFill>
              <a:srgbClr val="0070C0"/>
            </a:solidFill>
            <a:headEnd w="lg" len="med"/>
            <a:tailEnd type="triangle"/>
          </a:ln>
        </p:spPr>
        <p:style>
          <a:lnRef idx="1">
            <a:schemeClr val="accent1"/>
          </a:lnRef>
          <a:fillRef idx="0">
            <a:schemeClr val="accent1"/>
          </a:fillRef>
          <a:effectRef idx="0">
            <a:schemeClr val="accent1"/>
          </a:effectRef>
          <a:fontRef idx="minor">
            <a:schemeClr val="tx1"/>
          </a:fontRef>
        </p:style>
      </p:cxnSp>
      <p:sp>
        <p:nvSpPr>
          <p:cNvPr id="87"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1600" b="1" dirty="0" smtClean="0">
                <a:latin typeface="+mn-ea"/>
                <a:ea typeface="+mn-ea"/>
              </a:rPr>
              <a:t>AWS, KT U cloud </a:t>
            </a:r>
            <a:r>
              <a:rPr lang="ko-KR" altLang="en-US" sz="1600" b="1" smtClean="0">
                <a:latin typeface="+mn-ea"/>
                <a:ea typeface="+mn-ea"/>
              </a:rPr>
              <a:t>등</a:t>
            </a:r>
            <a:r>
              <a:rPr lang="en-US" altLang="ko-KR" sz="1600" b="1" dirty="0" smtClean="0">
                <a:latin typeface="+mn-ea"/>
                <a:ea typeface="+mn-ea"/>
              </a:rPr>
              <a:t>, </a:t>
            </a:r>
            <a:r>
              <a:rPr lang="ko-KR" altLang="en-US" sz="1600" b="1" smtClean="0">
                <a:latin typeface="+mn-ea"/>
                <a:ea typeface="+mn-ea"/>
              </a:rPr>
              <a:t>다양한 </a:t>
            </a:r>
            <a:r>
              <a:rPr lang="en-US" altLang="ko-KR" sz="1600" b="1" dirty="0" smtClean="0">
                <a:latin typeface="+mn-ea"/>
                <a:ea typeface="+mn-ea"/>
              </a:rPr>
              <a:t>Cloud </a:t>
            </a:r>
            <a:r>
              <a:rPr lang="ko-KR" altLang="en-US" sz="1600" b="1" smtClean="0">
                <a:latin typeface="+mn-ea"/>
                <a:ea typeface="+mn-ea"/>
              </a:rPr>
              <a:t>환경에서 </a:t>
            </a:r>
            <a:r>
              <a:rPr lang="en-US" altLang="ko-KR" sz="1600" b="1" dirty="0" smtClean="0">
                <a:latin typeface="+mn-ea"/>
                <a:ea typeface="+mn-ea"/>
              </a:rPr>
              <a:t>Gateway </a:t>
            </a:r>
            <a:r>
              <a:rPr lang="ko-KR" altLang="en-US" sz="1600" b="1" smtClean="0">
                <a:latin typeface="+mn-ea"/>
                <a:ea typeface="+mn-ea"/>
              </a:rPr>
              <a:t>및 </a:t>
            </a:r>
            <a:r>
              <a:rPr lang="en-US" altLang="ko-KR" sz="1600" b="1" dirty="0" smtClean="0">
                <a:latin typeface="+mn-ea"/>
                <a:ea typeface="+mn-ea"/>
              </a:rPr>
              <a:t>Sniffing </a:t>
            </a:r>
            <a:r>
              <a:rPr lang="ko-KR" altLang="en-US" sz="1600" b="1" smtClean="0">
                <a:latin typeface="+mn-ea"/>
                <a:ea typeface="+mn-ea"/>
              </a:rPr>
              <a:t>모드 제공</a:t>
            </a:r>
            <a:endParaRPr lang="ko-KR" altLang="en-US" sz="1600" b="1" dirty="0">
              <a:latin typeface="+mn-ea"/>
              <a:ea typeface="+mn-ea"/>
            </a:endParaRPr>
          </a:p>
        </p:txBody>
      </p:sp>
    </p:spTree>
    <p:extLst>
      <p:ext uri="{BB962C8B-B14F-4D97-AF65-F5344CB8AC3E}">
        <p14:creationId xmlns:p14="http://schemas.microsoft.com/office/powerpoint/2010/main" val="42219207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2813591"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4.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보고서</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56"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fontAlgn="base" latinLnBrk="0" hangingPunct="1">
              <a:spcBef>
                <a:spcPct val="0"/>
              </a:spcBef>
              <a:spcAft>
                <a:spcPct val="0"/>
              </a:spcAft>
              <a:defRPr/>
            </a:pPr>
            <a:r>
              <a:rPr lang="ko-KR" altLang="en-US" sz="1600" b="1" dirty="0">
                <a:latin typeface="+mn-ea"/>
                <a:ea typeface="+mn-ea"/>
              </a:rPr>
              <a:t>신규 보고서 엔진</a:t>
            </a:r>
            <a:r>
              <a:rPr lang="en-US" altLang="ko-KR" sz="1600" b="1" dirty="0">
                <a:latin typeface="+mn-ea"/>
                <a:ea typeface="+mn-ea"/>
              </a:rPr>
              <a:t>(</a:t>
            </a:r>
            <a:r>
              <a:rPr lang="en-US" altLang="ko-KR" sz="1600" b="1" dirty="0" err="1">
                <a:latin typeface="+mn-ea"/>
                <a:ea typeface="+mn-ea"/>
              </a:rPr>
              <a:t>OzReport</a:t>
            </a:r>
            <a:r>
              <a:rPr lang="en-US" altLang="ko-KR" sz="1600" b="1" dirty="0">
                <a:latin typeface="+mn-ea"/>
                <a:ea typeface="+mn-ea"/>
              </a:rPr>
              <a:t>)</a:t>
            </a:r>
            <a:r>
              <a:rPr lang="ko-KR" altLang="en-US" sz="1600" b="1" dirty="0">
                <a:latin typeface="+mn-ea"/>
                <a:ea typeface="+mn-ea"/>
              </a:rPr>
              <a:t>을 탑재하여 더욱</a:t>
            </a:r>
            <a:r>
              <a:rPr lang="en-US" altLang="ko-KR" sz="1600" b="1" dirty="0">
                <a:latin typeface="+mn-ea"/>
                <a:ea typeface="+mn-ea"/>
              </a:rPr>
              <a:t> </a:t>
            </a:r>
            <a:r>
              <a:rPr lang="ko-KR" altLang="en-US" sz="1600" b="1" dirty="0">
                <a:latin typeface="+mn-ea"/>
                <a:ea typeface="+mn-ea"/>
              </a:rPr>
              <a:t>편리한 보고서 기능</a:t>
            </a:r>
            <a:endParaRPr lang="en-US" altLang="ko-KR" sz="1600" b="1" dirty="0">
              <a:latin typeface="+mn-ea"/>
              <a:ea typeface="+mn-ea"/>
            </a:endParaRPr>
          </a:p>
        </p:txBody>
      </p:sp>
      <p:sp>
        <p:nvSpPr>
          <p:cNvPr id="57" name="TextBox 56"/>
          <p:cNvSpPr txBox="1"/>
          <p:nvPr/>
        </p:nvSpPr>
        <p:spPr>
          <a:xfrm>
            <a:off x="363076" y="1476299"/>
            <a:ext cx="5620072" cy="830997"/>
          </a:xfrm>
          <a:prstGeom prst="rect">
            <a:avLst/>
          </a:prstGeom>
          <a:noFill/>
        </p:spPr>
        <p:txBody>
          <a:bodyPr wrap="square" rtlCol="0">
            <a:spAutoFit/>
          </a:bodyPr>
          <a:lstStyle/>
          <a:p>
            <a:r>
              <a:rPr lang="ko-KR" altLang="en-US" sz="1200" dirty="0" err="1" smtClean="0">
                <a:latin typeface="+mn-ea"/>
              </a:rPr>
              <a:t>스케쥴러를</a:t>
            </a:r>
            <a:r>
              <a:rPr lang="ko-KR" altLang="en-US" sz="1200" dirty="0" smtClean="0">
                <a:latin typeface="+mn-ea"/>
              </a:rPr>
              <a:t> 이용한 보고서 </a:t>
            </a:r>
            <a:r>
              <a:rPr lang="en-US" altLang="ko-KR" sz="1200" b="1" u="sng" dirty="0" smtClean="0">
                <a:latin typeface="+mn-ea"/>
              </a:rPr>
              <a:t>“</a:t>
            </a:r>
            <a:r>
              <a:rPr lang="ko-KR" altLang="en-US" sz="1200" b="1" u="sng" dirty="0" smtClean="0">
                <a:latin typeface="+mn-ea"/>
              </a:rPr>
              <a:t>자동 생성과 메일 전송</a:t>
            </a:r>
            <a:r>
              <a:rPr lang="en-US" altLang="ko-KR" sz="1200" b="1" u="sng" dirty="0" smtClean="0">
                <a:latin typeface="+mn-ea"/>
              </a:rPr>
              <a:t>”</a:t>
            </a:r>
          </a:p>
          <a:p>
            <a:r>
              <a:rPr lang="en-US" altLang="ko-KR" sz="1200" dirty="0" smtClean="0">
                <a:latin typeface="+mn-ea"/>
              </a:rPr>
              <a:t>Excel, PDF, DOC, HWP </a:t>
            </a:r>
            <a:r>
              <a:rPr lang="ko-KR" altLang="en-US" sz="1200" dirty="0" smtClean="0">
                <a:latin typeface="+mn-ea"/>
              </a:rPr>
              <a:t>등 다양한 문서 포맷 제공</a:t>
            </a:r>
            <a:endParaRPr lang="en-US" altLang="ko-KR" sz="1200" dirty="0" smtClean="0">
              <a:latin typeface="+mn-ea"/>
            </a:endParaRPr>
          </a:p>
          <a:p>
            <a:r>
              <a:rPr lang="en-US" altLang="ko-KR" sz="1200" dirty="0" smtClean="0">
                <a:latin typeface="+mn-ea"/>
              </a:rPr>
              <a:t>Ad-hoc </a:t>
            </a:r>
            <a:r>
              <a:rPr lang="ko-KR" altLang="en-US" sz="1200" dirty="0" smtClean="0">
                <a:latin typeface="+mn-ea"/>
              </a:rPr>
              <a:t>보고서 디자이너를 제공하여 필요한 보고서 디자인이 가능</a:t>
            </a:r>
            <a:endParaRPr lang="en-US" altLang="ko-KR" sz="1200" dirty="0" smtClean="0">
              <a:latin typeface="+mn-ea"/>
            </a:endParaRPr>
          </a:p>
          <a:p>
            <a:r>
              <a:rPr lang="ko-KR" altLang="en-US" sz="1200" dirty="0" smtClean="0">
                <a:latin typeface="+mn-ea"/>
              </a:rPr>
              <a:t>약 </a:t>
            </a:r>
            <a:r>
              <a:rPr lang="en-US" altLang="ko-KR" sz="1200" dirty="0" smtClean="0">
                <a:latin typeface="+mn-ea"/>
              </a:rPr>
              <a:t>50</a:t>
            </a:r>
            <a:r>
              <a:rPr lang="ko-KR" altLang="en-US" sz="1200" dirty="0" smtClean="0">
                <a:latin typeface="+mn-ea"/>
              </a:rPr>
              <a:t>여 종에 달하는 다양한 형식의 보고서 포맷 제공</a:t>
            </a:r>
            <a:endParaRPr lang="en-US" altLang="ko-KR" sz="1200" dirty="0" smtClean="0">
              <a:latin typeface="+mn-ea"/>
            </a:endParaRPr>
          </a:p>
        </p:txBody>
      </p:sp>
      <p:grpSp>
        <p:nvGrpSpPr>
          <p:cNvPr id="58" name="그룹 57"/>
          <p:cNvGrpSpPr/>
          <p:nvPr/>
        </p:nvGrpSpPr>
        <p:grpSpPr>
          <a:xfrm>
            <a:off x="437218" y="2497927"/>
            <a:ext cx="8272234" cy="3485603"/>
            <a:chOff x="471995" y="2845081"/>
            <a:chExt cx="8272234" cy="3485603"/>
          </a:xfrm>
        </p:grpSpPr>
        <p:pic>
          <p:nvPicPr>
            <p:cNvPr id="68" name="Picture 1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1995" y="2845081"/>
              <a:ext cx="4711260" cy="1862674"/>
            </a:xfrm>
            <a:prstGeom prst="rect">
              <a:avLst/>
            </a:prstGeom>
            <a:noFill/>
            <a:ln w="9525">
              <a:noFill/>
              <a:miter lim="800000"/>
              <a:headEnd/>
              <a:tailEnd/>
            </a:ln>
          </p:spPr>
        </p:pic>
        <p:pic>
          <p:nvPicPr>
            <p:cNvPr id="69" name="그림 6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72958" y="3760591"/>
              <a:ext cx="4527274" cy="1722473"/>
            </a:xfrm>
            <a:prstGeom prst="rect">
              <a:avLst/>
            </a:prstGeom>
          </p:spPr>
        </p:pic>
        <p:pic>
          <p:nvPicPr>
            <p:cNvPr id="70" name="Picture 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28546" y="4643075"/>
              <a:ext cx="3715683" cy="1687609"/>
            </a:xfrm>
            <a:prstGeom prst="rect">
              <a:avLst/>
            </a:prstGeom>
            <a:noFill/>
            <a:ln w="9525">
              <a:noFill/>
              <a:miter lim="800000"/>
              <a:headEnd/>
              <a:tailEnd/>
            </a:ln>
            <a:effectLst/>
          </p:spPr>
        </p:pic>
      </p:grpSp>
      <p:sp>
        <p:nvSpPr>
          <p:cNvPr id="2" name="슬라이드 번호 개체 틀 1"/>
          <p:cNvSpPr>
            <a:spLocks noGrp="1"/>
          </p:cNvSpPr>
          <p:nvPr>
            <p:ph type="sldNum" sz="quarter" idx="12"/>
          </p:nvPr>
        </p:nvSpPr>
        <p:spPr/>
        <p:txBody>
          <a:bodyPr/>
          <a:lstStyle/>
          <a:p>
            <a:fld id="{55DF3BF5-F5C4-49A3-8D2C-141262B023B6}" type="slidenum">
              <a:rPr lang="ko-KR" altLang="en-US" smtClean="0"/>
              <a:t>50</a:t>
            </a:fld>
            <a:endParaRPr lang="ko-KR" altLang="en-US"/>
          </a:p>
        </p:txBody>
      </p:sp>
    </p:spTree>
    <p:extLst>
      <p:ext uri="{BB962C8B-B14F-4D97-AF65-F5344CB8AC3E}">
        <p14:creationId xmlns:p14="http://schemas.microsoft.com/office/powerpoint/2010/main" val="23026409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703258"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4.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관리자 </a:t>
            </a:r>
            <a:r>
              <a:rPr lang="ko-KR" altLang="en-US"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알림기능</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56"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atinLnBrk="0">
              <a:defRPr/>
            </a:pPr>
            <a:r>
              <a:rPr lang="en-US" altLang="ko-KR" sz="1600" b="1" kern="0" dirty="0">
                <a:latin typeface="+mn-ea"/>
                <a:ea typeface="+mn-ea"/>
              </a:rPr>
              <a:t>DB</a:t>
            </a:r>
            <a:r>
              <a:rPr lang="ko-KR" altLang="en-US" sz="1600" b="1" kern="0" dirty="0">
                <a:latin typeface="+mn-ea"/>
                <a:ea typeface="+mn-ea"/>
              </a:rPr>
              <a:t>접근제어 시스템 성능 모니터링 및 </a:t>
            </a:r>
            <a:r>
              <a:rPr lang="ko-KR" altLang="en-US" sz="1600" b="1" kern="0" dirty="0" err="1">
                <a:latin typeface="+mn-ea"/>
                <a:ea typeface="+mn-ea"/>
              </a:rPr>
              <a:t>임계치</a:t>
            </a:r>
            <a:r>
              <a:rPr lang="ko-KR" altLang="en-US" sz="1600" b="1" kern="0" dirty="0">
                <a:latin typeface="+mn-ea"/>
                <a:ea typeface="+mn-ea"/>
              </a:rPr>
              <a:t> 초과 알림 기능</a:t>
            </a:r>
            <a:endParaRPr lang="en-US" altLang="ko-KR" sz="1600" b="1" dirty="0">
              <a:latin typeface="+mn-ea"/>
              <a:ea typeface="+mn-ea"/>
            </a:endParaRPr>
          </a:p>
        </p:txBody>
      </p:sp>
      <p:pic>
        <p:nvPicPr>
          <p:cNvPr id="2" name="그림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8208" y="1679884"/>
            <a:ext cx="5602516" cy="3084732"/>
          </a:xfrm>
          <a:prstGeom prst="rect">
            <a:avLst/>
          </a:prstGeom>
        </p:spPr>
      </p:pic>
      <p:pic>
        <p:nvPicPr>
          <p:cNvPr id="4" name="그림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91152" y="2387131"/>
            <a:ext cx="3072433" cy="3578999"/>
          </a:xfrm>
          <a:prstGeom prst="rect">
            <a:avLst/>
          </a:prstGeom>
        </p:spPr>
      </p:pic>
      <p:sp>
        <p:nvSpPr>
          <p:cNvPr id="6" name="직사각형 5"/>
          <p:cNvSpPr/>
          <p:nvPr/>
        </p:nvSpPr>
        <p:spPr>
          <a:xfrm>
            <a:off x="6300194" y="4548187"/>
            <a:ext cx="1356360" cy="15716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그룹 6"/>
          <p:cNvGrpSpPr/>
          <p:nvPr/>
        </p:nvGrpSpPr>
        <p:grpSpPr>
          <a:xfrm>
            <a:off x="2831724" y="2740609"/>
            <a:ext cx="2676158" cy="1735558"/>
            <a:chOff x="2831724" y="2740609"/>
            <a:chExt cx="2676158" cy="1735558"/>
          </a:xfrm>
        </p:grpSpPr>
        <p:pic>
          <p:nvPicPr>
            <p:cNvPr id="3" name="그림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31725" y="2740609"/>
              <a:ext cx="2676157" cy="1735558"/>
            </a:xfrm>
            <a:prstGeom prst="rect">
              <a:avLst/>
            </a:prstGeom>
          </p:spPr>
        </p:pic>
        <p:sp>
          <p:nvSpPr>
            <p:cNvPr id="15" name="직사각형 14"/>
            <p:cNvSpPr/>
            <p:nvPr/>
          </p:nvSpPr>
          <p:spPr>
            <a:xfrm>
              <a:off x="2831724" y="2740609"/>
              <a:ext cx="2673015" cy="173555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5" name="위로 구부러진 화살표 4"/>
          <p:cNvSpPr/>
          <p:nvPr/>
        </p:nvSpPr>
        <p:spPr>
          <a:xfrm rot="1563438">
            <a:off x="5206667" y="4447758"/>
            <a:ext cx="602429" cy="345266"/>
          </a:xfrm>
          <a:prstGeom prst="curvedUpArrow">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7" name="TextBox 7"/>
          <p:cNvSpPr txBox="1">
            <a:spLocks noChangeArrowheads="1"/>
          </p:cNvSpPr>
          <p:nvPr/>
        </p:nvSpPr>
        <p:spPr bwMode="auto">
          <a:xfrm>
            <a:off x="3028052" y="4903707"/>
            <a:ext cx="24766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a:r>
              <a:rPr lang="en-US" altLang="ko-KR" sz="1200" b="1" dirty="0" smtClean="0">
                <a:solidFill>
                  <a:srgbClr val="C00000"/>
                </a:solidFill>
                <a:latin typeface="+mn-ea"/>
                <a:ea typeface="+mn-ea"/>
              </a:rPr>
              <a:t>DB</a:t>
            </a:r>
            <a:r>
              <a:rPr lang="ko-KR" altLang="en-US" sz="1200" b="1" dirty="0" smtClean="0">
                <a:solidFill>
                  <a:srgbClr val="C00000"/>
                </a:solidFill>
                <a:latin typeface="+mn-ea"/>
                <a:ea typeface="+mn-ea"/>
              </a:rPr>
              <a:t>접근제어 시스템 자원사용률 초과시 관리자 </a:t>
            </a:r>
            <a:r>
              <a:rPr lang="en-US" altLang="ko-KR" sz="1200" b="1" dirty="0" smtClean="0">
                <a:solidFill>
                  <a:srgbClr val="C00000"/>
                </a:solidFill>
                <a:latin typeface="+mn-ea"/>
                <a:ea typeface="+mn-ea"/>
              </a:rPr>
              <a:t>E-Mail</a:t>
            </a:r>
            <a:r>
              <a:rPr lang="ko-KR" altLang="en-US" sz="1200" b="1" dirty="0" smtClean="0">
                <a:solidFill>
                  <a:srgbClr val="C00000"/>
                </a:solidFill>
                <a:latin typeface="+mn-ea"/>
                <a:ea typeface="+mn-ea"/>
              </a:rPr>
              <a:t>로 전송</a:t>
            </a:r>
            <a:endParaRPr lang="ko-KR" altLang="en-US" sz="1200" b="1" dirty="0">
              <a:solidFill>
                <a:srgbClr val="C00000"/>
              </a:solidFill>
              <a:latin typeface="+mn-ea"/>
              <a:ea typeface="+mn-ea"/>
            </a:endParaRPr>
          </a:p>
        </p:txBody>
      </p:sp>
      <p:sp>
        <p:nvSpPr>
          <p:cNvPr id="8" name="슬라이드 번호 개체 틀 7"/>
          <p:cNvSpPr>
            <a:spLocks noGrp="1"/>
          </p:cNvSpPr>
          <p:nvPr>
            <p:ph type="sldNum" sz="quarter" idx="12"/>
          </p:nvPr>
        </p:nvSpPr>
        <p:spPr/>
        <p:txBody>
          <a:bodyPr/>
          <a:lstStyle/>
          <a:p>
            <a:fld id="{55DF3BF5-F5C4-49A3-8D2C-141262B023B6}" type="slidenum">
              <a:rPr lang="ko-KR" altLang="en-US" smtClean="0"/>
              <a:t>51</a:t>
            </a:fld>
            <a:endParaRPr lang="ko-KR" altLang="en-US"/>
          </a:p>
        </p:txBody>
      </p:sp>
    </p:spTree>
    <p:extLst>
      <p:ext uri="{BB962C8B-B14F-4D97-AF65-F5344CB8AC3E}">
        <p14:creationId xmlns:p14="http://schemas.microsoft.com/office/powerpoint/2010/main" val="32713447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0" y="2768392"/>
            <a:ext cx="2105681" cy="3392486"/>
          </a:xfrm>
          <a:prstGeom prst="rect">
            <a:avLst/>
          </a:prstGeom>
          <a:noFill/>
          <a:ln w="9525">
            <a:noFill/>
            <a:miter lim="800000"/>
            <a:headEnd/>
            <a:tailEnd/>
          </a:ln>
        </p:spPr>
      </p:pic>
      <p:cxnSp>
        <p:nvCxnSpPr>
          <p:cNvPr id="14" name="직선 연결선 13"/>
          <p:cNvCxnSpPr/>
          <p:nvPr/>
        </p:nvCxnSpPr>
        <p:spPr bwMode="auto">
          <a:xfrm flipH="1">
            <a:off x="4468982" y="1845808"/>
            <a:ext cx="2017092" cy="135612"/>
          </a:xfrm>
          <a:prstGeom prst="line">
            <a:avLst/>
          </a:prstGeom>
          <a:solidFill>
            <a:srgbClr val="87C9DD"/>
          </a:solidFill>
          <a:ln w="3175">
            <a:noFill/>
          </a:ln>
          <a:effectLst/>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247138" y="725206"/>
            <a:ext cx="8603213" cy="0"/>
          </a:xfrm>
          <a:prstGeom prst="line">
            <a:avLst/>
          </a:prstGeom>
          <a:ln w="25400">
            <a:solidFill>
              <a:srgbClr val="CC99FF"/>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235987" y="6157210"/>
            <a:ext cx="8672026" cy="0"/>
          </a:xfrm>
          <a:prstGeom prst="line">
            <a:avLst/>
          </a:prstGeom>
          <a:ln w="25400">
            <a:solidFill>
              <a:srgbClr val="CCCCFF"/>
            </a:solidFill>
          </a:ln>
        </p:spPr>
        <p:style>
          <a:lnRef idx="1">
            <a:schemeClr val="accent1"/>
          </a:lnRef>
          <a:fillRef idx="0">
            <a:schemeClr val="accent1"/>
          </a:fillRef>
          <a:effectRef idx="0">
            <a:schemeClr val="accent1"/>
          </a:effectRef>
          <a:fontRef idx="minor">
            <a:schemeClr val="tx1"/>
          </a:fontRef>
        </p:style>
      </p:cxnSp>
      <p:sp>
        <p:nvSpPr>
          <p:cNvPr id="21" name="직사각형 20"/>
          <p:cNvSpPr/>
          <p:nvPr/>
        </p:nvSpPr>
        <p:spPr>
          <a:xfrm>
            <a:off x="3572365" y="2848914"/>
            <a:ext cx="1999266" cy="646331"/>
          </a:xfrm>
          <a:prstGeom prst="rect">
            <a:avLst/>
          </a:prstGeom>
          <a:noFill/>
        </p:spPr>
        <p:txBody>
          <a:bodyPr wrap="none">
            <a:spAutoFit/>
          </a:bodyPr>
          <a:lstStyle/>
          <a:p>
            <a:pPr algn="ctr">
              <a:defRPr/>
            </a:pPr>
            <a:r>
              <a:rPr lang="ko-KR" altLang="en-US" sz="3600" b="1" smtClean="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rPr>
              <a:t>옵션기능</a:t>
            </a:r>
            <a:endParaRPr lang="ko-KR" altLang="en-US" sz="3600" b="1" dirty="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endParaRPr>
          </a:p>
        </p:txBody>
      </p:sp>
      <p:sp>
        <p:nvSpPr>
          <p:cNvPr id="23" name="직사각형 22"/>
          <p:cNvSpPr/>
          <p:nvPr/>
        </p:nvSpPr>
        <p:spPr>
          <a:xfrm>
            <a:off x="252353" y="828998"/>
            <a:ext cx="8589866" cy="967382"/>
          </a:xfrm>
          <a:prstGeom prst="rect">
            <a:avLst/>
          </a:prstGeom>
          <a:gradFill>
            <a:gsLst>
              <a:gs pos="0">
                <a:schemeClr val="bg2"/>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pPr/>
              <a:t>52</a:t>
            </a:fld>
            <a:endParaRPr lang="ko-KR" altLang="en-US" dirty="0"/>
          </a:p>
        </p:txBody>
      </p:sp>
    </p:spTree>
    <p:extLst>
      <p:ext uri="{BB962C8B-B14F-4D97-AF65-F5344CB8AC3E}">
        <p14:creationId xmlns:p14="http://schemas.microsoft.com/office/powerpoint/2010/main" val="155742613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764172" cy="461665"/>
          </a:xfrm>
          <a:prstGeom prst="rect">
            <a:avLst/>
          </a:prstGeom>
          <a:noFill/>
        </p:spPr>
        <p:txBody>
          <a:bodyPr wrap="none" rtlCol="0">
            <a:spAutoFit/>
          </a:bodyPr>
          <a:lstStyle/>
          <a:p>
            <a:r>
              <a:rPr lang="en-US" altLang="ko-KR" sz="2400" smtClean="0">
                <a:solidFill>
                  <a:schemeClr val="tx1">
                    <a:lumMod val="50000"/>
                    <a:lumOff val="50000"/>
                  </a:schemeClr>
                </a:solidFill>
                <a:latin typeface="HY헤드라인M" panose="02030600000101010101" pitchFamily="18" charset="-127"/>
                <a:ea typeface="HY헤드라인M" panose="02030600000101010101" pitchFamily="18" charset="-127"/>
              </a:rPr>
              <a:t>5. </a:t>
            </a:r>
            <a:r>
              <a:rPr lang="ko-KR" altLang="en-US" sz="2400" smtClean="0">
                <a:solidFill>
                  <a:schemeClr val="tx1">
                    <a:lumMod val="50000"/>
                    <a:lumOff val="50000"/>
                  </a:schemeClr>
                </a:solidFill>
                <a:latin typeface="HY헤드라인M" panose="02030600000101010101" pitchFamily="18" charset="-127"/>
                <a:ea typeface="HY헤드라인M" panose="02030600000101010101" pitchFamily="18" charset="-127"/>
              </a:rPr>
              <a:t>옵션기능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3-Tier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추적 기능</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15"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fontAlgn="base" latinLnBrk="0" hangingPunct="1">
              <a:spcBef>
                <a:spcPct val="0"/>
              </a:spcBef>
              <a:spcAft>
                <a:spcPct val="0"/>
              </a:spcAft>
              <a:defRPr/>
            </a:pPr>
            <a:r>
              <a:rPr lang="en-US" altLang="ko-KR" sz="1600" b="1" dirty="0">
                <a:latin typeface="맑은 고딕" panose="020B0503020000020004" pitchFamily="50" charset="-127"/>
                <a:ea typeface="맑은 고딕" panose="020B0503020000020004" pitchFamily="50" charset="-127"/>
              </a:rPr>
              <a:t>WAS, APP Server</a:t>
            </a:r>
            <a:r>
              <a:rPr lang="ko-KR" altLang="en-US" sz="1600" b="1" dirty="0">
                <a:latin typeface="맑은 고딕" panose="020B0503020000020004" pitchFamily="50" charset="-127"/>
                <a:ea typeface="맑은 고딕" panose="020B0503020000020004" pitchFamily="50" charset="-127"/>
              </a:rPr>
              <a:t>를 경유하여</a:t>
            </a:r>
            <a:r>
              <a:rPr lang="en-US" altLang="ko-KR" sz="1600" b="1" dirty="0">
                <a:latin typeface="맑은 고딕" panose="020B0503020000020004" pitchFamily="50" charset="-127"/>
                <a:ea typeface="맑은 고딕" panose="020B0503020000020004" pitchFamily="50" charset="-127"/>
              </a:rPr>
              <a:t> </a:t>
            </a:r>
            <a:r>
              <a:rPr lang="ko-KR" altLang="en-US" sz="1600" b="1" dirty="0">
                <a:latin typeface="맑은 고딕" panose="020B0503020000020004" pitchFamily="50" charset="-127"/>
                <a:ea typeface="맑은 고딕" panose="020B0503020000020004" pitchFamily="50" charset="-127"/>
              </a:rPr>
              <a:t>데이터베이스에</a:t>
            </a:r>
            <a:r>
              <a:rPr lang="en-US" altLang="ko-KR" sz="1600" b="1" dirty="0">
                <a:latin typeface="맑은 고딕" panose="020B0503020000020004" pitchFamily="50" charset="-127"/>
                <a:ea typeface="맑은 고딕" panose="020B0503020000020004" pitchFamily="50" charset="-127"/>
              </a:rPr>
              <a:t> </a:t>
            </a:r>
            <a:r>
              <a:rPr lang="ko-KR" altLang="en-US" sz="1600" b="1" dirty="0">
                <a:latin typeface="맑은 고딕" panose="020B0503020000020004" pitchFamily="50" charset="-127"/>
                <a:ea typeface="맑은 고딕" panose="020B0503020000020004" pitchFamily="50" charset="-127"/>
              </a:rPr>
              <a:t>접속한 </a:t>
            </a:r>
            <a:r>
              <a:rPr lang="ko-KR" altLang="en-US" sz="1600" b="1" dirty="0" smtClean="0">
                <a:latin typeface="맑은 고딕" panose="020B0503020000020004" pitchFamily="50" charset="-127"/>
                <a:ea typeface="맑은 고딕" panose="020B0503020000020004" pitchFamily="50" charset="-127"/>
              </a:rPr>
              <a:t>사용자 </a:t>
            </a:r>
            <a:r>
              <a:rPr lang="en-US" altLang="ko-KR" sz="1600" b="1" dirty="0">
                <a:latin typeface="맑은 고딕" panose="020B0503020000020004" pitchFamily="50" charset="-127"/>
                <a:ea typeface="맑은 고딕" panose="020B0503020000020004" pitchFamily="50" charset="-127"/>
              </a:rPr>
              <a:t>(3 Tier)</a:t>
            </a:r>
            <a:r>
              <a:rPr lang="ko-KR" altLang="en-US" sz="1600" b="1" dirty="0">
                <a:latin typeface="맑은 고딕" panose="020B0503020000020004" pitchFamily="50" charset="-127"/>
                <a:ea typeface="맑은 고딕" panose="020B0503020000020004" pitchFamily="50" charset="-127"/>
              </a:rPr>
              <a:t>의 </a:t>
            </a:r>
            <a:r>
              <a:rPr lang="en-US" altLang="ko-KR" sz="1600" b="1" dirty="0">
                <a:latin typeface="맑은 고딕" panose="020B0503020000020004" pitchFamily="50" charset="-127"/>
                <a:ea typeface="맑은 고딕" panose="020B0503020000020004" pitchFamily="50" charset="-127"/>
              </a:rPr>
              <a:t>IP / ID </a:t>
            </a:r>
            <a:r>
              <a:rPr lang="ko-KR" altLang="en-US" sz="1600" b="1" dirty="0">
                <a:latin typeface="맑은 고딕" panose="020B0503020000020004" pitchFamily="50" charset="-127"/>
                <a:ea typeface="맑은 고딕" panose="020B0503020000020004" pitchFamily="50" charset="-127"/>
              </a:rPr>
              <a:t>추적</a:t>
            </a:r>
            <a:endParaRPr lang="en-US" altLang="ko-KR" sz="1600" b="1" dirty="0">
              <a:latin typeface="맑은 고딕" panose="020B0503020000020004" pitchFamily="50" charset="-127"/>
              <a:ea typeface="맑은 고딕" panose="020B0503020000020004" pitchFamily="50" charset="-127"/>
            </a:endParaRPr>
          </a:p>
        </p:txBody>
      </p:sp>
      <p:sp>
        <p:nvSpPr>
          <p:cNvPr id="46" name="직사각형 45"/>
          <p:cNvSpPr/>
          <p:nvPr/>
        </p:nvSpPr>
        <p:spPr>
          <a:xfrm>
            <a:off x="312368" y="5832951"/>
            <a:ext cx="7359283" cy="230832"/>
          </a:xfrm>
          <a:prstGeom prst="rect">
            <a:avLst/>
          </a:prstGeom>
        </p:spPr>
        <p:txBody>
          <a:bodyPr wrap="square">
            <a:spAutoFit/>
          </a:bodyPr>
          <a:lstStyle/>
          <a:p>
            <a:pPr marL="171450" indent="-171450">
              <a:buFont typeface="Arial" panose="020B0604020202020204" pitchFamily="34" charset="0"/>
              <a:buChar char="•"/>
            </a:pPr>
            <a:r>
              <a:rPr lang="en-US" altLang="ko-KR" sz="900" b="1" u="sng" dirty="0" smtClean="0">
                <a:solidFill>
                  <a:srgbClr val="FF0000"/>
                </a:solidFill>
                <a:latin typeface="+mn-ea"/>
              </a:rPr>
              <a:t>Agent </a:t>
            </a:r>
            <a:r>
              <a:rPr lang="ko-KR" altLang="en-US" sz="900" b="1" u="sng" dirty="0" smtClean="0">
                <a:solidFill>
                  <a:srgbClr val="FF0000"/>
                </a:solidFill>
                <a:latin typeface="+mn-ea"/>
              </a:rPr>
              <a:t>설치는 </a:t>
            </a:r>
            <a:r>
              <a:rPr lang="en-US" altLang="ko-KR" sz="900" b="1" u="sng" dirty="0" smtClean="0">
                <a:solidFill>
                  <a:srgbClr val="FF0000"/>
                </a:solidFill>
                <a:latin typeface="+mn-ea"/>
              </a:rPr>
              <a:t>DBMS, OS, JAVA </a:t>
            </a:r>
            <a:r>
              <a:rPr lang="ko-KR" altLang="en-US" sz="900" b="1" u="sng" dirty="0" smtClean="0">
                <a:solidFill>
                  <a:srgbClr val="FF0000"/>
                </a:solidFill>
                <a:latin typeface="+mn-ea"/>
              </a:rPr>
              <a:t>환경에 따라 지원하지 않을 수 있으며 추가 비용이 발생할 수 있습니다</a:t>
            </a:r>
            <a:endParaRPr lang="en-US" altLang="ko-KR" sz="900" b="1" u="sng" dirty="0" smtClean="0">
              <a:solidFill>
                <a:srgbClr val="FF0000"/>
              </a:solidFill>
              <a:latin typeface="+mn-ea"/>
            </a:endParaRPr>
          </a:p>
        </p:txBody>
      </p:sp>
      <p:sp>
        <p:nvSpPr>
          <p:cNvPr id="33" name="슬라이드 번호 개체 틀 32"/>
          <p:cNvSpPr>
            <a:spLocks noGrp="1"/>
          </p:cNvSpPr>
          <p:nvPr>
            <p:ph type="sldNum" sz="quarter" idx="12"/>
          </p:nvPr>
        </p:nvSpPr>
        <p:spPr/>
        <p:txBody>
          <a:bodyPr/>
          <a:lstStyle/>
          <a:p>
            <a:fld id="{55DF3BF5-F5C4-49A3-8D2C-141262B023B6}" type="slidenum">
              <a:rPr lang="ko-KR" altLang="en-US" smtClean="0"/>
              <a:t>53</a:t>
            </a:fld>
            <a:endParaRPr lang="ko-KR" altLang="en-US"/>
          </a:p>
        </p:txBody>
      </p:sp>
      <p:grpSp>
        <p:nvGrpSpPr>
          <p:cNvPr id="6" name="그룹 5"/>
          <p:cNvGrpSpPr/>
          <p:nvPr/>
        </p:nvGrpSpPr>
        <p:grpSpPr>
          <a:xfrm>
            <a:off x="1600373" y="4413498"/>
            <a:ext cx="5403171" cy="1128495"/>
            <a:chOff x="1148529" y="4388655"/>
            <a:chExt cx="5299046" cy="1134207"/>
          </a:xfrm>
        </p:grpSpPr>
        <p:sp>
          <p:nvSpPr>
            <p:cNvPr id="45" name="Text Box 53"/>
            <p:cNvSpPr txBox="1">
              <a:spLocks noChangeArrowheads="1"/>
            </p:cNvSpPr>
            <p:nvPr/>
          </p:nvSpPr>
          <p:spPr bwMode="auto">
            <a:xfrm>
              <a:off x="1327557" y="4388655"/>
              <a:ext cx="5020606" cy="370221"/>
            </a:xfrm>
            <a:prstGeom prst="rect">
              <a:avLst/>
            </a:prstGeom>
            <a:noFill/>
            <a:ln w="9525">
              <a:noFill/>
              <a:miter lim="800000"/>
              <a:headEnd/>
              <a:tailEnd/>
            </a:ln>
            <a:effectLst/>
          </p:spPr>
          <p:txBody>
            <a:bodyPr wrap="none">
              <a:spAutoFit/>
            </a:bodyPr>
            <a:lstStyle>
              <a:defPPr>
                <a:defRPr lang="ko-KR"/>
              </a:defPPr>
              <a:lvl1pPr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1pPr>
              <a:lvl2pPr marL="4572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2pPr>
              <a:lvl3pPr marL="9144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3pPr>
              <a:lvl4pPr marL="13716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4pPr>
              <a:lvl5pPr marL="18288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5pPr>
              <a:lvl6pPr marL="22860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6pPr>
              <a:lvl7pPr marL="27432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7pPr>
              <a:lvl8pPr marL="32004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8pPr>
              <a:lvl9pPr marL="36576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9pPr>
            </a:lstStyle>
            <a:p>
              <a:pPr eaLnBrk="1" fontAlgn="auto" latinLnBrk="1" hangingPunct="1">
                <a:lnSpc>
                  <a:spcPct val="150000"/>
                </a:lnSpc>
                <a:spcBef>
                  <a:spcPts val="0"/>
                </a:spcBef>
                <a:spcAft>
                  <a:spcPts val="0"/>
                </a:spcAft>
                <a:defRPr/>
              </a:pPr>
              <a:r>
                <a:rPr kumimoji="0" lang="en-US" altLang="ko-KR" sz="1100" dirty="0" smtClean="0">
                  <a:latin typeface="+mn-ea"/>
                  <a:ea typeface="+mn-ea"/>
                </a:rPr>
                <a:t>WAS</a:t>
              </a:r>
              <a:r>
                <a:rPr kumimoji="0" lang="ko-KR" altLang="en-US" sz="1100" dirty="0" smtClean="0">
                  <a:latin typeface="+mn-ea"/>
                  <a:ea typeface="+mn-ea"/>
                </a:rPr>
                <a:t>를 경유한 </a:t>
              </a:r>
              <a:r>
                <a:rPr kumimoji="0" lang="en-US" altLang="ko-KR" sz="1100" dirty="0" smtClean="0">
                  <a:latin typeface="+mn-ea"/>
                  <a:ea typeface="+mn-ea"/>
                </a:rPr>
                <a:t>End User</a:t>
              </a:r>
              <a:r>
                <a:rPr kumimoji="0" lang="ko-KR" altLang="en-US" sz="1100" dirty="0" smtClean="0">
                  <a:latin typeface="+mn-ea"/>
                  <a:ea typeface="+mn-ea"/>
                </a:rPr>
                <a:t>를 추적하기 위해 </a:t>
              </a:r>
              <a:r>
                <a:rPr kumimoji="0" lang="en-US" altLang="ko-KR" sz="1100" dirty="0" smtClean="0">
                  <a:latin typeface="+mn-ea"/>
                  <a:ea typeface="+mn-ea"/>
                </a:rPr>
                <a:t>“3-Tier Tracking Agent” </a:t>
              </a:r>
              <a:r>
                <a:rPr kumimoji="0" lang="ko-KR" altLang="en-US" sz="1100" dirty="0" smtClean="0">
                  <a:latin typeface="+mn-ea"/>
                  <a:ea typeface="+mn-ea"/>
                </a:rPr>
                <a:t>설치</a:t>
              </a:r>
              <a:endParaRPr kumimoji="0" lang="en-US" altLang="ko-KR" sz="1100" dirty="0" smtClean="0">
                <a:latin typeface="+mn-ea"/>
                <a:ea typeface="+mn-ea"/>
              </a:endParaRPr>
            </a:p>
          </p:txBody>
        </p:sp>
        <p:sp>
          <p:nvSpPr>
            <p:cNvPr id="92" name="모서리가 둥근 직사각형 91"/>
            <p:cNvSpPr/>
            <p:nvPr/>
          </p:nvSpPr>
          <p:spPr bwMode="auto">
            <a:xfrm>
              <a:off x="1148530" y="4494180"/>
              <a:ext cx="179027" cy="179143"/>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3598" tIns="46799" rIns="93598" bIns="46799" anchor="ctr"/>
            <a:lstStyle/>
            <a:p>
              <a:pPr algn="ctr" defTabSz="1509713" fontAlgn="auto">
                <a:spcBef>
                  <a:spcPts val="0"/>
                </a:spcBef>
                <a:spcAft>
                  <a:spcPts val="0"/>
                </a:spcAft>
                <a:defRPr/>
              </a:pPr>
              <a:r>
                <a:rPr kumimoji="0" lang="en-US" altLang="ko-KR" sz="1100" dirty="0">
                  <a:latin typeface="맑은 고딕" panose="020B0503020000020004" pitchFamily="50" charset="-127"/>
                  <a:ea typeface="맑은 고딕" panose="020B0503020000020004" pitchFamily="50" charset="-127"/>
                </a:rPr>
                <a:t>1</a:t>
              </a:r>
              <a:endParaRPr kumimoji="0" lang="ko-KR" altLang="en-US" sz="1100" dirty="0">
                <a:latin typeface="맑은 고딕" panose="020B0503020000020004" pitchFamily="50" charset="-127"/>
                <a:ea typeface="맑은 고딕" panose="020B0503020000020004" pitchFamily="50" charset="-127"/>
              </a:endParaRPr>
            </a:p>
          </p:txBody>
        </p:sp>
        <p:sp>
          <p:nvSpPr>
            <p:cNvPr id="93" name="모서리가 둥근 직사각형 92"/>
            <p:cNvSpPr/>
            <p:nvPr/>
          </p:nvSpPr>
          <p:spPr bwMode="auto">
            <a:xfrm>
              <a:off x="1148529" y="4893656"/>
              <a:ext cx="179028" cy="179143"/>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3598" tIns="46799" rIns="93598" bIns="46799" anchor="ctr"/>
            <a:lstStyle/>
            <a:p>
              <a:pPr algn="ctr" defTabSz="1509713" fontAlgn="auto">
                <a:spcBef>
                  <a:spcPts val="0"/>
                </a:spcBef>
                <a:spcAft>
                  <a:spcPts val="0"/>
                </a:spcAft>
                <a:defRPr/>
              </a:pPr>
              <a:r>
                <a:rPr kumimoji="0" lang="en-US" altLang="ko-KR" sz="1100" dirty="0">
                  <a:latin typeface="맑은 고딕" panose="020B0503020000020004" pitchFamily="50" charset="-127"/>
                  <a:ea typeface="맑은 고딕" panose="020B0503020000020004" pitchFamily="50" charset="-127"/>
                </a:rPr>
                <a:t>2</a:t>
              </a:r>
              <a:endParaRPr kumimoji="0" lang="ko-KR" altLang="en-US" sz="1100" dirty="0">
                <a:latin typeface="맑은 고딕" panose="020B0503020000020004" pitchFamily="50" charset="-127"/>
                <a:ea typeface="맑은 고딕" panose="020B0503020000020004" pitchFamily="50" charset="-127"/>
              </a:endParaRPr>
            </a:p>
          </p:txBody>
        </p:sp>
        <p:sp>
          <p:nvSpPr>
            <p:cNvPr id="94" name="모서리가 둥근 직사각형 93"/>
            <p:cNvSpPr/>
            <p:nvPr/>
          </p:nvSpPr>
          <p:spPr bwMode="auto">
            <a:xfrm>
              <a:off x="1148530" y="5293132"/>
              <a:ext cx="179027" cy="179143"/>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3598" tIns="46799" rIns="93598" bIns="46799" anchor="ctr"/>
            <a:lstStyle/>
            <a:p>
              <a:pPr algn="ctr" defTabSz="1509713" fontAlgn="auto">
                <a:spcBef>
                  <a:spcPts val="0"/>
                </a:spcBef>
                <a:spcAft>
                  <a:spcPts val="0"/>
                </a:spcAft>
                <a:defRPr/>
              </a:pPr>
              <a:r>
                <a:rPr kumimoji="0" lang="en-US" altLang="ko-KR" sz="1100" dirty="0">
                  <a:latin typeface="맑은 고딕" panose="020B0503020000020004" pitchFamily="50" charset="-127"/>
                  <a:ea typeface="맑은 고딕" panose="020B0503020000020004" pitchFamily="50" charset="-127"/>
                </a:rPr>
                <a:t>3</a:t>
              </a:r>
              <a:endParaRPr kumimoji="0" lang="ko-KR" altLang="en-US" sz="1100" dirty="0">
                <a:latin typeface="맑은 고딕" panose="020B0503020000020004" pitchFamily="50" charset="-127"/>
                <a:ea typeface="맑은 고딕" panose="020B0503020000020004" pitchFamily="50" charset="-127"/>
              </a:endParaRPr>
            </a:p>
          </p:txBody>
        </p:sp>
        <p:sp>
          <p:nvSpPr>
            <p:cNvPr id="96" name="Text Box 53"/>
            <p:cNvSpPr txBox="1">
              <a:spLocks noChangeArrowheads="1"/>
            </p:cNvSpPr>
            <p:nvPr/>
          </p:nvSpPr>
          <p:spPr bwMode="auto">
            <a:xfrm>
              <a:off x="1327557" y="4788133"/>
              <a:ext cx="5005182" cy="335255"/>
            </a:xfrm>
            <a:prstGeom prst="rect">
              <a:avLst/>
            </a:prstGeom>
            <a:noFill/>
            <a:ln w="9525">
              <a:noFill/>
              <a:miter lim="800000"/>
              <a:headEnd/>
              <a:tailEnd/>
            </a:ln>
            <a:effectLst/>
          </p:spPr>
          <p:txBody>
            <a:bodyPr wrap="none">
              <a:spAutoFit/>
            </a:bodyPr>
            <a:lstStyle>
              <a:defPPr>
                <a:defRPr lang="ko-KR"/>
              </a:defPPr>
              <a:lvl1pPr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1pPr>
              <a:lvl2pPr marL="4572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2pPr>
              <a:lvl3pPr marL="9144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3pPr>
              <a:lvl4pPr marL="13716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4pPr>
              <a:lvl5pPr marL="18288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5pPr>
              <a:lvl6pPr marL="22860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6pPr>
              <a:lvl7pPr marL="27432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7pPr>
              <a:lvl8pPr marL="32004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8pPr>
              <a:lvl9pPr marL="36576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9pPr>
            </a:lstStyle>
            <a:p>
              <a:pPr eaLnBrk="1" fontAlgn="auto" latinLnBrk="1" hangingPunct="1">
                <a:lnSpc>
                  <a:spcPct val="150000"/>
                </a:lnSpc>
                <a:spcBef>
                  <a:spcPts val="0"/>
                </a:spcBef>
                <a:spcAft>
                  <a:spcPts val="0"/>
                </a:spcAft>
                <a:defRPr/>
              </a:pPr>
              <a:r>
                <a:rPr kumimoji="0" lang="ko-KR" altLang="en-US" sz="1100" dirty="0" smtClean="0">
                  <a:latin typeface="+mn-ea"/>
                  <a:ea typeface="+mn-ea"/>
                </a:rPr>
                <a:t>기존 </a:t>
              </a:r>
              <a:r>
                <a:rPr kumimoji="0" lang="en-US" altLang="ko-KR" sz="1100" dirty="0">
                  <a:latin typeface="+mn-ea"/>
                  <a:ea typeface="+mn-ea"/>
                </a:rPr>
                <a:t>WAS Application</a:t>
              </a:r>
              <a:r>
                <a:rPr kumimoji="0" lang="ko-KR" altLang="en-US" sz="1100" dirty="0">
                  <a:latin typeface="+mn-ea"/>
                  <a:ea typeface="+mn-ea"/>
                </a:rPr>
                <a:t>의 수정 불필요 </a:t>
              </a:r>
              <a:r>
                <a:rPr kumimoji="0" lang="en-US" altLang="ko-KR" sz="1100" dirty="0">
                  <a:latin typeface="+mn-ea"/>
                  <a:ea typeface="+mn-ea"/>
                </a:rPr>
                <a:t>(Standard Java Platform </a:t>
              </a:r>
              <a:r>
                <a:rPr kumimoji="0" lang="ko-KR" altLang="en-US" sz="1100" dirty="0">
                  <a:latin typeface="+mn-ea"/>
                  <a:ea typeface="+mn-ea"/>
                </a:rPr>
                <a:t>운영 시</a:t>
              </a:r>
              <a:r>
                <a:rPr kumimoji="0" lang="en-US" altLang="ko-KR" sz="1100" dirty="0" smtClean="0">
                  <a:latin typeface="+mn-ea"/>
                  <a:ea typeface="+mn-ea"/>
                </a:rPr>
                <a:t>)</a:t>
              </a:r>
            </a:p>
          </p:txBody>
        </p:sp>
        <p:sp>
          <p:nvSpPr>
            <p:cNvPr id="97" name="Text Box 53"/>
            <p:cNvSpPr txBox="1">
              <a:spLocks noChangeArrowheads="1"/>
            </p:cNvSpPr>
            <p:nvPr/>
          </p:nvSpPr>
          <p:spPr bwMode="auto">
            <a:xfrm>
              <a:off x="1327557" y="5187607"/>
              <a:ext cx="5120018" cy="335255"/>
            </a:xfrm>
            <a:prstGeom prst="rect">
              <a:avLst/>
            </a:prstGeom>
            <a:noFill/>
            <a:ln w="9525">
              <a:noFill/>
              <a:miter lim="800000"/>
              <a:headEnd/>
              <a:tailEnd/>
            </a:ln>
            <a:effectLst/>
          </p:spPr>
          <p:txBody>
            <a:bodyPr wrap="none">
              <a:spAutoFit/>
            </a:bodyPr>
            <a:lstStyle>
              <a:defPPr>
                <a:defRPr lang="ko-KR"/>
              </a:defPPr>
              <a:lvl1pPr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1pPr>
              <a:lvl2pPr marL="4572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2pPr>
              <a:lvl3pPr marL="9144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3pPr>
              <a:lvl4pPr marL="13716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4pPr>
              <a:lvl5pPr marL="18288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5pPr>
              <a:lvl6pPr marL="22860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6pPr>
              <a:lvl7pPr marL="27432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7pPr>
              <a:lvl8pPr marL="32004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8pPr>
              <a:lvl9pPr marL="36576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9pPr>
            </a:lstStyle>
            <a:p>
              <a:pPr eaLnBrk="1" fontAlgn="auto" latinLnBrk="1" hangingPunct="1">
                <a:lnSpc>
                  <a:spcPct val="150000"/>
                </a:lnSpc>
                <a:spcBef>
                  <a:spcPts val="0"/>
                </a:spcBef>
                <a:spcAft>
                  <a:spcPts val="0"/>
                </a:spcAft>
                <a:defRPr/>
              </a:pPr>
              <a:r>
                <a:rPr kumimoji="0" lang="en-US" altLang="ko-KR" sz="1100" dirty="0" smtClean="0">
                  <a:latin typeface="+mn-ea"/>
                  <a:ea typeface="+mn-ea"/>
                </a:rPr>
                <a:t>Tomcat, Web Sphere, Web Logic, JEUS </a:t>
              </a:r>
              <a:r>
                <a:rPr kumimoji="0" lang="ko-KR" altLang="en-US" sz="1100" dirty="0" smtClean="0">
                  <a:latin typeface="+mn-ea"/>
                  <a:ea typeface="+mn-ea"/>
                </a:rPr>
                <a:t>등 </a:t>
              </a:r>
              <a:r>
                <a:rPr kumimoji="0" lang="en-US" altLang="ko-KR" sz="1100" dirty="0" smtClean="0">
                  <a:latin typeface="+mn-ea"/>
                  <a:ea typeface="+mn-ea"/>
                </a:rPr>
                <a:t>WAS</a:t>
              </a:r>
              <a:r>
                <a:rPr kumimoji="0" lang="ko-KR" altLang="en-US" sz="1100" dirty="0" smtClean="0">
                  <a:latin typeface="+mn-ea"/>
                  <a:ea typeface="+mn-ea"/>
                </a:rPr>
                <a:t>를 경유한 </a:t>
              </a:r>
              <a:r>
                <a:rPr kumimoji="0" lang="en-US" altLang="ko-KR" sz="1100" dirty="0" smtClean="0">
                  <a:latin typeface="+mn-ea"/>
                  <a:ea typeface="+mn-ea"/>
                </a:rPr>
                <a:t>End User </a:t>
              </a:r>
              <a:r>
                <a:rPr kumimoji="0" lang="ko-KR" altLang="en-US" sz="1100" dirty="0" smtClean="0">
                  <a:latin typeface="+mn-ea"/>
                  <a:ea typeface="+mn-ea"/>
                </a:rPr>
                <a:t>추적</a:t>
              </a:r>
              <a:endParaRPr kumimoji="0" lang="en-US" altLang="ko-KR" sz="1100" dirty="0">
                <a:latin typeface="+mn-ea"/>
                <a:ea typeface="+mn-ea"/>
              </a:endParaRPr>
            </a:p>
          </p:txBody>
        </p:sp>
      </p:grpSp>
      <p:grpSp>
        <p:nvGrpSpPr>
          <p:cNvPr id="14" name="그룹 13"/>
          <p:cNvGrpSpPr/>
          <p:nvPr/>
        </p:nvGrpSpPr>
        <p:grpSpPr>
          <a:xfrm>
            <a:off x="566176" y="1525593"/>
            <a:ext cx="8197409" cy="2757241"/>
            <a:chOff x="566176" y="1525593"/>
            <a:chExt cx="8197409" cy="2757241"/>
          </a:xfrm>
        </p:grpSpPr>
        <p:sp>
          <p:nvSpPr>
            <p:cNvPr id="76" name="타원 75"/>
            <p:cNvSpPr/>
            <p:nvPr/>
          </p:nvSpPr>
          <p:spPr>
            <a:xfrm>
              <a:off x="6681343" y="1946676"/>
              <a:ext cx="2082242" cy="2082242"/>
            </a:xfrm>
            <a:prstGeom prst="ellipse">
              <a:avLst/>
            </a:prstGeom>
            <a:solidFill>
              <a:srgbClr val="ADC5E1"/>
            </a:solidFill>
            <a:ln w="6350">
              <a:solidFill>
                <a:srgbClr val="97B7D1"/>
              </a:solidFill>
              <a:miter lim="800000"/>
              <a:headEnd/>
              <a:tailEnd/>
            </a:ln>
          </p:spPr>
          <p:txBody>
            <a:bodyPr wrap="none" lIns="0" tIns="0" rIns="0" bIns="0" anchor="ctr"/>
            <a:lstStyle/>
            <a:p>
              <a:pPr defTabSz="1067603">
                <a:lnSpc>
                  <a:spcPct val="110000"/>
                </a:lnSpc>
                <a:buClr>
                  <a:schemeClr val="tx1">
                    <a:lumMod val="85000"/>
                    <a:lumOff val="15000"/>
                  </a:schemeClr>
                </a:buClr>
                <a:buSzPct val="80000"/>
                <a:tabLst>
                  <a:tab pos="5781625" algn="l"/>
                </a:tabLst>
              </a:pPr>
              <a:endParaRPr lang="ko-KR" altLang="en-US" sz="900">
                <a:solidFill>
                  <a:schemeClr val="tx1">
                    <a:lumMod val="85000"/>
                    <a:lumOff val="15000"/>
                  </a:schemeClr>
                </a:solidFill>
                <a:latin typeface="-윤고딕320" pitchFamily="18" charset="-127"/>
                <a:ea typeface="-윤고딕320" pitchFamily="18" charset="-127"/>
              </a:endParaRPr>
            </a:p>
          </p:txBody>
        </p:sp>
        <p:sp>
          <p:nvSpPr>
            <p:cNvPr id="72" name="타원 71"/>
            <p:cNvSpPr/>
            <p:nvPr/>
          </p:nvSpPr>
          <p:spPr>
            <a:xfrm>
              <a:off x="2791597" y="2168305"/>
              <a:ext cx="1522763" cy="1522763"/>
            </a:xfrm>
            <a:prstGeom prst="ellipse">
              <a:avLst/>
            </a:prstGeom>
            <a:solidFill>
              <a:srgbClr val="DCE6F2"/>
            </a:solidFill>
            <a:ln w="6350">
              <a:solidFill>
                <a:srgbClr val="A4CCD4"/>
              </a:solidFill>
              <a:miter lim="800000"/>
              <a:headEnd/>
              <a:tailEnd/>
            </a:ln>
          </p:spPr>
          <p:txBody>
            <a:bodyPr wrap="none" lIns="0" tIns="0" rIns="0" bIns="0" anchor="ctr"/>
            <a:lstStyle/>
            <a:p>
              <a:pPr defTabSz="1067603">
                <a:lnSpc>
                  <a:spcPct val="110000"/>
                </a:lnSpc>
                <a:buClr>
                  <a:schemeClr val="tx1">
                    <a:lumMod val="85000"/>
                    <a:lumOff val="15000"/>
                  </a:schemeClr>
                </a:buClr>
                <a:buSzPct val="80000"/>
                <a:tabLst>
                  <a:tab pos="5781625" algn="l"/>
                </a:tabLst>
              </a:pPr>
              <a:endParaRPr lang="ko-KR" altLang="en-US" sz="900">
                <a:solidFill>
                  <a:schemeClr val="tx1">
                    <a:lumMod val="85000"/>
                    <a:lumOff val="15000"/>
                  </a:schemeClr>
                </a:solidFill>
                <a:latin typeface="-윤고딕320" pitchFamily="18" charset="-127"/>
                <a:ea typeface="-윤고딕320" pitchFamily="18" charset="-127"/>
              </a:endParaRPr>
            </a:p>
          </p:txBody>
        </p:sp>
        <p:sp>
          <p:nvSpPr>
            <p:cNvPr id="2" name="타원 1"/>
            <p:cNvSpPr/>
            <p:nvPr/>
          </p:nvSpPr>
          <p:spPr>
            <a:xfrm>
              <a:off x="566176" y="2168305"/>
              <a:ext cx="1522763" cy="1522763"/>
            </a:xfrm>
            <a:prstGeom prst="ellipse">
              <a:avLst/>
            </a:prstGeom>
            <a:solidFill>
              <a:schemeClr val="bg1"/>
            </a:solidFill>
            <a:ln w="9525">
              <a:solidFill>
                <a:schemeClr val="accent1">
                  <a:lumMod val="60000"/>
                  <a:lumOff val="40000"/>
                </a:schemeClr>
              </a:solidFill>
              <a:round/>
              <a:headEnd/>
              <a:tailEnd type="none" w="sm" len="sm"/>
            </a:ln>
            <a:effectLst>
              <a:innerShdw blurRad="88900">
                <a:schemeClr val="accent1">
                  <a:lumMod val="60000"/>
                  <a:lumOff val="40000"/>
                </a:schemeClr>
              </a:innerShdw>
            </a:effectLst>
          </p:spPr>
          <p:txBody>
            <a:bodyPr lIns="0" tIns="0" rIns="0" bIns="0" anchor="ctr"/>
            <a:lstStyle/>
            <a:p>
              <a:endParaRPr lang="ko-KR" altLang="en-US"/>
            </a:p>
          </p:txBody>
        </p:sp>
        <p:cxnSp>
          <p:nvCxnSpPr>
            <p:cNvPr id="44" name="직선 연결선 43"/>
            <p:cNvCxnSpPr/>
            <p:nvPr/>
          </p:nvCxnSpPr>
          <p:spPr>
            <a:xfrm flipV="1">
              <a:off x="4963466" y="2960189"/>
              <a:ext cx="443584" cy="2"/>
            </a:xfrm>
            <a:prstGeom prst="line">
              <a:avLst/>
            </a:prstGeom>
            <a:ln w="25400">
              <a:solidFill>
                <a:srgbClr val="0088B8"/>
              </a:solidFill>
            </a:ln>
          </p:spPr>
          <p:style>
            <a:lnRef idx="1">
              <a:schemeClr val="accent1"/>
            </a:lnRef>
            <a:fillRef idx="0">
              <a:schemeClr val="accent1"/>
            </a:fillRef>
            <a:effectRef idx="0">
              <a:schemeClr val="accent1"/>
            </a:effectRef>
            <a:fontRef idx="minor">
              <a:schemeClr val="tx1"/>
            </a:fontRef>
          </p:style>
        </p:cxnSp>
        <p:cxnSp>
          <p:nvCxnSpPr>
            <p:cNvPr id="49" name="직선 연결선 48"/>
            <p:cNvCxnSpPr/>
            <p:nvPr/>
          </p:nvCxnSpPr>
          <p:spPr>
            <a:xfrm flipV="1">
              <a:off x="3985429" y="2960189"/>
              <a:ext cx="443584" cy="2"/>
            </a:xfrm>
            <a:prstGeom prst="line">
              <a:avLst/>
            </a:prstGeom>
            <a:ln w="25400">
              <a:solidFill>
                <a:srgbClr val="0088B8"/>
              </a:solidFill>
            </a:ln>
          </p:spPr>
          <p:style>
            <a:lnRef idx="1">
              <a:schemeClr val="accent1"/>
            </a:lnRef>
            <a:fillRef idx="0">
              <a:schemeClr val="accent1"/>
            </a:fillRef>
            <a:effectRef idx="0">
              <a:schemeClr val="accent1"/>
            </a:effectRef>
            <a:fontRef idx="minor">
              <a:schemeClr val="tx1"/>
            </a:fontRef>
          </p:style>
        </p:cxnSp>
        <p:cxnSp>
          <p:nvCxnSpPr>
            <p:cNvPr id="13" name="직선 화살표 연결선 12"/>
            <p:cNvCxnSpPr/>
            <p:nvPr/>
          </p:nvCxnSpPr>
          <p:spPr>
            <a:xfrm flipH="1">
              <a:off x="2052115" y="2960190"/>
              <a:ext cx="853952" cy="0"/>
            </a:xfrm>
            <a:prstGeom prst="straightConnector1">
              <a:avLst/>
            </a:prstGeom>
            <a:ln w="38100">
              <a:solidFill>
                <a:srgbClr val="6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6172065" y="2987797"/>
              <a:ext cx="1458912" cy="0"/>
            </a:xfrm>
            <a:prstGeom prst="line">
              <a:avLst/>
            </a:prstGeom>
            <a:ln w="25400">
              <a:solidFill>
                <a:srgbClr val="0088B8"/>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p:nvCxnSpPr>
          <p:spPr>
            <a:xfrm>
              <a:off x="6172065" y="2906835"/>
              <a:ext cx="1458912" cy="0"/>
            </a:xfrm>
            <a:prstGeom prst="line">
              <a:avLst/>
            </a:prstGeom>
            <a:ln w="25400">
              <a:solidFill>
                <a:srgbClr val="0088B8"/>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flipV="1">
              <a:off x="7629457" y="2424026"/>
              <a:ext cx="0" cy="493713"/>
            </a:xfrm>
            <a:prstGeom prst="line">
              <a:avLst/>
            </a:prstGeom>
            <a:ln w="25400">
              <a:solidFill>
                <a:srgbClr val="0088B8"/>
              </a:solidFill>
            </a:ln>
          </p:spPr>
          <p:style>
            <a:lnRef idx="1">
              <a:schemeClr val="accent1"/>
            </a:lnRef>
            <a:fillRef idx="0">
              <a:schemeClr val="accent1"/>
            </a:fillRef>
            <a:effectRef idx="0">
              <a:schemeClr val="accent1"/>
            </a:effectRef>
            <a:fontRef idx="minor">
              <a:schemeClr val="tx1"/>
            </a:fontRef>
          </p:style>
        </p:cxnSp>
        <p:cxnSp>
          <p:nvCxnSpPr>
            <p:cNvPr id="22" name="직선 연결선 21"/>
            <p:cNvCxnSpPr/>
            <p:nvPr/>
          </p:nvCxnSpPr>
          <p:spPr>
            <a:xfrm flipV="1">
              <a:off x="7619632" y="2983512"/>
              <a:ext cx="0" cy="495300"/>
            </a:xfrm>
            <a:prstGeom prst="line">
              <a:avLst/>
            </a:prstGeom>
            <a:ln w="25400">
              <a:solidFill>
                <a:srgbClr val="0088B8"/>
              </a:solidFill>
            </a:ln>
          </p:spPr>
          <p:style>
            <a:lnRef idx="1">
              <a:schemeClr val="accent1"/>
            </a:lnRef>
            <a:fillRef idx="0">
              <a:schemeClr val="accent1"/>
            </a:fillRef>
            <a:effectRef idx="0">
              <a:schemeClr val="accent1"/>
            </a:effectRef>
            <a:fontRef idx="minor">
              <a:schemeClr val="tx1"/>
            </a:fontRef>
          </p:style>
        </p:cxnSp>
        <p:sp>
          <p:nvSpPr>
            <p:cNvPr id="26" name="TextBox 68"/>
            <p:cNvSpPr txBox="1">
              <a:spLocks noChangeArrowheads="1"/>
            </p:cNvSpPr>
            <p:nvPr/>
          </p:nvSpPr>
          <p:spPr bwMode="auto">
            <a:xfrm>
              <a:off x="1042865" y="1525593"/>
              <a:ext cx="651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kumimoji="0" lang="en-US" altLang="ko-KR" sz="1400" b="1" dirty="0" smtClean="0">
                  <a:latin typeface="맑은 고딕" panose="020B0503020000020004" pitchFamily="50" charset="-127"/>
                  <a:ea typeface="맑은 고딕" panose="020B0503020000020004" pitchFamily="50" charset="-127"/>
                </a:rPr>
                <a:t>3-tier</a:t>
              </a:r>
              <a:endParaRPr kumimoji="0" lang="ko-KR" altLang="en-US" sz="1400" b="1" dirty="0">
                <a:latin typeface="맑은 고딕" panose="020B0503020000020004" pitchFamily="50" charset="-127"/>
                <a:ea typeface="맑은 고딕" panose="020B0503020000020004" pitchFamily="50" charset="-127"/>
              </a:endParaRPr>
            </a:p>
          </p:txBody>
        </p:sp>
        <p:sp>
          <p:nvSpPr>
            <p:cNvPr id="27" name="TextBox 69"/>
            <p:cNvSpPr txBox="1">
              <a:spLocks noChangeArrowheads="1"/>
            </p:cNvSpPr>
            <p:nvPr/>
          </p:nvSpPr>
          <p:spPr bwMode="auto">
            <a:xfrm>
              <a:off x="3227409" y="1525593"/>
              <a:ext cx="651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kumimoji="0" lang="en-US" altLang="ko-KR" sz="1400" b="1" dirty="0">
                  <a:latin typeface="맑은 고딕" panose="020B0503020000020004" pitchFamily="50" charset="-127"/>
                  <a:ea typeface="맑은 고딕" panose="020B0503020000020004" pitchFamily="50" charset="-127"/>
                </a:rPr>
                <a:t>2-tier</a:t>
              </a:r>
              <a:endParaRPr kumimoji="0" lang="ko-KR" altLang="en-US" sz="1400" b="1" dirty="0">
                <a:latin typeface="맑은 고딕" panose="020B0503020000020004" pitchFamily="50" charset="-127"/>
                <a:ea typeface="맑은 고딕" panose="020B0503020000020004" pitchFamily="50" charset="-127"/>
              </a:endParaRPr>
            </a:p>
          </p:txBody>
        </p:sp>
        <p:sp>
          <p:nvSpPr>
            <p:cNvPr id="28" name="TextBox 70"/>
            <p:cNvSpPr txBox="1">
              <a:spLocks noChangeArrowheads="1"/>
            </p:cNvSpPr>
            <p:nvPr/>
          </p:nvSpPr>
          <p:spPr bwMode="auto">
            <a:xfrm>
              <a:off x="7288294" y="1525593"/>
              <a:ext cx="5774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kumimoji="0" lang="en-US" altLang="ko-KR" sz="1400" b="1" dirty="0" smtClean="0">
                  <a:latin typeface="맑은 고딕" panose="020B0503020000020004" pitchFamily="50" charset="-127"/>
                  <a:ea typeface="맑은 고딕" panose="020B0503020000020004" pitchFamily="50" charset="-127"/>
                </a:rPr>
                <a:t>1tier</a:t>
              </a:r>
              <a:endParaRPr kumimoji="0" lang="ko-KR" altLang="en-US" sz="1400" b="1" dirty="0">
                <a:latin typeface="맑은 고딕" panose="020B0503020000020004" pitchFamily="50" charset="-127"/>
                <a:ea typeface="맑은 고딕" panose="020B0503020000020004" pitchFamily="50" charset="-127"/>
              </a:endParaRPr>
            </a:p>
          </p:txBody>
        </p:sp>
        <p:sp>
          <p:nvSpPr>
            <p:cNvPr id="29" name="TextBox 74"/>
            <p:cNvSpPr txBox="1">
              <a:spLocks noChangeArrowheads="1"/>
            </p:cNvSpPr>
            <p:nvPr/>
          </p:nvSpPr>
          <p:spPr bwMode="auto">
            <a:xfrm>
              <a:off x="4073631" y="3758660"/>
              <a:ext cx="173637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kumimoji="0" lang="en-US" altLang="ko-KR" sz="1050" b="1" dirty="0" smtClean="0">
                  <a:solidFill>
                    <a:srgbClr val="C00000"/>
                  </a:solidFill>
                  <a:latin typeface="맑은 고딕" panose="020B0503020000020004" pitchFamily="50" charset="-127"/>
                  <a:ea typeface="맑은 고딕" panose="020B0503020000020004" pitchFamily="50" charset="-127"/>
                </a:rPr>
                <a:t>SQL</a:t>
              </a:r>
              <a:r>
                <a:rPr kumimoji="0" lang="ko-KR" altLang="en-US" sz="1050" b="1" dirty="0" smtClean="0">
                  <a:solidFill>
                    <a:srgbClr val="C00000"/>
                  </a:solidFill>
                  <a:latin typeface="맑은 고딕" panose="020B0503020000020004" pitchFamily="50" charset="-127"/>
                  <a:ea typeface="맑은 고딕" panose="020B0503020000020004" pitchFamily="50" charset="-127"/>
                </a:rPr>
                <a:t>에 </a:t>
              </a:r>
              <a:r>
                <a:rPr kumimoji="0" lang="en-US" altLang="ko-KR" sz="1050" b="1" dirty="0" smtClean="0">
                  <a:solidFill>
                    <a:srgbClr val="C00000"/>
                  </a:solidFill>
                  <a:latin typeface="맑은 고딕" panose="020B0503020000020004" pitchFamily="50" charset="-127"/>
                  <a:ea typeface="맑은 고딕" panose="020B0503020000020004" pitchFamily="50" charset="-127"/>
                </a:rPr>
                <a:t>3-tier </a:t>
              </a:r>
              <a:r>
                <a:rPr kumimoji="0" lang="ko-KR" altLang="en-US" sz="1050" b="1" dirty="0" smtClean="0">
                  <a:solidFill>
                    <a:srgbClr val="C00000"/>
                  </a:solidFill>
                  <a:latin typeface="맑은 고딕" panose="020B0503020000020004" pitchFamily="50" charset="-127"/>
                  <a:ea typeface="맑은 고딕" panose="020B0503020000020004" pitchFamily="50" charset="-127"/>
                </a:rPr>
                <a:t>정보를 추가</a:t>
              </a:r>
              <a:endParaRPr kumimoji="0" lang="ko-KR" altLang="en-US" sz="1050" b="1" dirty="0">
                <a:solidFill>
                  <a:srgbClr val="C00000"/>
                </a:solidFill>
                <a:latin typeface="맑은 고딕" panose="020B0503020000020004" pitchFamily="50" charset="-127"/>
                <a:ea typeface="맑은 고딕" panose="020B0503020000020004" pitchFamily="50" charset="-127"/>
              </a:endParaRPr>
            </a:p>
          </p:txBody>
        </p:sp>
        <p:sp>
          <p:nvSpPr>
            <p:cNvPr id="34" name="TextBox 31"/>
            <p:cNvSpPr txBox="1">
              <a:spLocks noChangeArrowheads="1"/>
            </p:cNvSpPr>
            <p:nvPr/>
          </p:nvSpPr>
          <p:spPr bwMode="auto">
            <a:xfrm>
              <a:off x="1079519" y="3219219"/>
              <a:ext cx="5693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kumimoji="0" lang="en-US" altLang="ko-KR" sz="1050" b="1" dirty="0">
                  <a:latin typeface="맑은 고딕" panose="020B0503020000020004" pitchFamily="50" charset="-127"/>
                  <a:ea typeface="맑은 고딕" panose="020B0503020000020004" pitchFamily="50" charset="-127"/>
                </a:rPr>
                <a:t>Client</a:t>
              </a:r>
              <a:endParaRPr kumimoji="0" lang="ko-KR" altLang="en-US" sz="1050" b="1" dirty="0">
                <a:latin typeface="맑은 고딕" panose="020B0503020000020004" pitchFamily="50" charset="-127"/>
                <a:ea typeface="맑은 고딕" panose="020B0503020000020004" pitchFamily="50" charset="-127"/>
              </a:endParaRPr>
            </a:p>
          </p:txBody>
        </p:sp>
        <p:sp>
          <p:nvSpPr>
            <p:cNvPr id="36" name="TextBox 32"/>
            <p:cNvSpPr txBox="1">
              <a:spLocks noChangeArrowheads="1"/>
            </p:cNvSpPr>
            <p:nvPr/>
          </p:nvSpPr>
          <p:spPr bwMode="auto">
            <a:xfrm>
              <a:off x="3255984" y="3203085"/>
              <a:ext cx="49244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ko-KR"/>
              </a:defPPr>
              <a:lvl1pPr>
                <a:defRPr kumimoji="0" sz="1050" b="1">
                  <a:latin typeface="맑은 고딕" panose="020B0503020000020004" pitchFamily="50" charset="-127"/>
                  <a:ea typeface="맑은 고딕" panose="020B0503020000020004" pitchFamily="50" charset="-127"/>
                </a:defRPr>
              </a:lvl1pPr>
              <a:lvl2pPr marL="742950" indent="-285750">
                <a:defRPr kumimoji="1">
                  <a:latin typeface="굴림" panose="020B0600000101010101" pitchFamily="50" charset="-127"/>
                  <a:ea typeface="굴림" panose="020B0600000101010101" pitchFamily="50" charset="-127"/>
                </a:defRPr>
              </a:lvl2pPr>
              <a:lvl3pPr marL="1143000" indent="-228600">
                <a:defRPr kumimoji="1">
                  <a:latin typeface="굴림" panose="020B0600000101010101" pitchFamily="50" charset="-127"/>
                  <a:ea typeface="굴림" panose="020B0600000101010101" pitchFamily="50" charset="-127"/>
                </a:defRPr>
              </a:lvl3pPr>
              <a:lvl4pPr marL="1600200" indent="-228600">
                <a:defRPr kumimoji="1">
                  <a:latin typeface="굴림" panose="020B0600000101010101" pitchFamily="50" charset="-127"/>
                  <a:ea typeface="굴림" panose="020B0600000101010101" pitchFamily="50" charset="-127"/>
                </a:defRPr>
              </a:lvl4pPr>
              <a:lvl5pPr marL="2057400" indent="-228600">
                <a:defRPr kumimoji="1">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latin typeface="굴림" panose="020B0600000101010101" pitchFamily="50" charset="-127"/>
                  <a:ea typeface="굴림" panose="020B0600000101010101" pitchFamily="50" charset="-127"/>
                </a:defRPr>
              </a:lvl9pPr>
            </a:lstStyle>
            <a:p>
              <a:r>
                <a:rPr lang="en-US" altLang="ko-KR" dirty="0"/>
                <a:t>WAS</a:t>
              </a:r>
              <a:endParaRPr lang="ko-KR" altLang="en-US" dirty="0"/>
            </a:p>
          </p:txBody>
        </p:sp>
        <p:sp>
          <p:nvSpPr>
            <p:cNvPr id="37" name="TextBox 37"/>
            <p:cNvSpPr txBox="1">
              <a:spLocks noChangeArrowheads="1"/>
            </p:cNvSpPr>
            <p:nvPr/>
          </p:nvSpPr>
          <p:spPr bwMode="auto">
            <a:xfrm>
              <a:off x="7440694" y="4028918"/>
              <a:ext cx="779381"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ko-KR"/>
              </a:defPPr>
              <a:lvl1pPr>
                <a:defRPr kumimoji="0" sz="1050" b="1">
                  <a:latin typeface="맑은 고딕" panose="020B0503020000020004" pitchFamily="50" charset="-127"/>
                  <a:ea typeface="맑은 고딕" panose="020B0503020000020004" pitchFamily="50" charset="-127"/>
                </a:defRPr>
              </a:lvl1pPr>
              <a:lvl2pPr marL="742950" indent="-285750">
                <a:defRPr kumimoji="1">
                  <a:latin typeface="굴림" panose="020B0600000101010101" pitchFamily="50" charset="-127"/>
                  <a:ea typeface="굴림" panose="020B0600000101010101" pitchFamily="50" charset="-127"/>
                </a:defRPr>
              </a:lvl2pPr>
              <a:lvl3pPr marL="1143000" indent="-228600">
                <a:defRPr kumimoji="1">
                  <a:latin typeface="굴림" panose="020B0600000101010101" pitchFamily="50" charset="-127"/>
                  <a:ea typeface="굴림" panose="020B0600000101010101" pitchFamily="50" charset="-127"/>
                </a:defRPr>
              </a:lvl3pPr>
              <a:lvl4pPr marL="1600200" indent="-228600">
                <a:defRPr kumimoji="1">
                  <a:latin typeface="굴림" panose="020B0600000101010101" pitchFamily="50" charset="-127"/>
                  <a:ea typeface="굴림" panose="020B0600000101010101" pitchFamily="50" charset="-127"/>
                </a:defRPr>
              </a:lvl4pPr>
              <a:lvl5pPr marL="2057400" indent="-228600">
                <a:defRPr kumimoji="1">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latin typeface="굴림" panose="020B0600000101010101" pitchFamily="50" charset="-127"/>
                  <a:ea typeface="굴림" panose="020B0600000101010101" pitchFamily="50" charset="-127"/>
                </a:defRPr>
              </a:lvl9pPr>
            </a:lstStyle>
            <a:p>
              <a:r>
                <a:rPr lang="en-US" altLang="ko-KR" dirty="0"/>
                <a:t>Database</a:t>
              </a:r>
              <a:endParaRPr lang="ko-KR" altLang="en-US" dirty="0"/>
            </a:p>
          </p:txBody>
        </p:sp>
        <p:sp>
          <p:nvSpPr>
            <p:cNvPr id="48" name="TextBox 74"/>
            <p:cNvSpPr txBox="1">
              <a:spLocks noChangeArrowheads="1"/>
            </p:cNvSpPr>
            <p:nvPr/>
          </p:nvSpPr>
          <p:spPr bwMode="auto">
            <a:xfrm>
              <a:off x="2052115" y="3489474"/>
              <a:ext cx="1361351" cy="272806"/>
            </a:xfrm>
            <a:prstGeom prst="rect">
              <a:avLst/>
            </a:prstGeom>
            <a:noFill/>
            <a:ln w="9525">
              <a:solidFill>
                <a:schemeClr val="bg1">
                  <a:lumMod val="75000"/>
                </a:schemeClr>
              </a:solidFill>
              <a:prstDash val="sysDash"/>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ko-KR"/>
              </a:defPPr>
              <a:lvl1pPr defTabSz="1067603" fontAlgn="auto">
                <a:lnSpc>
                  <a:spcPct val="110000"/>
                </a:lnSpc>
                <a:spcBef>
                  <a:spcPts val="0"/>
                </a:spcBef>
                <a:spcAft>
                  <a:spcPts val="0"/>
                </a:spcAft>
                <a:buClr>
                  <a:schemeClr val="tx1">
                    <a:lumMod val="85000"/>
                    <a:lumOff val="15000"/>
                  </a:schemeClr>
                </a:buClr>
                <a:buSzPct val="80000"/>
                <a:tabLst>
                  <a:tab pos="5781625" algn="l"/>
                </a:tabLst>
                <a:defRPr kumimoji="0" sz="900">
                  <a:solidFill>
                    <a:schemeClr val="tx1">
                      <a:lumMod val="85000"/>
                      <a:lumOff val="15000"/>
                    </a:schemeClr>
                  </a:solidFill>
                  <a:latin typeface="-윤고딕320" pitchFamily="18" charset="-127"/>
                  <a:ea typeface="-윤고딕320" pitchFamily="18" charset="-127"/>
                </a:defRPr>
              </a:lvl1pPr>
            </a:lstStyle>
            <a:p>
              <a:pPr algn="ctr"/>
              <a:r>
                <a:rPr lang="en-US" altLang="ko-KR" sz="1000" b="1" dirty="0">
                  <a:solidFill>
                    <a:srgbClr val="0000FF"/>
                  </a:solidFill>
                  <a:latin typeface="맑은 고딕" panose="020B0503020000020004" pitchFamily="50" charset="-127"/>
                  <a:ea typeface="맑은 고딕" panose="020B0503020000020004" pitchFamily="50" charset="-127"/>
                </a:rPr>
                <a:t>3-Tier Agent </a:t>
              </a:r>
              <a:r>
                <a:rPr lang="ko-KR" altLang="en-US" sz="1000" b="1" dirty="0">
                  <a:solidFill>
                    <a:srgbClr val="0000FF"/>
                  </a:solidFill>
                  <a:latin typeface="맑은 고딕" panose="020B0503020000020004" pitchFamily="50" charset="-127"/>
                  <a:ea typeface="맑은 고딕" panose="020B0503020000020004" pitchFamily="50" charset="-127"/>
                </a:rPr>
                <a:t>설치</a:t>
              </a:r>
            </a:p>
          </p:txBody>
        </p:sp>
        <p:pic>
          <p:nvPicPr>
            <p:cNvPr id="80"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11917" y="2147750"/>
              <a:ext cx="997293" cy="2929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40" name="왼쪽으로 구부러진 화살표 39"/>
            <p:cNvSpPr/>
            <p:nvPr/>
          </p:nvSpPr>
          <p:spPr>
            <a:xfrm rot="5156280" flipV="1">
              <a:off x="4726081" y="2550367"/>
              <a:ext cx="336131" cy="1950381"/>
            </a:xfrm>
            <a:prstGeom prst="curvedLeftArrow">
              <a:avLst/>
            </a:prstGeom>
            <a:solidFill>
              <a:srgbClr val="C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pic>
          <p:nvPicPr>
            <p:cNvPr id="42" name="Picture 56" descr="D:\모스트비주얼\아이콘 작업\왜가리\8.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56945" y="2477216"/>
              <a:ext cx="1014535" cy="749309"/>
            </a:xfrm>
            <a:prstGeom prst="rect">
              <a:avLst/>
            </a:prstGeom>
            <a:noFill/>
            <a:ln w="9525">
              <a:noFill/>
              <a:miter lim="800000"/>
              <a:headEnd/>
              <a:tailEnd/>
            </a:ln>
          </p:spPr>
        </p:pic>
        <p:grpSp>
          <p:nvGrpSpPr>
            <p:cNvPr id="43" name="그룹 42"/>
            <p:cNvGrpSpPr/>
            <p:nvPr/>
          </p:nvGrpSpPr>
          <p:grpSpPr>
            <a:xfrm>
              <a:off x="3187366" y="2471597"/>
              <a:ext cx="731226" cy="779938"/>
              <a:chOff x="7902169" y="4391025"/>
              <a:chExt cx="996435" cy="1062815"/>
            </a:xfrm>
          </p:grpSpPr>
          <p:pic>
            <p:nvPicPr>
              <p:cNvPr id="50" name="그림 75" descr="46.pn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902169" y="4391025"/>
                <a:ext cx="833559" cy="975749"/>
              </a:xfrm>
              <a:prstGeom prst="rect">
                <a:avLst/>
              </a:prstGeom>
              <a:noFill/>
              <a:ln w="9525">
                <a:noFill/>
                <a:miter lim="800000"/>
                <a:headEnd/>
                <a:tailEnd/>
              </a:ln>
            </p:spPr>
          </p:pic>
          <p:pic>
            <p:nvPicPr>
              <p:cNvPr id="51" name="Picture 6" descr="Folder Document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318949" y="4878900"/>
                <a:ext cx="579655" cy="574940"/>
              </a:xfrm>
              <a:prstGeom prst="rect">
                <a:avLst/>
              </a:prstGeom>
              <a:noFill/>
              <a:ln w="9525">
                <a:noFill/>
                <a:miter lim="800000"/>
                <a:headEnd/>
                <a:tailEnd/>
              </a:ln>
            </p:spPr>
          </p:pic>
        </p:grpSp>
        <p:grpSp>
          <p:nvGrpSpPr>
            <p:cNvPr id="55" name="그룹 54"/>
            <p:cNvGrpSpPr/>
            <p:nvPr/>
          </p:nvGrpSpPr>
          <p:grpSpPr>
            <a:xfrm>
              <a:off x="7376875" y="2114185"/>
              <a:ext cx="690800" cy="714863"/>
              <a:chOff x="7709559" y="4443675"/>
              <a:chExt cx="1109159" cy="1147795"/>
            </a:xfrm>
          </p:grpSpPr>
          <p:pic>
            <p:nvPicPr>
              <p:cNvPr id="56" name="그림 75" descr="46.pn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7709559" y="4443675"/>
                <a:ext cx="916548" cy="1072893"/>
              </a:xfrm>
              <a:prstGeom prst="rect">
                <a:avLst/>
              </a:prstGeom>
              <a:noFill/>
              <a:ln w="9525">
                <a:noFill/>
                <a:miter lim="800000"/>
                <a:headEnd/>
                <a:tailEnd/>
              </a:ln>
            </p:spPr>
          </p:pic>
          <p:pic>
            <p:nvPicPr>
              <p:cNvPr id="57" name="Picture 5"/>
              <p:cNvPicPr>
                <a:picLocks noChangeAspect="1" noChangeArrowheads="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167833" y="4776059"/>
                <a:ext cx="650885" cy="815411"/>
              </a:xfrm>
              <a:prstGeom prst="rect">
                <a:avLst/>
              </a:prstGeom>
              <a:noFill/>
              <a:ln w="9525">
                <a:noFill/>
                <a:miter lim="800000"/>
                <a:headEnd/>
                <a:tailEnd/>
              </a:ln>
            </p:spPr>
          </p:pic>
        </p:grpSp>
        <p:pic>
          <p:nvPicPr>
            <p:cNvPr id="61" name="Picture 13" descr="D:\모스트비주얼\아이콘 작업\ra-5.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511256" y="2774752"/>
              <a:ext cx="638436" cy="370877"/>
            </a:xfrm>
            <a:prstGeom prst="rect">
              <a:avLst/>
            </a:prstGeom>
            <a:noFill/>
            <a:ln w="9525">
              <a:noFill/>
              <a:miter lim="800000"/>
              <a:headEnd/>
              <a:tailEnd/>
            </a:ln>
          </p:spPr>
        </p:pic>
        <p:grpSp>
          <p:nvGrpSpPr>
            <p:cNvPr id="73" name="그룹 72"/>
            <p:cNvGrpSpPr/>
            <p:nvPr/>
          </p:nvGrpSpPr>
          <p:grpSpPr>
            <a:xfrm>
              <a:off x="5447905" y="2471597"/>
              <a:ext cx="731226" cy="779938"/>
              <a:chOff x="7902169" y="4391025"/>
              <a:chExt cx="996435" cy="1062815"/>
            </a:xfrm>
          </p:grpSpPr>
          <p:pic>
            <p:nvPicPr>
              <p:cNvPr id="74" name="그림 75" descr="46.pn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902169" y="4391025"/>
                <a:ext cx="833559" cy="975749"/>
              </a:xfrm>
              <a:prstGeom prst="rect">
                <a:avLst/>
              </a:prstGeom>
              <a:noFill/>
              <a:ln w="9525">
                <a:noFill/>
                <a:miter lim="800000"/>
                <a:headEnd/>
                <a:tailEnd/>
              </a:ln>
            </p:spPr>
          </p:pic>
          <p:pic>
            <p:nvPicPr>
              <p:cNvPr id="75" name="Picture 6" descr="Folder Document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318949" y="4878900"/>
                <a:ext cx="579655" cy="574940"/>
              </a:xfrm>
              <a:prstGeom prst="rect">
                <a:avLst/>
              </a:prstGeom>
              <a:noFill/>
              <a:ln w="9525">
                <a:noFill/>
                <a:miter lim="800000"/>
                <a:headEnd/>
                <a:tailEnd/>
              </a:ln>
            </p:spPr>
          </p:pic>
        </p:grpSp>
        <p:grpSp>
          <p:nvGrpSpPr>
            <p:cNvPr id="98" name="그룹 97"/>
            <p:cNvGrpSpPr/>
            <p:nvPr/>
          </p:nvGrpSpPr>
          <p:grpSpPr>
            <a:xfrm>
              <a:off x="7529275" y="2266585"/>
              <a:ext cx="690800" cy="714863"/>
              <a:chOff x="7709559" y="4443675"/>
              <a:chExt cx="1109159" cy="1147795"/>
            </a:xfrm>
          </p:grpSpPr>
          <p:pic>
            <p:nvPicPr>
              <p:cNvPr id="99" name="그림 75" descr="46.pn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7709559" y="4443675"/>
                <a:ext cx="916548" cy="1072893"/>
              </a:xfrm>
              <a:prstGeom prst="rect">
                <a:avLst/>
              </a:prstGeom>
              <a:noFill/>
              <a:ln w="9525">
                <a:noFill/>
                <a:miter lim="800000"/>
                <a:headEnd/>
                <a:tailEnd/>
              </a:ln>
            </p:spPr>
          </p:pic>
          <p:pic>
            <p:nvPicPr>
              <p:cNvPr id="100" name="Picture 5"/>
              <p:cNvPicPr>
                <a:picLocks noChangeAspect="1" noChangeArrowheads="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167833" y="4776059"/>
                <a:ext cx="650885" cy="815411"/>
              </a:xfrm>
              <a:prstGeom prst="rect">
                <a:avLst/>
              </a:prstGeom>
              <a:noFill/>
              <a:ln w="9525">
                <a:noFill/>
                <a:miter lim="800000"/>
                <a:headEnd/>
                <a:tailEnd/>
              </a:ln>
            </p:spPr>
          </p:pic>
        </p:grpSp>
        <p:grpSp>
          <p:nvGrpSpPr>
            <p:cNvPr id="101" name="그룹 100"/>
            <p:cNvGrpSpPr/>
            <p:nvPr/>
          </p:nvGrpSpPr>
          <p:grpSpPr>
            <a:xfrm>
              <a:off x="7376875" y="3099569"/>
              <a:ext cx="690800" cy="714863"/>
              <a:chOff x="7709559" y="4443675"/>
              <a:chExt cx="1109159" cy="1147795"/>
            </a:xfrm>
          </p:grpSpPr>
          <p:pic>
            <p:nvPicPr>
              <p:cNvPr id="102" name="그림 75" descr="46.pn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7709559" y="4443675"/>
                <a:ext cx="916548" cy="1072893"/>
              </a:xfrm>
              <a:prstGeom prst="rect">
                <a:avLst/>
              </a:prstGeom>
              <a:noFill/>
              <a:ln w="9525">
                <a:noFill/>
                <a:miter lim="800000"/>
                <a:headEnd/>
                <a:tailEnd/>
              </a:ln>
            </p:spPr>
          </p:pic>
          <p:pic>
            <p:nvPicPr>
              <p:cNvPr id="103" name="Picture 5"/>
              <p:cNvPicPr>
                <a:picLocks noChangeAspect="1" noChangeArrowheads="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167833" y="4776059"/>
                <a:ext cx="650885" cy="815411"/>
              </a:xfrm>
              <a:prstGeom prst="rect">
                <a:avLst/>
              </a:prstGeom>
              <a:noFill/>
              <a:ln w="9525">
                <a:noFill/>
                <a:miter lim="800000"/>
                <a:headEnd/>
                <a:tailEnd/>
              </a:ln>
            </p:spPr>
          </p:pic>
        </p:grpSp>
        <p:grpSp>
          <p:nvGrpSpPr>
            <p:cNvPr id="104" name="그룹 103"/>
            <p:cNvGrpSpPr/>
            <p:nvPr/>
          </p:nvGrpSpPr>
          <p:grpSpPr>
            <a:xfrm>
              <a:off x="7529275" y="3251969"/>
              <a:ext cx="690800" cy="714863"/>
              <a:chOff x="7709559" y="4443675"/>
              <a:chExt cx="1109159" cy="1147795"/>
            </a:xfrm>
          </p:grpSpPr>
          <p:pic>
            <p:nvPicPr>
              <p:cNvPr id="105" name="그림 75" descr="46.pn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7709559" y="4443675"/>
                <a:ext cx="916548" cy="1072893"/>
              </a:xfrm>
              <a:prstGeom prst="rect">
                <a:avLst/>
              </a:prstGeom>
              <a:noFill/>
              <a:ln w="9525">
                <a:noFill/>
                <a:miter lim="800000"/>
                <a:headEnd/>
                <a:tailEnd/>
              </a:ln>
            </p:spPr>
          </p:pic>
          <p:pic>
            <p:nvPicPr>
              <p:cNvPr id="106" name="Picture 5"/>
              <p:cNvPicPr>
                <a:picLocks noChangeAspect="1" noChangeArrowheads="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167833" y="4776059"/>
                <a:ext cx="650885" cy="815411"/>
              </a:xfrm>
              <a:prstGeom prst="rect">
                <a:avLst/>
              </a:prstGeom>
              <a:noFill/>
              <a:ln w="9525">
                <a:noFill/>
                <a:miter lim="800000"/>
                <a:headEnd/>
                <a:tailEnd/>
              </a:ln>
            </p:spPr>
          </p:pic>
        </p:grpSp>
      </p:grpSp>
    </p:spTree>
    <p:extLst>
      <p:ext uri="{BB962C8B-B14F-4D97-AF65-F5344CB8AC3E}">
        <p14:creationId xmlns:p14="http://schemas.microsoft.com/office/powerpoint/2010/main" val="166412107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7"/>
          <p:cNvSpPr txBox="1">
            <a:spLocks noChangeArrowheads="1"/>
          </p:cNvSpPr>
          <p:nvPr/>
        </p:nvSpPr>
        <p:spPr bwMode="auto">
          <a:xfrm>
            <a:off x="391711" y="968685"/>
            <a:ext cx="838050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fontAlgn="base" latinLnBrk="0" hangingPunct="1">
              <a:spcBef>
                <a:spcPct val="0"/>
              </a:spcBef>
              <a:spcAft>
                <a:spcPct val="0"/>
              </a:spcAft>
              <a:defRPr/>
            </a:pPr>
            <a:r>
              <a:rPr lang="en-US" altLang="ko-KR" sz="1600" b="1" dirty="0" smtClean="0">
                <a:latin typeface="맑은 고딕" panose="020B0503020000020004" pitchFamily="50" charset="-127"/>
                <a:ea typeface="맑은 고딕" panose="020B0503020000020004" pitchFamily="50" charset="-127"/>
              </a:rPr>
              <a:t>LLA (Local Logging Agent)</a:t>
            </a:r>
          </a:p>
          <a:p>
            <a:pPr lvl="0" eaLnBrk="1" fontAlgn="base" latinLnBrk="0" hangingPunct="1">
              <a:spcBef>
                <a:spcPct val="0"/>
              </a:spcBef>
              <a:spcAft>
                <a:spcPct val="0"/>
              </a:spcAft>
              <a:defRPr/>
            </a:pPr>
            <a:endParaRPr lang="en-US" altLang="ko-KR" sz="1600" dirty="0">
              <a:latin typeface="맑은 고딕" panose="020B0503020000020004" pitchFamily="50" charset="-127"/>
              <a:ea typeface="맑은 고딕" panose="020B0503020000020004" pitchFamily="50" charset="-127"/>
            </a:endParaRPr>
          </a:p>
          <a:p>
            <a:pPr lvl="0" eaLnBrk="1" fontAlgn="base" latinLnBrk="0" hangingPunct="1">
              <a:spcBef>
                <a:spcPct val="0"/>
              </a:spcBef>
              <a:spcAft>
                <a:spcPct val="0"/>
              </a:spcAft>
              <a:defRPr/>
            </a:pPr>
            <a:r>
              <a:rPr lang="ko-KR" altLang="en-US" sz="1400" dirty="0" smtClean="0">
                <a:latin typeface="맑은 고딕" panose="020B0503020000020004" pitchFamily="50" charset="-127"/>
                <a:ea typeface="맑은 고딕" panose="020B0503020000020004" pitchFamily="50" charset="-127"/>
              </a:rPr>
              <a:t>서버내의</a:t>
            </a:r>
            <a:r>
              <a:rPr lang="en-US" altLang="ko-KR" sz="1400" dirty="0" smtClean="0">
                <a:latin typeface="맑은 고딕" panose="020B0503020000020004" pitchFamily="50" charset="-127"/>
                <a:ea typeface="맑은 고딕" panose="020B0503020000020004" pitchFamily="50" charset="-127"/>
              </a:rPr>
              <a:t> </a:t>
            </a:r>
            <a:r>
              <a:rPr lang="ko-KR" altLang="en-US" sz="1400" dirty="0" smtClean="0">
                <a:latin typeface="맑은 고딕" panose="020B0503020000020004" pitchFamily="50" charset="-127"/>
                <a:ea typeface="맑은 고딕" panose="020B0503020000020004" pitchFamily="50" charset="-127"/>
              </a:rPr>
              <a:t>직접접속을 감시하기 위하여 설치되는 </a:t>
            </a:r>
            <a:r>
              <a:rPr lang="en-US" altLang="ko-KR" sz="1400" dirty="0" smtClean="0">
                <a:latin typeface="맑은 고딕" panose="020B0503020000020004" pitchFamily="50" charset="-127"/>
                <a:ea typeface="맑은 고딕" panose="020B0503020000020004" pitchFamily="50" charset="-127"/>
              </a:rPr>
              <a:t>Agent </a:t>
            </a:r>
            <a:r>
              <a:rPr lang="ko-KR" altLang="en-US" sz="1400" dirty="0" smtClean="0">
                <a:latin typeface="맑은 고딕" panose="020B0503020000020004" pitchFamily="50" charset="-127"/>
                <a:ea typeface="맑은 고딕" panose="020B0503020000020004" pitchFamily="50" charset="-127"/>
              </a:rPr>
              <a:t>로</a:t>
            </a:r>
            <a:r>
              <a:rPr lang="en-US" altLang="ko-KR" sz="1400" dirty="0" smtClean="0">
                <a:latin typeface="맑은 고딕" panose="020B0503020000020004" pitchFamily="50" charset="-127"/>
                <a:ea typeface="맑은 고딕" panose="020B0503020000020004" pitchFamily="50" charset="-127"/>
              </a:rPr>
              <a:t>, </a:t>
            </a:r>
            <a:r>
              <a:rPr lang="ko-KR" altLang="en-US" sz="1400" dirty="0" smtClean="0">
                <a:latin typeface="맑은 고딕" panose="020B0503020000020004" pitchFamily="50" charset="-127"/>
                <a:ea typeface="맑은 고딕" panose="020B0503020000020004" pitchFamily="50" charset="-127"/>
              </a:rPr>
              <a:t>원격 또는 콘솔 등을 통한 </a:t>
            </a:r>
            <a:r>
              <a:rPr lang="en-US" altLang="ko-KR" sz="1400" u="sng" dirty="0" smtClean="0">
                <a:solidFill>
                  <a:srgbClr val="FF0000"/>
                </a:solidFill>
                <a:latin typeface="맑은 고딕" panose="020B0503020000020004" pitchFamily="50" charset="-127"/>
                <a:ea typeface="맑은 고딕" panose="020B0503020000020004" pitchFamily="50" charset="-127"/>
              </a:rPr>
              <a:t>DB</a:t>
            </a:r>
            <a:r>
              <a:rPr lang="ko-KR" altLang="en-US" sz="1400" u="sng" dirty="0" smtClean="0">
                <a:solidFill>
                  <a:srgbClr val="FF0000"/>
                </a:solidFill>
                <a:latin typeface="맑은 고딕" panose="020B0503020000020004" pitchFamily="50" charset="-127"/>
                <a:ea typeface="맑은 고딕" panose="020B0503020000020004" pitchFamily="50" charset="-127"/>
              </a:rPr>
              <a:t>의 직접접속</a:t>
            </a:r>
            <a:r>
              <a:rPr lang="ko-KR" altLang="en-US" sz="1400" dirty="0" smtClean="0">
                <a:latin typeface="맑은 고딕" panose="020B0503020000020004" pitchFamily="50" charset="-127"/>
                <a:ea typeface="맑은 고딕" panose="020B0503020000020004" pitchFamily="50" charset="-127"/>
              </a:rPr>
              <a:t>이 발생할 경우</a:t>
            </a:r>
            <a:r>
              <a:rPr lang="en-US" altLang="ko-KR" sz="1400" dirty="0" smtClean="0">
                <a:latin typeface="맑은 고딕" panose="020B0503020000020004" pitchFamily="50" charset="-127"/>
                <a:ea typeface="맑은 고딕" panose="020B0503020000020004" pitchFamily="50" charset="-127"/>
              </a:rPr>
              <a:t>, </a:t>
            </a:r>
            <a:r>
              <a:rPr lang="ko-KR" altLang="en-US" sz="1400" dirty="0" smtClean="0">
                <a:latin typeface="맑은 고딕" panose="020B0503020000020004" pitchFamily="50" charset="-127"/>
                <a:ea typeface="맑은 고딕" panose="020B0503020000020004" pitchFamily="50" charset="-127"/>
              </a:rPr>
              <a:t>모든 작업내역을 저장 </a:t>
            </a:r>
            <a:endParaRPr lang="en-US" altLang="ko-KR" sz="1400" dirty="0" smtClean="0">
              <a:latin typeface="맑은 고딕" panose="020B0503020000020004" pitchFamily="50" charset="-127"/>
              <a:ea typeface="맑은 고딕" panose="020B0503020000020004" pitchFamily="50" charset="-127"/>
            </a:endParaRPr>
          </a:p>
          <a:p>
            <a:pPr lvl="0" eaLnBrk="1" fontAlgn="base" latinLnBrk="0" hangingPunct="1">
              <a:spcBef>
                <a:spcPct val="0"/>
              </a:spcBef>
              <a:spcAft>
                <a:spcPct val="0"/>
              </a:spcAft>
              <a:defRPr/>
            </a:pPr>
            <a:r>
              <a:rPr lang="en-US" altLang="ja-JP" sz="1100" dirty="0" smtClean="0">
                <a:latin typeface="맑은 고딕" panose="020B0503020000020004" pitchFamily="50" charset="-127"/>
                <a:ea typeface="맑은 고딕" panose="020B0503020000020004" pitchFamily="50" charset="-127"/>
              </a:rPr>
              <a:t>※</a:t>
            </a:r>
            <a:r>
              <a:rPr lang="en-US" altLang="ko-KR" sz="1400" dirty="0" smtClean="0">
                <a:latin typeface="맑은 고딕" panose="020B0503020000020004" pitchFamily="50" charset="-127"/>
                <a:ea typeface="맑은 고딕" panose="020B0503020000020004" pitchFamily="50" charset="-127"/>
              </a:rPr>
              <a:t>DB</a:t>
            </a:r>
            <a:r>
              <a:rPr lang="ko-KR" altLang="en-US" sz="1400" dirty="0" smtClean="0">
                <a:latin typeface="맑은 고딕" panose="020B0503020000020004" pitchFamily="50" charset="-127"/>
                <a:ea typeface="맑은 고딕" panose="020B0503020000020004" pitchFamily="50" charset="-127"/>
              </a:rPr>
              <a:t> </a:t>
            </a:r>
            <a:r>
              <a:rPr lang="en-US" altLang="ko-KR" sz="1400" dirty="0" smtClean="0">
                <a:latin typeface="맑은 고딕" panose="020B0503020000020004" pitchFamily="50" charset="-127"/>
                <a:ea typeface="맑은 고딕" panose="020B0503020000020004" pitchFamily="50" charset="-127"/>
              </a:rPr>
              <a:t>Collect</a:t>
            </a:r>
            <a:r>
              <a:rPr lang="ko-KR" altLang="en-US" sz="1400" dirty="0" smtClean="0">
                <a:latin typeface="맑은 고딕" panose="020B0503020000020004" pitchFamily="50" charset="-127"/>
                <a:ea typeface="맑은 고딕" panose="020B0503020000020004" pitchFamily="50" charset="-127"/>
              </a:rPr>
              <a:t>와 연계할 경우</a:t>
            </a:r>
            <a:r>
              <a:rPr lang="en-US" altLang="ko-KR" sz="1400" dirty="0" smtClean="0">
                <a:latin typeface="맑은 고딕" panose="020B0503020000020004" pitchFamily="50" charset="-127"/>
                <a:ea typeface="맑은 고딕" panose="020B0503020000020004" pitchFamily="50" charset="-127"/>
              </a:rPr>
              <a:t>, DB </a:t>
            </a:r>
            <a:r>
              <a:rPr lang="ko-KR" altLang="en-US" sz="1400" dirty="0" smtClean="0">
                <a:latin typeface="맑은 고딕" panose="020B0503020000020004" pitchFamily="50" charset="-127"/>
                <a:ea typeface="맑은 고딕" panose="020B0503020000020004" pitchFamily="50" charset="-127"/>
              </a:rPr>
              <a:t>접속차단 정책적용 지원</a:t>
            </a:r>
            <a:r>
              <a:rPr lang="en-US" altLang="ko-KR" sz="1400" dirty="0" smtClean="0">
                <a:latin typeface="맑은 고딕" panose="020B0503020000020004" pitchFamily="50" charset="-127"/>
                <a:ea typeface="맑은 고딕" panose="020B0503020000020004" pitchFamily="50" charset="-127"/>
              </a:rPr>
              <a:t>.</a:t>
            </a:r>
          </a:p>
        </p:txBody>
      </p:sp>
      <p:sp>
        <p:nvSpPr>
          <p:cNvPr id="129" name="슬라이드 번호 개체 틀 128"/>
          <p:cNvSpPr>
            <a:spLocks noGrp="1"/>
          </p:cNvSpPr>
          <p:nvPr>
            <p:ph type="sldNum" sz="quarter" idx="12"/>
          </p:nvPr>
        </p:nvSpPr>
        <p:spPr/>
        <p:txBody>
          <a:bodyPr/>
          <a:lstStyle/>
          <a:p>
            <a:fld id="{55DF3BF5-F5C4-49A3-8D2C-141262B023B6}" type="slidenum">
              <a:rPr lang="ko-KR" altLang="en-US" smtClean="0"/>
              <a:t>54</a:t>
            </a:fld>
            <a:endParaRPr lang="ko-KR" altLang="en-US"/>
          </a:p>
        </p:txBody>
      </p:sp>
      <p:sp>
        <p:nvSpPr>
          <p:cNvPr id="46" name="직사각형 45"/>
          <p:cNvSpPr/>
          <p:nvPr/>
        </p:nvSpPr>
        <p:spPr>
          <a:xfrm>
            <a:off x="493854" y="5883658"/>
            <a:ext cx="7359283" cy="261610"/>
          </a:xfrm>
          <a:prstGeom prst="rect">
            <a:avLst/>
          </a:prstGeom>
        </p:spPr>
        <p:txBody>
          <a:bodyPr wrap="square">
            <a:spAutoFit/>
          </a:bodyPr>
          <a:lstStyle/>
          <a:p>
            <a:pPr marL="171450" indent="-171450">
              <a:buFont typeface="Arial" panose="020B0604020202020204" pitchFamily="34" charset="0"/>
              <a:buChar char="•"/>
            </a:pPr>
            <a:r>
              <a:rPr lang="en-US" altLang="ko-KR" sz="1100" b="1" u="sng" dirty="0" smtClean="0">
                <a:solidFill>
                  <a:srgbClr val="FF0000"/>
                </a:solidFill>
                <a:latin typeface="+mn-ea"/>
              </a:rPr>
              <a:t>Agent </a:t>
            </a:r>
            <a:r>
              <a:rPr lang="ko-KR" altLang="en-US" sz="1100" b="1" u="sng" dirty="0" smtClean="0">
                <a:solidFill>
                  <a:srgbClr val="FF0000"/>
                </a:solidFill>
                <a:latin typeface="+mn-ea"/>
              </a:rPr>
              <a:t>설치는 </a:t>
            </a:r>
            <a:r>
              <a:rPr lang="en-US" altLang="ko-KR" sz="1100" b="1" u="sng" dirty="0" smtClean="0">
                <a:solidFill>
                  <a:srgbClr val="FF0000"/>
                </a:solidFill>
                <a:latin typeface="+mn-ea"/>
              </a:rPr>
              <a:t>DBMS, OS, JAVA </a:t>
            </a:r>
            <a:r>
              <a:rPr lang="ko-KR" altLang="en-US" sz="1100" b="1" u="sng" dirty="0" smtClean="0">
                <a:solidFill>
                  <a:srgbClr val="FF0000"/>
                </a:solidFill>
                <a:latin typeface="+mn-ea"/>
              </a:rPr>
              <a:t>환경에 따라 지원하지 않을 수 있으며 추가 비용이 발생할 수 있습니다</a:t>
            </a:r>
            <a:endParaRPr lang="en-US" altLang="ko-KR" sz="1100" b="1" u="sng" dirty="0" smtClean="0">
              <a:solidFill>
                <a:srgbClr val="FF0000"/>
              </a:solidFill>
              <a:latin typeface="+mn-ea"/>
            </a:endParaRPr>
          </a:p>
        </p:txBody>
      </p:sp>
      <p:sp>
        <p:nvSpPr>
          <p:cNvPr id="20" name="모서리가 둥근 직사각형 19"/>
          <p:cNvSpPr/>
          <p:nvPr/>
        </p:nvSpPr>
        <p:spPr>
          <a:xfrm>
            <a:off x="6015894" y="4164682"/>
            <a:ext cx="1951832" cy="1126622"/>
          </a:xfrm>
          <a:prstGeom prst="roundRect">
            <a:avLst>
              <a:gd name="adj" fmla="val 10049"/>
            </a:avLst>
          </a:prstGeom>
          <a:noFill/>
          <a:ln w="254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4" name="TextBox 83"/>
          <p:cNvSpPr txBox="1"/>
          <p:nvPr/>
        </p:nvSpPr>
        <p:spPr>
          <a:xfrm>
            <a:off x="3797279" y="4358565"/>
            <a:ext cx="2196435" cy="230832"/>
          </a:xfrm>
          <a:prstGeom prst="rect">
            <a:avLst/>
          </a:prstGeom>
          <a:noFill/>
        </p:spPr>
        <p:txBody>
          <a:bodyPr wrap="none" rtlCol="0">
            <a:spAutoFit/>
          </a:bodyPr>
          <a:lstStyle/>
          <a:p>
            <a:r>
              <a:rPr lang="ko-KR" altLang="en-US" sz="900" b="1" dirty="0" smtClean="0">
                <a:solidFill>
                  <a:srgbClr val="7030A0"/>
                </a:solidFill>
                <a:latin typeface="맑은 고딕" panose="020B0503020000020004" pitchFamily="50" charset="-127"/>
                <a:ea typeface="맑은 고딕" panose="020B0503020000020004" pitchFamily="50" charset="-127"/>
              </a:rPr>
              <a:t>로컬접속을 감지하여 </a:t>
            </a:r>
            <a:r>
              <a:rPr lang="en-US" altLang="ko-KR" sz="900" b="1" dirty="0" smtClean="0">
                <a:solidFill>
                  <a:srgbClr val="7030A0"/>
                </a:solidFill>
                <a:latin typeface="맑은 고딕" panose="020B0503020000020004" pitchFamily="50" charset="-127"/>
                <a:ea typeface="맑은 고딕" panose="020B0503020000020004" pitchFamily="50" charset="-127"/>
              </a:rPr>
              <a:t>DB</a:t>
            </a:r>
            <a:r>
              <a:rPr lang="ko-KR" altLang="en-US" sz="900" b="1" dirty="0" smtClean="0">
                <a:solidFill>
                  <a:srgbClr val="7030A0"/>
                </a:solidFill>
                <a:latin typeface="맑은 고딕" panose="020B0503020000020004" pitchFamily="50" charset="-127"/>
                <a:ea typeface="맑은 고딕" panose="020B0503020000020004" pitchFamily="50" charset="-127"/>
              </a:rPr>
              <a:t>작업내용 전송</a:t>
            </a:r>
            <a:endParaRPr lang="ko-KR" altLang="en-US" sz="900" b="1" dirty="0">
              <a:solidFill>
                <a:srgbClr val="7030A0"/>
              </a:solidFill>
              <a:latin typeface="맑은 고딕" panose="020B0503020000020004" pitchFamily="50" charset="-127"/>
              <a:ea typeface="맑은 고딕" panose="020B0503020000020004" pitchFamily="50" charset="-127"/>
            </a:endParaRPr>
          </a:p>
        </p:txBody>
      </p:sp>
      <p:sp>
        <p:nvSpPr>
          <p:cNvPr id="124" name="위쪽/아래쪽 화살표 123"/>
          <p:cNvSpPr/>
          <p:nvPr/>
        </p:nvSpPr>
        <p:spPr>
          <a:xfrm>
            <a:off x="6824943" y="3731150"/>
            <a:ext cx="283955" cy="723416"/>
          </a:xfrm>
          <a:prstGeom prst="up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TextBox 44"/>
          <p:cNvSpPr txBox="1"/>
          <p:nvPr/>
        </p:nvSpPr>
        <p:spPr>
          <a:xfrm>
            <a:off x="6015894" y="2645208"/>
            <a:ext cx="2047478" cy="269111"/>
          </a:xfrm>
          <a:prstGeom prst="rect">
            <a:avLst/>
          </a:prstGeom>
          <a:noFill/>
        </p:spPr>
        <p:txBody>
          <a:bodyPr wrap="none" rtlCol="0">
            <a:spAutoFit/>
          </a:bodyPr>
          <a:lstStyle/>
          <a:p>
            <a:r>
              <a:rPr lang="ko-KR" altLang="en-US" sz="900" i="1" dirty="0" smtClean="0">
                <a:latin typeface="+mj-ea"/>
                <a:ea typeface="+mj-ea"/>
              </a:rPr>
              <a:t>원격접속</a:t>
            </a:r>
            <a:r>
              <a:rPr lang="en-US" altLang="ko-KR" sz="900" i="1" dirty="0" smtClean="0">
                <a:latin typeface="+mj-ea"/>
                <a:ea typeface="+mj-ea"/>
              </a:rPr>
              <a:t>/</a:t>
            </a:r>
            <a:r>
              <a:rPr lang="ko-KR" altLang="en-US" sz="900" i="1" dirty="0" smtClean="0">
                <a:latin typeface="+mj-ea"/>
                <a:ea typeface="+mj-ea"/>
              </a:rPr>
              <a:t>콘솔접속 등의 로컬접근</a:t>
            </a:r>
            <a:endParaRPr lang="ko-KR" altLang="en-US" sz="900" i="1" dirty="0">
              <a:latin typeface="+mj-ea"/>
              <a:ea typeface="+mj-ea"/>
            </a:endParaRPr>
          </a:p>
        </p:txBody>
      </p:sp>
      <p:sp>
        <p:nvSpPr>
          <p:cNvPr id="3" name="아래쪽 화살표 2"/>
          <p:cNvSpPr/>
          <p:nvPr/>
        </p:nvSpPr>
        <p:spPr>
          <a:xfrm rot="5400000">
            <a:off x="4942335" y="3382566"/>
            <a:ext cx="140131" cy="2462700"/>
          </a:xfrm>
          <a:prstGeom prst="downArrow">
            <a:avLst>
              <a:gd name="adj1" fmla="val 41557"/>
              <a:gd name="adj2" fmla="val 4378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ko-KR" altLang="en-US"/>
          </a:p>
        </p:txBody>
      </p:sp>
      <p:pic>
        <p:nvPicPr>
          <p:cNvPr id="48" name="그림 47"/>
          <p:cNvPicPr>
            <a:picLocks noChangeAspect="1"/>
          </p:cNvPicPr>
          <p:nvPr/>
        </p:nvPicPr>
        <p:blipFill>
          <a:blip r:embed="rId3"/>
          <a:stretch>
            <a:fillRect/>
          </a:stretch>
        </p:blipFill>
        <p:spPr>
          <a:xfrm>
            <a:off x="6353214" y="4410698"/>
            <a:ext cx="352543" cy="324116"/>
          </a:xfrm>
          <a:prstGeom prst="rect">
            <a:avLst/>
          </a:prstGeom>
        </p:spPr>
      </p:pic>
      <p:sp>
        <p:nvSpPr>
          <p:cNvPr id="4" name="직사각형 3"/>
          <p:cNvSpPr/>
          <p:nvPr/>
        </p:nvSpPr>
        <p:spPr>
          <a:xfrm>
            <a:off x="6438955" y="5276478"/>
            <a:ext cx="1171731" cy="369332"/>
          </a:xfrm>
          <a:prstGeom prst="rect">
            <a:avLst/>
          </a:prstGeom>
        </p:spPr>
        <p:txBody>
          <a:bodyPr wrap="none">
            <a:spAutoFit/>
          </a:bodyPr>
          <a:lstStyle/>
          <a:p>
            <a:pPr algn="ctr"/>
            <a:r>
              <a:rPr lang="en-US" altLang="ko-KR" dirty="0"/>
              <a:t>DB System</a:t>
            </a:r>
            <a:endParaRPr lang="ko-KR" altLang="en-US" dirty="0"/>
          </a:p>
        </p:txBody>
      </p:sp>
      <p:sp>
        <p:nvSpPr>
          <p:cNvPr id="52" name="직사각형 51"/>
          <p:cNvSpPr/>
          <p:nvPr/>
        </p:nvSpPr>
        <p:spPr>
          <a:xfrm>
            <a:off x="6492370" y="4685144"/>
            <a:ext cx="402674" cy="276999"/>
          </a:xfrm>
          <a:prstGeom prst="rect">
            <a:avLst/>
          </a:prstGeom>
        </p:spPr>
        <p:txBody>
          <a:bodyPr wrap="none">
            <a:spAutoFit/>
          </a:bodyPr>
          <a:lstStyle/>
          <a:p>
            <a:pPr algn="ctr"/>
            <a:r>
              <a:rPr lang="en-US" altLang="ko-KR" sz="1200" dirty="0" smtClean="0"/>
              <a:t>LLA</a:t>
            </a:r>
            <a:endParaRPr lang="ko-KR" altLang="en-US" sz="1200" dirty="0"/>
          </a:p>
        </p:txBody>
      </p:sp>
      <p:sp>
        <p:nvSpPr>
          <p:cNvPr id="55" name="타원 54"/>
          <p:cNvSpPr/>
          <p:nvPr/>
        </p:nvSpPr>
        <p:spPr>
          <a:xfrm>
            <a:off x="6715442" y="4440842"/>
            <a:ext cx="267034" cy="228600"/>
          </a:xfrm>
          <a:prstGeom prst="ellipse">
            <a:avLst/>
          </a:prstGeom>
          <a:solidFill>
            <a:srgbClr val="C00000">
              <a:alpha val="50000"/>
            </a:srgb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직사각형 1"/>
          <p:cNvSpPr/>
          <p:nvPr/>
        </p:nvSpPr>
        <p:spPr>
          <a:xfrm>
            <a:off x="502480" y="2650532"/>
            <a:ext cx="2583028" cy="1184940"/>
          </a:xfrm>
          <a:prstGeom prst="rect">
            <a:avLst/>
          </a:prstGeom>
          <a:ln>
            <a:solidFill>
              <a:schemeClr val="accent1"/>
            </a:solidFill>
          </a:ln>
        </p:spPr>
        <p:txBody>
          <a:bodyPr wrap="square">
            <a:spAutoFit/>
          </a:bodyPr>
          <a:lstStyle/>
          <a:p>
            <a:pPr marL="0" lvl="1">
              <a:defRPr/>
            </a:pPr>
            <a:r>
              <a:rPr lang="en-US" altLang="ja-JP" sz="1100" dirty="0" smtClean="0">
                <a:latin typeface="맑은 고딕" panose="020B0503020000020004" pitchFamily="50" charset="-127"/>
                <a:ea typeface="맑은 고딕" panose="020B0503020000020004" pitchFamily="50" charset="-127"/>
              </a:rPr>
              <a:t>※</a:t>
            </a:r>
            <a:r>
              <a:rPr lang="en-US" altLang="ko-KR" sz="1100" b="1" dirty="0" smtClean="0">
                <a:latin typeface="+mn-ea"/>
              </a:rPr>
              <a:t>DB </a:t>
            </a:r>
            <a:r>
              <a:rPr lang="en-US" altLang="ko-KR" sz="1100" b="1" dirty="0">
                <a:latin typeface="+mn-ea"/>
              </a:rPr>
              <a:t>collector </a:t>
            </a:r>
            <a:r>
              <a:rPr lang="ko-KR" altLang="en-US" sz="1100" b="1" dirty="0">
                <a:latin typeface="+mn-ea"/>
              </a:rPr>
              <a:t>세션 </a:t>
            </a:r>
            <a:r>
              <a:rPr lang="ko-KR" altLang="en-US" sz="1100" b="1" dirty="0" smtClean="0">
                <a:latin typeface="+mn-ea"/>
              </a:rPr>
              <a:t>차단</a:t>
            </a:r>
            <a:endParaRPr lang="en-US" altLang="ko-KR" sz="1100" b="1" dirty="0" smtClean="0">
              <a:latin typeface="+mn-ea"/>
            </a:endParaRPr>
          </a:p>
          <a:p>
            <a:pPr marL="0" lvl="1">
              <a:defRPr/>
            </a:pPr>
            <a:r>
              <a:rPr lang="en-US" altLang="ko-KR" sz="1000" dirty="0" smtClean="0">
                <a:latin typeface="+mn-ea"/>
              </a:rPr>
              <a:t>Chakra </a:t>
            </a:r>
            <a:r>
              <a:rPr lang="en-US" altLang="ko-KR" sz="1000" dirty="0">
                <a:latin typeface="+mn-ea"/>
              </a:rPr>
              <a:t>Max</a:t>
            </a:r>
            <a:r>
              <a:rPr lang="ko-KR" altLang="en-US" sz="1000" dirty="0">
                <a:latin typeface="+mn-ea"/>
              </a:rPr>
              <a:t>의 </a:t>
            </a:r>
            <a:r>
              <a:rPr lang="en-US" altLang="ko-KR" sz="1000" dirty="0" err="1">
                <a:latin typeface="+mn-ea"/>
              </a:rPr>
              <a:t>Dbcollector</a:t>
            </a:r>
            <a:r>
              <a:rPr lang="en-US" altLang="ko-KR" sz="1000" dirty="0">
                <a:latin typeface="+mn-ea"/>
              </a:rPr>
              <a:t> </a:t>
            </a:r>
            <a:r>
              <a:rPr lang="ko-KR" altLang="en-US" sz="1000" dirty="0">
                <a:latin typeface="+mn-ea"/>
              </a:rPr>
              <a:t>가 세션을 차단 할 수 있는 관리자 권한</a:t>
            </a:r>
            <a:r>
              <a:rPr lang="en-US" altLang="ko-KR" sz="1000" dirty="0">
                <a:latin typeface="+mn-ea"/>
              </a:rPr>
              <a:t>(sys </a:t>
            </a:r>
            <a:r>
              <a:rPr lang="ko-KR" altLang="en-US" sz="1000" dirty="0">
                <a:latin typeface="+mn-ea"/>
              </a:rPr>
              <a:t>등</a:t>
            </a:r>
            <a:r>
              <a:rPr lang="en-US" altLang="ko-KR" sz="1000" dirty="0">
                <a:latin typeface="+mn-ea"/>
              </a:rPr>
              <a:t>)</a:t>
            </a:r>
            <a:r>
              <a:rPr lang="ko-KR" altLang="en-US" sz="1000" dirty="0" smtClean="0">
                <a:latin typeface="+mn-ea"/>
              </a:rPr>
              <a:t>으로</a:t>
            </a:r>
            <a:r>
              <a:rPr lang="ja-JP" altLang="en-US" sz="1000" dirty="0" smtClean="0">
                <a:latin typeface="+mn-ea"/>
              </a:rPr>
              <a:t>、</a:t>
            </a:r>
            <a:r>
              <a:rPr lang="ko-KR" altLang="en-US" sz="1000" dirty="0" smtClean="0">
                <a:latin typeface="+mn-ea"/>
              </a:rPr>
              <a:t> </a:t>
            </a:r>
            <a:r>
              <a:rPr lang="ko-KR" altLang="en-US" sz="1000" dirty="0">
                <a:latin typeface="+mn-ea"/>
              </a:rPr>
              <a:t>항시 </a:t>
            </a:r>
            <a:r>
              <a:rPr lang="en-US" altLang="ko-KR" sz="1000" dirty="0" smtClean="0">
                <a:latin typeface="+mn-ea"/>
              </a:rPr>
              <a:t>DB</a:t>
            </a:r>
            <a:r>
              <a:rPr lang="ko-KR" altLang="en-US" sz="1000" dirty="0">
                <a:latin typeface="+mn-ea"/>
              </a:rPr>
              <a:t>에 접속 해 있으면서 엔진 에서 분석된 차단 대상이 발견 될 </a:t>
            </a:r>
            <a:r>
              <a:rPr lang="ko-KR" altLang="en-US" sz="1000" dirty="0" smtClean="0">
                <a:latin typeface="+mn-ea"/>
              </a:rPr>
              <a:t>경우</a:t>
            </a:r>
            <a:r>
              <a:rPr lang="en-US" altLang="ko-KR" sz="1000" dirty="0" smtClean="0">
                <a:latin typeface="+mn-ea"/>
              </a:rPr>
              <a:t>DB </a:t>
            </a:r>
            <a:r>
              <a:rPr lang="ko-KR" altLang="en-US" sz="1000" dirty="0" smtClean="0">
                <a:latin typeface="+mn-ea"/>
              </a:rPr>
              <a:t>내부 명령어를 이용하여 </a:t>
            </a:r>
            <a:r>
              <a:rPr lang="en-US" altLang="ko-KR" sz="1000" dirty="0" smtClean="0">
                <a:latin typeface="+mn-ea"/>
              </a:rPr>
              <a:t>DB </a:t>
            </a:r>
            <a:r>
              <a:rPr lang="ko-KR" altLang="en-US" sz="1000" dirty="0" smtClean="0">
                <a:latin typeface="+mn-ea"/>
              </a:rPr>
              <a:t>내에서 접속을 종료하도록 함</a:t>
            </a:r>
            <a:endParaRPr lang="en-US" altLang="ko-KR" sz="1200" dirty="0">
              <a:latin typeface="+mn-ea"/>
            </a:endParaRPr>
          </a:p>
        </p:txBody>
      </p:sp>
      <p:sp>
        <p:nvSpPr>
          <p:cNvPr id="26" name="TextBox 25"/>
          <p:cNvSpPr txBox="1"/>
          <p:nvPr/>
        </p:nvSpPr>
        <p:spPr>
          <a:xfrm>
            <a:off x="949212" y="4343539"/>
            <a:ext cx="1846588" cy="646331"/>
          </a:xfrm>
          <a:prstGeom prst="rect">
            <a:avLst/>
          </a:prstGeom>
          <a:noFill/>
        </p:spPr>
        <p:txBody>
          <a:bodyPr wrap="square" rtlCol="0">
            <a:spAutoFit/>
          </a:bodyPr>
          <a:lstStyle/>
          <a:p>
            <a:r>
              <a:rPr lang="ko-KR" altLang="en-US" sz="900" b="1" dirty="0" smtClean="0">
                <a:solidFill>
                  <a:srgbClr val="7030A0"/>
                </a:solidFill>
                <a:latin typeface="맑은 고딕" panose="020B0503020000020004" pitchFamily="50" charset="-127"/>
                <a:ea typeface="맑은 고딕" panose="020B0503020000020004" pitchFamily="50" charset="-127"/>
              </a:rPr>
              <a:t>전송된 </a:t>
            </a:r>
            <a:r>
              <a:rPr lang="en-US" altLang="ko-KR" sz="900" b="1" dirty="0" smtClean="0">
                <a:solidFill>
                  <a:srgbClr val="7030A0"/>
                </a:solidFill>
                <a:latin typeface="맑은 고딕" panose="020B0503020000020004" pitchFamily="50" charset="-127"/>
                <a:ea typeface="맑은 고딕" panose="020B0503020000020004" pitchFamily="50" charset="-127"/>
              </a:rPr>
              <a:t>DB</a:t>
            </a:r>
            <a:r>
              <a:rPr lang="ko-KR" altLang="en-US" sz="900" b="1" dirty="0" smtClean="0">
                <a:solidFill>
                  <a:srgbClr val="7030A0"/>
                </a:solidFill>
                <a:latin typeface="맑은 고딕" panose="020B0503020000020004" pitchFamily="50" charset="-127"/>
                <a:ea typeface="맑은 고딕" panose="020B0503020000020004" pitchFamily="50" charset="-127"/>
              </a:rPr>
              <a:t>작업내용을</a:t>
            </a:r>
            <a:r>
              <a:rPr lang="en-US" altLang="ko-KR" sz="900" b="1" dirty="0" smtClean="0">
                <a:solidFill>
                  <a:srgbClr val="7030A0"/>
                </a:solidFill>
                <a:latin typeface="맑은 고딕" panose="020B0503020000020004" pitchFamily="50" charset="-127"/>
                <a:ea typeface="맑은 고딕" panose="020B0503020000020004" pitchFamily="50" charset="-127"/>
              </a:rPr>
              <a:t> </a:t>
            </a:r>
            <a:r>
              <a:rPr lang="ko-KR" altLang="en-US" sz="900" b="1" dirty="0" smtClean="0">
                <a:solidFill>
                  <a:srgbClr val="7030A0"/>
                </a:solidFill>
                <a:latin typeface="맑은 고딕" panose="020B0503020000020004" pitchFamily="50" charset="-127"/>
                <a:ea typeface="맑은 고딕" panose="020B0503020000020004" pitchFamily="50" charset="-127"/>
              </a:rPr>
              <a:t>설정된 보안정책으로 감사하여 경고발생하고</a:t>
            </a:r>
            <a:r>
              <a:rPr lang="en-US" altLang="ko-KR" sz="900" b="1" dirty="0" smtClean="0">
                <a:solidFill>
                  <a:srgbClr val="7030A0"/>
                </a:solidFill>
                <a:latin typeface="맑은 고딕" panose="020B0503020000020004" pitchFamily="50" charset="-127"/>
                <a:ea typeface="맑은 고딕" panose="020B0503020000020004" pitchFamily="50" charset="-127"/>
              </a:rPr>
              <a:t>, </a:t>
            </a:r>
            <a:r>
              <a:rPr lang="ko-KR" altLang="en-US" sz="900" b="1" dirty="0" smtClean="0">
                <a:solidFill>
                  <a:srgbClr val="7030A0"/>
                </a:solidFill>
                <a:latin typeface="맑은 고딕" panose="020B0503020000020004" pitchFamily="50" charset="-127"/>
                <a:ea typeface="맑은 고딕" panose="020B0503020000020004" pitchFamily="50" charset="-127"/>
              </a:rPr>
              <a:t>모든</a:t>
            </a:r>
            <a:r>
              <a:rPr lang="en-US" altLang="ko-KR" sz="900" b="1" dirty="0" smtClean="0">
                <a:solidFill>
                  <a:srgbClr val="7030A0"/>
                </a:solidFill>
                <a:latin typeface="맑은 고딕" panose="020B0503020000020004" pitchFamily="50" charset="-127"/>
                <a:ea typeface="맑은 고딕" panose="020B0503020000020004" pitchFamily="50" charset="-127"/>
              </a:rPr>
              <a:t> DB</a:t>
            </a:r>
            <a:r>
              <a:rPr lang="ko-KR" altLang="en-US" sz="900" b="1" dirty="0" smtClean="0">
                <a:solidFill>
                  <a:srgbClr val="7030A0"/>
                </a:solidFill>
                <a:latin typeface="맑은 고딕" panose="020B0503020000020004" pitchFamily="50" charset="-127"/>
                <a:ea typeface="맑은 고딕" panose="020B0503020000020004" pitchFamily="50" charset="-127"/>
              </a:rPr>
              <a:t>작업내용은 감사자료로 저장</a:t>
            </a:r>
            <a:endParaRPr lang="ko-KR" altLang="en-US" sz="900" b="1" dirty="0">
              <a:solidFill>
                <a:srgbClr val="7030A0"/>
              </a:solidFill>
              <a:latin typeface="맑은 고딕" panose="020B0503020000020004" pitchFamily="50" charset="-127"/>
              <a:ea typeface="맑은 고딕" panose="020B0503020000020004" pitchFamily="50" charset="-127"/>
            </a:endParaRPr>
          </a:p>
        </p:txBody>
      </p:sp>
      <p:sp>
        <p:nvSpPr>
          <p:cNvPr id="27" name="TextBox 26"/>
          <p:cNvSpPr txBox="1"/>
          <p:nvPr/>
        </p:nvSpPr>
        <p:spPr>
          <a:xfrm>
            <a:off x="309459" y="220436"/>
            <a:ext cx="4152099"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5.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옵션기능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Local Logging Agent</a:t>
            </a:r>
          </a:p>
        </p:txBody>
      </p:sp>
      <p:pic>
        <p:nvPicPr>
          <p:cNvPr id="25" name="Picture 6"/>
          <p:cNvPicPr>
            <a:picLocks noChangeAspect="1" noChangeArrowheads="1"/>
          </p:cNvPicPr>
          <p:nvPr/>
        </p:nvPicPr>
        <p:blipFill>
          <a:blip r:embed="rId4" cstate="print"/>
          <a:srcRect/>
          <a:stretch>
            <a:fillRect/>
          </a:stretch>
        </p:blipFill>
        <p:spPr bwMode="auto">
          <a:xfrm>
            <a:off x="2856242" y="3898520"/>
            <a:ext cx="924808" cy="250863"/>
          </a:xfrm>
          <a:prstGeom prst="rect">
            <a:avLst/>
          </a:prstGeom>
          <a:noFill/>
          <a:ln w="9525">
            <a:noFill/>
            <a:miter lim="800000"/>
            <a:headEnd/>
            <a:tailEnd/>
          </a:ln>
        </p:spPr>
      </p:pic>
      <p:grpSp>
        <p:nvGrpSpPr>
          <p:cNvPr id="28" name="그룹 27"/>
          <p:cNvGrpSpPr/>
          <p:nvPr/>
        </p:nvGrpSpPr>
        <p:grpSpPr>
          <a:xfrm>
            <a:off x="2859274" y="4232652"/>
            <a:ext cx="918743" cy="934257"/>
            <a:chOff x="-1698959" y="3510067"/>
            <a:chExt cx="813134" cy="816043"/>
          </a:xfrm>
        </p:grpSpPr>
        <p:pic>
          <p:nvPicPr>
            <p:cNvPr id="29" name="그림 75" descr="46.png"/>
            <p:cNvPicPr>
              <a:picLocks noChangeAspect="1"/>
            </p:cNvPicPr>
            <p:nvPr/>
          </p:nvPicPr>
          <p:blipFill>
            <a:blip r:embed="rId5" cstate="print"/>
            <a:srcRect/>
            <a:stretch>
              <a:fillRect/>
            </a:stretch>
          </p:blipFill>
          <p:spPr bwMode="auto">
            <a:xfrm>
              <a:off x="-1698959" y="3510067"/>
              <a:ext cx="611701" cy="716045"/>
            </a:xfrm>
            <a:prstGeom prst="rect">
              <a:avLst/>
            </a:prstGeom>
            <a:noFill/>
            <a:ln w="9525">
              <a:noFill/>
              <a:miter lim="800000"/>
              <a:headEnd/>
              <a:tailEnd/>
            </a:ln>
          </p:spPr>
        </p:pic>
        <p:pic>
          <p:nvPicPr>
            <p:cNvPr id="30" name="Picture 9" descr="D:\Documents and Settings\jp\바탕 화면\아이콘 준호대리님작업\png\98.png"/>
            <p:cNvPicPr>
              <a:picLocks noChangeAspect="1" noChangeArrowheads="1"/>
            </p:cNvPicPr>
            <p:nvPr/>
          </p:nvPicPr>
          <p:blipFill>
            <a:blip r:embed="rId6" cstate="print"/>
            <a:srcRect/>
            <a:stretch>
              <a:fillRect/>
            </a:stretch>
          </p:blipFill>
          <p:spPr bwMode="auto">
            <a:xfrm>
              <a:off x="-1375467" y="3755433"/>
              <a:ext cx="489642" cy="570677"/>
            </a:xfrm>
            <a:prstGeom prst="rect">
              <a:avLst/>
            </a:prstGeom>
            <a:noFill/>
            <a:ln w="9525">
              <a:noFill/>
              <a:miter lim="800000"/>
              <a:headEnd/>
              <a:tailEnd/>
            </a:ln>
          </p:spPr>
        </p:pic>
      </p:grpSp>
      <p:pic>
        <p:nvPicPr>
          <p:cNvPr id="31" name="Picture 56" descr="D:\모스트비주얼\아이콘 작업\왜가리\8.png"/>
          <p:cNvPicPr>
            <a:picLocks noChangeAspect="1" noChangeArrowheads="1"/>
          </p:cNvPicPr>
          <p:nvPr/>
        </p:nvPicPr>
        <p:blipFill>
          <a:blip r:embed="rId7" cstate="print"/>
          <a:srcRect/>
          <a:stretch>
            <a:fillRect/>
          </a:stretch>
        </p:blipFill>
        <p:spPr bwMode="auto">
          <a:xfrm>
            <a:off x="6419376" y="2941128"/>
            <a:ext cx="1028375" cy="826322"/>
          </a:xfrm>
          <a:prstGeom prst="rect">
            <a:avLst/>
          </a:prstGeom>
          <a:noFill/>
          <a:ln w="9525">
            <a:noFill/>
            <a:miter lim="800000"/>
            <a:headEnd/>
            <a:tailEnd/>
          </a:ln>
        </p:spPr>
      </p:pic>
      <p:grpSp>
        <p:nvGrpSpPr>
          <p:cNvPr id="32" name="그룹 31"/>
          <p:cNvGrpSpPr/>
          <p:nvPr/>
        </p:nvGrpSpPr>
        <p:grpSpPr>
          <a:xfrm>
            <a:off x="6945535" y="4466492"/>
            <a:ext cx="785002" cy="825507"/>
            <a:chOff x="7056108" y="4826602"/>
            <a:chExt cx="589070" cy="569395"/>
          </a:xfrm>
        </p:grpSpPr>
        <p:pic>
          <p:nvPicPr>
            <p:cNvPr id="33" name="Picture 5"/>
            <p:cNvPicPr>
              <a:picLocks noChangeAspect="1" noChangeArrowheads="1"/>
            </p:cNvPicPr>
            <p:nvPr/>
          </p:nvPicPr>
          <p:blipFill>
            <a:blip r:embed="rId8" cstate="print">
              <a:duotone>
                <a:schemeClr val="bg2">
                  <a:shade val="45000"/>
                  <a:satMod val="135000"/>
                </a:schemeClr>
                <a:prstClr val="white"/>
              </a:duotone>
            </a:blip>
            <a:srcRect/>
            <a:stretch>
              <a:fillRect/>
            </a:stretch>
          </p:blipFill>
          <p:spPr bwMode="auto">
            <a:xfrm>
              <a:off x="7056108" y="4826602"/>
              <a:ext cx="442767" cy="554686"/>
            </a:xfrm>
            <a:prstGeom prst="rect">
              <a:avLst/>
            </a:prstGeom>
            <a:noFill/>
            <a:ln w="9525">
              <a:noFill/>
              <a:miter lim="800000"/>
              <a:headEnd/>
              <a:tailEnd/>
            </a:ln>
          </p:spPr>
        </p:pic>
        <p:pic>
          <p:nvPicPr>
            <p:cNvPr id="34" name="Picture 5"/>
            <p:cNvPicPr>
              <a:picLocks noChangeAspect="1" noChangeArrowheads="1"/>
            </p:cNvPicPr>
            <p:nvPr/>
          </p:nvPicPr>
          <p:blipFill>
            <a:blip r:embed="rId8" cstate="print">
              <a:duotone>
                <a:schemeClr val="bg2">
                  <a:shade val="45000"/>
                  <a:satMod val="135000"/>
                </a:schemeClr>
                <a:prstClr val="white"/>
              </a:duotone>
            </a:blip>
            <a:srcRect/>
            <a:stretch>
              <a:fillRect/>
            </a:stretch>
          </p:blipFill>
          <p:spPr bwMode="auto">
            <a:xfrm>
              <a:off x="7322652" y="4991945"/>
              <a:ext cx="322526" cy="404052"/>
            </a:xfrm>
            <a:prstGeom prst="rect">
              <a:avLst/>
            </a:prstGeom>
            <a:noFill/>
            <a:ln w="9525">
              <a:noFill/>
              <a:miter lim="800000"/>
              <a:headEnd/>
              <a:tailEnd/>
            </a:ln>
          </p:spPr>
        </p:pic>
      </p:grpSp>
    </p:spTree>
    <p:extLst>
      <p:ext uri="{BB962C8B-B14F-4D97-AF65-F5344CB8AC3E}">
        <p14:creationId xmlns:p14="http://schemas.microsoft.com/office/powerpoint/2010/main" val="40604281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7"/>
          <p:cNvSpPr txBox="1">
            <a:spLocks noChangeArrowheads="1"/>
          </p:cNvSpPr>
          <p:nvPr/>
        </p:nvSpPr>
        <p:spPr bwMode="auto">
          <a:xfrm>
            <a:off x="383085" y="968685"/>
            <a:ext cx="838050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fontAlgn="base" latinLnBrk="0" hangingPunct="1">
              <a:spcBef>
                <a:spcPct val="0"/>
              </a:spcBef>
              <a:spcAft>
                <a:spcPct val="0"/>
              </a:spcAft>
              <a:defRPr/>
            </a:pPr>
            <a:r>
              <a:rPr lang="en-US" altLang="ko-KR" sz="1600" b="1" dirty="0" smtClean="0">
                <a:latin typeface="맑은 고딕" panose="020B0503020000020004" pitchFamily="50" charset="-127"/>
                <a:ea typeface="맑은 고딕" panose="020B0503020000020004" pitchFamily="50" charset="-127"/>
              </a:rPr>
              <a:t>STAP (Software Tap) - </a:t>
            </a:r>
            <a:r>
              <a:rPr lang="ko-KR" altLang="en-US" sz="1600" b="1" dirty="0" err="1" smtClean="0">
                <a:latin typeface="맑은 고딕" panose="020B0503020000020004" pitchFamily="50" charset="-127"/>
                <a:ea typeface="맑은 고딕" panose="020B0503020000020004" pitchFamily="50" charset="-127"/>
              </a:rPr>
              <a:t>로깅</a:t>
            </a:r>
            <a:r>
              <a:rPr lang="en-US" altLang="ko-KR" sz="1600" b="1" dirty="0" smtClean="0">
                <a:latin typeface="맑은 고딕" panose="020B0503020000020004" pitchFamily="50" charset="-127"/>
                <a:ea typeface="맑은 고딕" panose="020B0503020000020004" pitchFamily="50" charset="-127"/>
              </a:rPr>
              <a:t> </a:t>
            </a:r>
            <a:endParaRPr lang="en-US" altLang="ko-KR" sz="1600" b="1" dirty="0">
              <a:latin typeface="맑은 고딕" panose="020B0503020000020004" pitchFamily="50" charset="-127"/>
              <a:ea typeface="맑은 고딕" panose="020B0503020000020004" pitchFamily="50" charset="-127"/>
            </a:endParaRPr>
          </a:p>
          <a:p>
            <a:pPr lvl="0" eaLnBrk="1" fontAlgn="base" latinLnBrk="0" hangingPunct="1">
              <a:spcBef>
                <a:spcPct val="0"/>
              </a:spcBef>
              <a:spcAft>
                <a:spcPct val="0"/>
              </a:spcAft>
              <a:defRPr/>
            </a:pPr>
            <a:endParaRPr lang="en-US" altLang="ko-KR" sz="1600" dirty="0">
              <a:latin typeface="맑은 고딕" panose="020B0503020000020004" pitchFamily="50" charset="-127"/>
              <a:ea typeface="맑은 고딕" panose="020B0503020000020004" pitchFamily="50" charset="-127"/>
            </a:endParaRPr>
          </a:p>
          <a:p>
            <a:pPr lvl="0" eaLnBrk="1" fontAlgn="base" latinLnBrk="0" hangingPunct="1">
              <a:spcBef>
                <a:spcPct val="0"/>
              </a:spcBef>
              <a:spcAft>
                <a:spcPct val="0"/>
              </a:spcAft>
              <a:defRPr/>
            </a:pPr>
            <a:r>
              <a:rPr lang="en-US" altLang="ko-KR" sz="1400" dirty="0" smtClean="0">
                <a:latin typeface="맑은 고딕" panose="020B0503020000020004" pitchFamily="50" charset="-127"/>
                <a:ea typeface="맑은 고딕" panose="020B0503020000020004" pitchFamily="50" charset="-127"/>
              </a:rPr>
              <a:t>DB</a:t>
            </a:r>
            <a:r>
              <a:rPr lang="ko-KR" altLang="en-US" sz="1400" dirty="0" smtClean="0">
                <a:latin typeface="맑은 고딕" panose="020B0503020000020004" pitchFamily="50" charset="-127"/>
                <a:ea typeface="맑은 고딕" panose="020B0503020000020004" pitchFamily="50" charset="-127"/>
              </a:rPr>
              <a:t>작업내용 감사를 위하여</a:t>
            </a:r>
            <a:r>
              <a:rPr lang="en-US" altLang="ko-KR" sz="1400" dirty="0" smtClean="0">
                <a:latin typeface="맑은 고딕" panose="020B0503020000020004" pitchFamily="50" charset="-127"/>
                <a:ea typeface="맑은 고딕" panose="020B0503020000020004" pitchFamily="50" charset="-127"/>
              </a:rPr>
              <a:t> </a:t>
            </a:r>
            <a:r>
              <a:rPr lang="ko-KR" altLang="en-US" sz="1400" dirty="0" smtClean="0">
                <a:latin typeface="맑은 고딕" panose="020B0503020000020004" pitchFamily="50" charset="-127"/>
                <a:ea typeface="맑은 고딕" panose="020B0503020000020004" pitchFamily="50" charset="-127"/>
              </a:rPr>
              <a:t>스위치의 </a:t>
            </a:r>
            <a:r>
              <a:rPr lang="en-US" altLang="ko-KR" sz="1400" dirty="0" smtClean="0">
                <a:latin typeface="맑은 고딕" panose="020B0503020000020004" pitchFamily="50" charset="-127"/>
                <a:ea typeface="맑은 고딕" panose="020B0503020000020004" pitchFamily="50" charset="-127"/>
              </a:rPr>
              <a:t>Port </a:t>
            </a:r>
            <a:r>
              <a:rPr lang="en-US" altLang="ko-KR" sz="1400" dirty="0">
                <a:latin typeface="맑은 고딕" panose="020B0503020000020004" pitchFamily="50" charset="-127"/>
                <a:ea typeface="맑은 고딕" panose="020B0503020000020004" pitchFamily="50" charset="-127"/>
              </a:rPr>
              <a:t>Mirror </a:t>
            </a:r>
            <a:r>
              <a:rPr lang="ko-KR" altLang="en-US" sz="1400" dirty="0">
                <a:latin typeface="맑은 고딕" panose="020B0503020000020004" pitchFamily="50" charset="-127"/>
                <a:ea typeface="맑은 고딕" panose="020B0503020000020004" pitchFamily="50" charset="-127"/>
              </a:rPr>
              <a:t>혹은 </a:t>
            </a:r>
            <a:r>
              <a:rPr lang="en-US" altLang="ko-KR" sz="1400" dirty="0" smtClean="0">
                <a:latin typeface="맑은 고딕" panose="020B0503020000020004" pitchFamily="50" charset="-127"/>
                <a:ea typeface="맑은 고딕" panose="020B0503020000020004" pitchFamily="50" charset="-127"/>
              </a:rPr>
              <a:t>TAP</a:t>
            </a:r>
            <a:r>
              <a:rPr lang="ko-KR" altLang="en-US" sz="1400" dirty="0" smtClean="0">
                <a:latin typeface="맑은 고딕" panose="020B0503020000020004" pitchFamily="50" charset="-127"/>
                <a:ea typeface="맑은 고딕" panose="020B0503020000020004" pitchFamily="50" charset="-127"/>
              </a:rPr>
              <a:t>장비를 사용하는데</a:t>
            </a:r>
            <a:r>
              <a:rPr lang="en-US" altLang="ko-KR" sz="1400" dirty="0" smtClean="0">
                <a:latin typeface="맑은 고딕" panose="020B0503020000020004" pitchFamily="50" charset="-127"/>
                <a:ea typeface="맑은 고딕" panose="020B0503020000020004" pitchFamily="50" charset="-127"/>
              </a:rPr>
              <a:t>, </a:t>
            </a:r>
            <a:r>
              <a:rPr lang="ko-KR" altLang="en-US" sz="1400" dirty="0" smtClean="0">
                <a:latin typeface="맑은 고딕" panose="020B0503020000020004" pitchFamily="50" charset="-127"/>
                <a:ea typeface="맑은 고딕" panose="020B0503020000020004" pitchFamily="50" charset="-127"/>
              </a:rPr>
              <a:t>고객사의 상황으로 이와 같은 구성이 </a:t>
            </a:r>
            <a:r>
              <a:rPr lang="ko-KR" altLang="en-US" sz="1400" dirty="0">
                <a:latin typeface="맑은 고딕" panose="020B0503020000020004" pitchFamily="50" charset="-127"/>
                <a:ea typeface="맑은 고딕" panose="020B0503020000020004" pitchFamily="50" charset="-127"/>
              </a:rPr>
              <a:t>불가능할 경우 </a:t>
            </a:r>
            <a:r>
              <a:rPr lang="en-US" altLang="ko-KR" sz="1400" dirty="0">
                <a:latin typeface="맑은 고딕" panose="020B0503020000020004" pitchFamily="50" charset="-127"/>
                <a:ea typeface="맑은 고딕" panose="020B0503020000020004" pitchFamily="50" charset="-127"/>
              </a:rPr>
              <a:t>DB</a:t>
            </a:r>
            <a:r>
              <a:rPr lang="ko-KR" altLang="en-US" sz="1400" dirty="0" smtClean="0">
                <a:latin typeface="맑은 고딕" panose="020B0503020000020004" pitchFamily="50" charset="-127"/>
                <a:ea typeface="맑은 고딕" panose="020B0503020000020004" pitchFamily="50" charset="-127"/>
              </a:rPr>
              <a:t>서버에 설치되는 </a:t>
            </a:r>
            <a:r>
              <a:rPr lang="en-US" altLang="ko-KR" sz="1400" dirty="0" smtClean="0">
                <a:latin typeface="맑은 고딕" panose="020B0503020000020004" pitchFamily="50" charset="-127"/>
                <a:ea typeface="맑은 고딕" panose="020B0503020000020004" pitchFamily="50" charset="-127"/>
              </a:rPr>
              <a:t>Agent</a:t>
            </a:r>
            <a:r>
              <a:rPr lang="ko-KR" altLang="en-US" sz="1400" dirty="0" smtClean="0">
                <a:latin typeface="맑은 고딕" panose="020B0503020000020004" pitchFamily="50" charset="-127"/>
                <a:ea typeface="맑은 고딕" panose="020B0503020000020004" pitchFamily="50" charset="-127"/>
              </a:rPr>
              <a:t>로</a:t>
            </a:r>
            <a:r>
              <a:rPr lang="en-US" altLang="ko-KR" sz="1400" dirty="0" smtClean="0">
                <a:latin typeface="맑은 고딕" panose="020B0503020000020004" pitchFamily="50" charset="-127"/>
                <a:ea typeface="맑은 고딕" panose="020B0503020000020004" pitchFamily="50" charset="-127"/>
              </a:rPr>
              <a:t>, </a:t>
            </a:r>
            <a:r>
              <a:rPr lang="en-US" altLang="ko-KR" sz="1400" u="sng" dirty="0" smtClean="0">
                <a:solidFill>
                  <a:srgbClr val="FF0000"/>
                </a:solidFill>
                <a:latin typeface="맑은 고딕" panose="020B0503020000020004" pitchFamily="50" charset="-127"/>
                <a:ea typeface="맑은 고딕" panose="020B0503020000020004" pitchFamily="50" charset="-127"/>
              </a:rPr>
              <a:t>DB </a:t>
            </a:r>
            <a:r>
              <a:rPr lang="ko-KR" altLang="en-US" sz="1400" u="sng" dirty="0" smtClean="0">
                <a:solidFill>
                  <a:srgbClr val="FF0000"/>
                </a:solidFill>
                <a:latin typeface="맑은 고딕" panose="020B0503020000020004" pitchFamily="50" charset="-127"/>
                <a:ea typeface="맑은 고딕" panose="020B0503020000020004" pitchFamily="50" charset="-127"/>
              </a:rPr>
              <a:t>서버의 네트워크인터페이스로 유입되는 </a:t>
            </a:r>
            <a:r>
              <a:rPr lang="en-US" altLang="ko-KR" sz="1400" u="sng" dirty="0" smtClean="0">
                <a:solidFill>
                  <a:srgbClr val="FF0000"/>
                </a:solidFill>
                <a:latin typeface="맑은 고딕" panose="020B0503020000020004" pitchFamily="50" charset="-127"/>
                <a:ea typeface="맑은 고딕" panose="020B0503020000020004" pitchFamily="50" charset="-127"/>
              </a:rPr>
              <a:t>DB</a:t>
            </a:r>
            <a:r>
              <a:rPr lang="ko-KR" altLang="en-US" sz="1400" u="sng" dirty="0" smtClean="0">
                <a:solidFill>
                  <a:srgbClr val="FF0000"/>
                </a:solidFill>
                <a:latin typeface="맑은 고딕" panose="020B0503020000020004" pitchFamily="50" charset="-127"/>
                <a:ea typeface="맑은 고딕" panose="020B0503020000020004" pitchFamily="50" charset="-127"/>
              </a:rPr>
              <a:t>서비스 </a:t>
            </a:r>
            <a:r>
              <a:rPr lang="ko-KR" altLang="en-US" sz="1400" u="sng" dirty="0" err="1" smtClean="0">
                <a:solidFill>
                  <a:srgbClr val="FF0000"/>
                </a:solidFill>
                <a:latin typeface="맑은 고딕" panose="020B0503020000020004" pitchFamily="50" charset="-127"/>
                <a:ea typeface="맑은 고딕" panose="020B0503020000020004" pitchFamily="50" charset="-127"/>
              </a:rPr>
              <a:t>트래픽을</a:t>
            </a:r>
            <a:r>
              <a:rPr lang="ko-KR" altLang="en-US" sz="1400" u="sng" dirty="0" smtClean="0">
                <a:solidFill>
                  <a:srgbClr val="FF0000"/>
                </a:solidFill>
                <a:latin typeface="맑은 고딕" panose="020B0503020000020004" pitchFamily="50" charset="-127"/>
                <a:ea typeface="맑은 고딕" panose="020B0503020000020004" pitchFamily="50" charset="-127"/>
              </a:rPr>
              <a:t> </a:t>
            </a:r>
            <a:r>
              <a:rPr lang="en-US" altLang="ko-KR" sz="1400" u="sng" dirty="0" smtClean="0">
                <a:solidFill>
                  <a:srgbClr val="FF0000"/>
                </a:solidFill>
                <a:latin typeface="맑은 고딕" panose="020B0503020000020004" pitchFamily="50" charset="-127"/>
                <a:ea typeface="맑은 고딕" panose="020B0503020000020004" pitchFamily="50" charset="-127"/>
              </a:rPr>
              <a:t>Chakra Max </a:t>
            </a:r>
            <a:r>
              <a:rPr lang="ko-KR" altLang="en-US" sz="1400" u="sng" dirty="0" smtClean="0">
                <a:solidFill>
                  <a:srgbClr val="FF0000"/>
                </a:solidFill>
                <a:latin typeface="맑은 고딕" panose="020B0503020000020004" pitchFamily="50" charset="-127"/>
                <a:ea typeface="맑은 고딕" panose="020B0503020000020004" pitchFamily="50" charset="-127"/>
              </a:rPr>
              <a:t>서버로 전송</a:t>
            </a:r>
            <a:r>
              <a:rPr lang="ko-KR" altLang="en-US" sz="1400" dirty="0" smtClean="0">
                <a:latin typeface="맑은 고딕" panose="020B0503020000020004" pitchFamily="50" charset="-127"/>
                <a:ea typeface="맑은 고딕" panose="020B0503020000020004" pitchFamily="50" charset="-127"/>
              </a:rPr>
              <a:t>하여</a:t>
            </a:r>
            <a:r>
              <a:rPr lang="en-US" altLang="ko-KR" sz="1400" dirty="0" smtClean="0">
                <a:latin typeface="맑은 고딕" panose="020B0503020000020004" pitchFamily="50" charset="-127"/>
                <a:ea typeface="맑은 고딕" panose="020B0503020000020004" pitchFamily="50" charset="-127"/>
              </a:rPr>
              <a:t>, DB</a:t>
            </a:r>
            <a:r>
              <a:rPr lang="ko-KR" altLang="en-US" sz="1400" dirty="0" smtClean="0">
                <a:latin typeface="맑은 고딕" panose="020B0503020000020004" pitchFamily="50" charset="-127"/>
                <a:ea typeface="맑은 고딕" panose="020B0503020000020004" pitchFamily="50" charset="-127"/>
              </a:rPr>
              <a:t>작업내용을 저장</a:t>
            </a:r>
            <a:endParaRPr lang="en-US" altLang="ko-KR" sz="1600" b="1" dirty="0">
              <a:latin typeface="맑은 고딕" panose="020B0503020000020004" pitchFamily="50" charset="-127"/>
              <a:ea typeface="맑은 고딕" panose="020B0503020000020004" pitchFamily="50" charset="-127"/>
            </a:endParaRPr>
          </a:p>
        </p:txBody>
      </p:sp>
      <p:sp>
        <p:nvSpPr>
          <p:cNvPr id="129" name="슬라이드 번호 개체 틀 128"/>
          <p:cNvSpPr>
            <a:spLocks noGrp="1"/>
          </p:cNvSpPr>
          <p:nvPr>
            <p:ph type="sldNum" sz="quarter" idx="12"/>
          </p:nvPr>
        </p:nvSpPr>
        <p:spPr/>
        <p:txBody>
          <a:bodyPr/>
          <a:lstStyle/>
          <a:p>
            <a:fld id="{55DF3BF5-F5C4-49A3-8D2C-141262B023B6}" type="slidenum">
              <a:rPr lang="ko-KR" altLang="en-US" smtClean="0"/>
              <a:t>55</a:t>
            </a:fld>
            <a:endParaRPr lang="ko-KR" altLang="en-US"/>
          </a:p>
        </p:txBody>
      </p:sp>
      <p:pic>
        <p:nvPicPr>
          <p:cNvPr id="43" name="그림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6064" y="4589288"/>
            <a:ext cx="650200" cy="458965"/>
          </a:xfrm>
          <a:prstGeom prst="rect">
            <a:avLst/>
          </a:prstGeom>
        </p:spPr>
      </p:pic>
      <p:cxnSp>
        <p:nvCxnSpPr>
          <p:cNvPr id="49" name="직선 연결선 48"/>
          <p:cNvCxnSpPr/>
          <p:nvPr/>
        </p:nvCxnSpPr>
        <p:spPr>
          <a:xfrm flipV="1">
            <a:off x="4713824" y="4825524"/>
            <a:ext cx="1275911" cy="11934"/>
          </a:xfrm>
          <a:prstGeom prst="line">
            <a:avLst/>
          </a:prstGeom>
          <a:ln w="254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직선 연결선 73"/>
          <p:cNvCxnSpPr/>
          <p:nvPr/>
        </p:nvCxnSpPr>
        <p:spPr>
          <a:xfrm flipV="1">
            <a:off x="4195596" y="3952376"/>
            <a:ext cx="0" cy="508227"/>
          </a:xfrm>
          <a:prstGeom prst="line">
            <a:avLst/>
          </a:prstGeom>
          <a:ln w="254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직선 화살표 연결선 90"/>
          <p:cNvCxnSpPr>
            <a:endCxn id="43" idx="0"/>
          </p:cNvCxnSpPr>
          <p:nvPr/>
        </p:nvCxnSpPr>
        <p:spPr>
          <a:xfrm flipH="1">
            <a:off x="4391164" y="4583532"/>
            <a:ext cx="1572413" cy="5756"/>
          </a:xfrm>
          <a:prstGeom prst="straightConnector1">
            <a:avLst/>
          </a:prstGeom>
          <a:ln w="381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5" name="직선 화살표 연결선 94"/>
          <p:cNvCxnSpPr/>
          <p:nvPr/>
        </p:nvCxnSpPr>
        <p:spPr>
          <a:xfrm flipV="1">
            <a:off x="4360696" y="3978708"/>
            <a:ext cx="0" cy="490524"/>
          </a:xfrm>
          <a:prstGeom prst="straightConnector1">
            <a:avLst/>
          </a:prstGeom>
          <a:ln w="38100">
            <a:solidFill>
              <a:srgbClr val="7030A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756191" y="4972226"/>
            <a:ext cx="917239" cy="230832"/>
          </a:xfrm>
          <a:prstGeom prst="rect">
            <a:avLst/>
          </a:prstGeom>
          <a:noFill/>
        </p:spPr>
        <p:txBody>
          <a:bodyPr wrap="none" rtlCol="0">
            <a:spAutoFit/>
          </a:bodyPr>
          <a:lstStyle/>
          <a:p>
            <a:r>
              <a:rPr lang="ko-KR" altLang="en-US" sz="900" i="1" dirty="0" smtClean="0">
                <a:latin typeface="+mj-ea"/>
                <a:ea typeface="+mj-ea"/>
              </a:rPr>
              <a:t>네트워크 접근</a:t>
            </a:r>
            <a:endParaRPr lang="ko-KR" altLang="en-US" sz="900" i="1" dirty="0">
              <a:latin typeface="+mj-ea"/>
              <a:ea typeface="+mj-ea"/>
            </a:endParaRPr>
          </a:p>
        </p:txBody>
      </p:sp>
      <p:sp>
        <p:nvSpPr>
          <p:cNvPr id="48" name="직사각형 47"/>
          <p:cNvSpPr/>
          <p:nvPr/>
        </p:nvSpPr>
        <p:spPr>
          <a:xfrm>
            <a:off x="502480" y="2650532"/>
            <a:ext cx="2583028" cy="1492716"/>
          </a:xfrm>
          <a:prstGeom prst="rect">
            <a:avLst/>
          </a:prstGeom>
          <a:ln>
            <a:solidFill>
              <a:schemeClr val="accent1"/>
            </a:solidFill>
          </a:ln>
        </p:spPr>
        <p:txBody>
          <a:bodyPr wrap="square">
            <a:spAutoFit/>
          </a:bodyPr>
          <a:lstStyle/>
          <a:p>
            <a:pPr marL="0" lvl="1">
              <a:defRPr/>
            </a:pPr>
            <a:r>
              <a:rPr lang="en-US" altLang="ko-KR" sz="1100" b="1" dirty="0" smtClean="0">
                <a:latin typeface="+mn-ea"/>
              </a:rPr>
              <a:t>STAP </a:t>
            </a:r>
            <a:r>
              <a:rPr lang="ko-KR" altLang="en-US" sz="1100" b="1" dirty="0" smtClean="0">
                <a:latin typeface="+mn-ea"/>
              </a:rPr>
              <a:t>의</a:t>
            </a:r>
            <a:r>
              <a:rPr lang="en-US" altLang="ko-KR" sz="1100" b="1" dirty="0" smtClean="0">
                <a:latin typeface="+mn-ea"/>
              </a:rPr>
              <a:t> </a:t>
            </a:r>
            <a:r>
              <a:rPr lang="ko-KR" altLang="en-US" sz="1100" b="1" dirty="0" smtClean="0">
                <a:latin typeface="+mn-ea"/>
              </a:rPr>
              <a:t>유의점</a:t>
            </a:r>
            <a:endParaRPr lang="en-US" altLang="ko-KR" sz="1100" b="1" dirty="0">
              <a:latin typeface="+mn-ea"/>
            </a:endParaRPr>
          </a:p>
          <a:p>
            <a:pPr marL="0" lvl="1">
              <a:defRPr/>
            </a:pPr>
            <a:r>
              <a:rPr lang="en-US" altLang="ko-KR" sz="1000" dirty="0" smtClean="0">
                <a:latin typeface="+mn-ea"/>
              </a:rPr>
              <a:t>DB</a:t>
            </a:r>
            <a:r>
              <a:rPr lang="ko-KR" altLang="en-US" sz="1000" dirty="0" smtClean="0">
                <a:latin typeface="+mn-ea"/>
              </a:rPr>
              <a:t>시스템으로 유입되는 </a:t>
            </a:r>
            <a:r>
              <a:rPr lang="en-US" altLang="ko-KR" sz="1000" dirty="0" smtClean="0">
                <a:latin typeface="+mn-ea"/>
              </a:rPr>
              <a:t>DB</a:t>
            </a:r>
            <a:r>
              <a:rPr lang="ko-KR" altLang="en-US" sz="1000" dirty="0" err="1" smtClean="0">
                <a:latin typeface="+mn-ea"/>
              </a:rPr>
              <a:t>서비스트래픽을</a:t>
            </a:r>
            <a:r>
              <a:rPr lang="ko-KR" altLang="en-US" sz="1000" dirty="0" smtClean="0">
                <a:latin typeface="+mn-ea"/>
              </a:rPr>
              <a:t> </a:t>
            </a:r>
            <a:r>
              <a:rPr lang="en-US" altLang="ko-KR" sz="1000" dirty="0" smtClean="0">
                <a:latin typeface="+mn-ea"/>
              </a:rPr>
              <a:t>Chakra Max</a:t>
            </a:r>
            <a:r>
              <a:rPr lang="ko-KR" altLang="en-US" sz="1000" dirty="0" smtClean="0">
                <a:latin typeface="+mn-ea"/>
              </a:rPr>
              <a:t>로 전송하기 위하여 </a:t>
            </a:r>
            <a:r>
              <a:rPr lang="en-US" altLang="ko-KR" sz="1000" dirty="0" smtClean="0">
                <a:latin typeface="+mn-ea"/>
              </a:rPr>
              <a:t>DB</a:t>
            </a:r>
            <a:r>
              <a:rPr lang="ko-KR" altLang="en-US" sz="1000" dirty="0" smtClean="0">
                <a:latin typeface="+mn-ea"/>
              </a:rPr>
              <a:t>리소스</a:t>
            </a:r>
            <a:r>
              <a:rPr lang="en-US" altLang="ko-KR" sz="1000" dirty="0" smtClean="0">
                <a:latin typeface="+mn-ea"/>
              </a:rPr>
              <a:t>(CPU, </a:t>
            </a:r>
            <a:r>
              <a:rPr lang="ko-KR" altLang="en-US" sz="1000" dirty="0" smtClean="0">
                <a:latin typeface="+mn-ea"/>
              </a:rPr>
              <a:t>메모리 등</a:t>
            </a:r>
            <a:r>
              <a:rPr lang="en-US" altLang="ko-KR" sz="1000" dirty="0" smtClean="0">
                <a:latin typeface="+mn-ea"/>
              </a:rPr>
              <a:t>)</a:t>
            </a:r>
            <a:r>
              <a:rPr lang="ko-KR" altLang="en-US" sz="1000" dirty="0" smtClean="0">
                <a:latin typeface="+mn-ea"/>
              </a:rPr>
              <a:t>를 사용합니다</a:t>
            </a:r>
            <a:r>
              <a:rPr lang="en-US" altLang="ko-KR" sz="1000" dirty="0" smtClean="0">
                <a:latin typeface="+mn-ea"/>
              </a:rPr>
              <a:t>.</a:t>
            </a:r>
          </a:p>
          <a:p>
            <a:pPr marL="0" lvl="1">
              <a:defRPr/>
            </a:pPr>
            <a:endParaRPr lang="en-US" altLang="ko-KR" sz="1000" dirty="0" smtClean="0">
              <a:latin typeface="+mn-ea"/>
            </a:endParaRPr>
          </a:p>
          <a:p>
            <a:pPr marL="0" lvl="1">
              <a:defRPr/>
            </a:pPr>
            <a:r>
              <a:rPr lang="ko-KR" altLang="en-US" sz="1000" dirty="0" smtClean="0">
                <a:latin typeface="+mn-ea"/>
              </a:rPr>
              <a:t>또한</a:t>
            </a:r>
            <a:r>
              <a:rPr lang="en-US" altLang="ko-KR" sz="1000" dirty="0" smtClean="0">
                <a:latin typeface="+mn-ea"/>
              </a:rPr>
              <a:t>, DB</a:t>
            </a:r>
            <a:r>
              <a:rPr lang="ko-KR" altLang="en-US" sz="1000" dirty="0" smtClean="0">
                <a:latin typeface="+mn-ea"/>
              </a:rPr>
              <a:t>서비스의 네트워크 </a:t>
            </a:r>
            <a:r>
              <a:rPr lang="ko-KR" altLang="en-US" sz="1000" dirty="0" err="1" smtClean="0">
                <a:latin typeface="+mn-ea"/>
              </a:rPr>
              <a:t>트래픽이</a:t>
            </a:r>
            <a:r>
              <a:rPr lang="ko-KR" altLang="en-US" sz="1000" dirty="0" smtClean="0">
                <a:latin typeface="+mn-ea"/>
              </a:rPr>
              <a:t> 많을 경우</a:t>
            </a:r>
            <a:r>
              <a:rPr lang="en-US" altLang="ko-KR" sz="1000" dirty="0" smtClean="0">
                <a:latin typeface="+mn-ea"/>
              </a:rPr>
              <a:t>, Charka Max</a:t>
            </a:r>
            <a:r>
              <a:rPr lang="ko-KR" altLang="en-US" sz="1000" dirty="0" smtClean="0">
                <a:latin typeface="+mn-ea"/>
              </a:rPr>
              <a:t>로 전송되는 네트워크 </a:t>
            </a:r>
            <a:r>
              <a:rPr lang="ko-KR" altLang="en-US" sz="1000" dirty="0" err="1" smtClean="0">
                <a:latin typeface="+mn-ea"/>
              </a:rPr>
              <a:t>트래픽도</a:t>
            </a:r>
            <a:r>
              <a:rPr lang="ko-KR" altLang="en-US" sz="1000" dirty="0" smtClean="0">
                <a:latin typeface="+mn-ea"/>
              </a:rPr>
              <a:t> 그만큼 증가되어 네트워크 병목의 원인이 될 수 있습니다</a:t>
            </a:r>
            <a:r>
              <a:rPr lang="en-US" altLang="ko-KR" sz="1000" dirty="0" smtClean="0">
                <a:latin typeface="+mn-ea"/>
              </a:rPr>
              <a:t>.</a:t>
            </a:r>
            <a:endParaRPr lang="en-US" altLang="ko-KR" sz="1200" dirty="0">
              <a:latin typeface="+mn-ea"/>
            </a:endParaRPr>
          </a:p>
        </p:txBody>
      </p:sp>
      <p:sp>
        <p:nvSpPr>
          <p:cNvPr id="52" name="모서리가 둥근 직사각형 51"/>
          <p:cNvSpPr/>
          <p:nvPr/>
        </p:nvSpPr>
        <p:spPr>
          <a:xfrm>
            <a:off x="6015894" y="4164682"/>
            <a:ext cx="1951832" cy="1126622"/>
          </a:xfrm>
          <a:prstGeom prst="roundRect">
            <a:avLst>
              <a:gd name="adj" fmla="val 10049"/>
            </a:avLst>
          </a:prstGeom>
          <a:noFill/>
          <a:ln w="254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6" name="그림 55"/>
          <p:cNvPicPr>
            <a:picLocks noChangeAspect="1"/>
          </p:cNvPicPr>
          <p:nvPr/>
        </p:nvPicPr>
        <p:blipFill>
          <a:blip r:embed="rId4"/>
          <a:stretch>
            <a:fillRect/>
          </a:stretch>
        </p:blipFill>
        <p:spPr>
          <a:xfrm>
            <a:off x="6124590" y="4583410"/>
            <a:ext cx="352543" cy="324116"/>
          </a:xfrm>
          <a:prstGeom prst="rect">
            <a:avLst/>
          </a:prstGeom>
        </p:spPr>
      </p:pic>
      <p:sp>
        <p:nvSpPr>
          <p:cNvPr id="57" name="직사각형 56"/>
          <p:cNvSpPr/>
          <p:nvPr/>
        </p:nvSpPr>
        <p:spPr>
          <a:xfrm>
            <a:off x="6438955" y="5276478"/>
            <a:ext cx="1171731" cy="369332"/>
          </a:xfrm>
          <a:prstGeom prst="rect">
            <a:avLst/>
          </a:prstGeom>
        </p:spPr>
        <p:txBody>
          <a:bodyPr wrap="none">
            <a:spAutoFit/>
          </a:bodyPr>
          <a:lstStyle/>
          <a:p>
            <a:pPr algn="ctr"/>
            <a:r>
              <a:rPr lang="en-US" altLang="ko-KR" dirty="0"/>
              <a:t>DB System</a:t>
            </a:r>
            <a:endParaRPr lang="ko-KR" altLang="en-US" dirty="0"/>
          </a:p>
        </p:txBody>
      </p:sp>
      <p:sp>
        <p:nvSpPr>
          <p:cNvPr id="58" name="직사각형 57"/>
          <p:cNvSpPr/>
          <p:nvPr/>
        </p:nvSpPr>
        <p:spPr>
          <a:xfrm>
            <a:off x="5976712" y="4855033"/>
            <a:ext cx="679836" cy="276999"/>
          </a:xfrm>
          <a:prstGeom prst="rect">
            <a:avLst/>
          </a:prstGeom>
        </p:spPr>
        <p:txBody>
          <a:bodyPr wrap="square">
            <a:spAutoFit/>
          </a:bodyPr>
          <a:lstStyle/>
          <a:p>
            <a:pPr algn="ctr"/>
            <a:r>
              <a:rPr lang="en-US" altLang="ko-KR" sz="1200" dirty="0" smtClean="0"/>
              <a:t>STAP</a:t>
            </a:r>
            <a:endParaRPr lang="ko-KR" altLang="en-US" sz="1200" dirty="0"/>
          </a:p>
        </p:txBody>
      </p:sp>
      <p:sp>
        <p:nvSpPr>
          <p:cNvPr id="59" name="타원 58"/>
          <p:cNvSpPr/>
          <p:nvPr/>
        </p:nvSpPr>
        <p:spPr>
          <a:xfrm>
            <a:off x="5857556" y="4455845"/>
            <a:ext cx="267034" cy="228600"/>
          </a:xfrm>
          <a:prstGeom prst="ellipse">
            <a:avLst/>
          </a:prstGeom>
          <a:solidFill>
            <a:srgbClr val="C00000">
              <a:alpha val="50000"/>
            </a:srgb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0" name="직선 연결선 59"/>
          <p:cNvCxnSpPr/>
          <p:nvPr/>
        </p:nvCxnSpPr>
        <p:spPr>
          <a:xfrm flipV="1">
            <a:off x="2802397" y="4835605"/>
            <a:ext cx="1275911" cy="11934"/>
          </a:xfrm>
          <a:prstGeom prst="line">
            <a:avLst/>
          </a:prstGeom>
          <a:ln w="254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4339479" y="4230848"/>
            <a:ext cx="1694695" cy="230832"/>
          </a:xfrm>
          <a:prstGeom prst="rect">
            <a:avLst/>
          </a:prstGeom>
          <a:noFill/>
        </p:spPr>
        <p:txBody>
          <a:bodyPr wrap="none" rtlCol="0">
            <a:spAutoFit/>
          </a:bodyPr>
          <a:lstStyle/>
          <a:p>
            <a:r>
              <a:rPr lang="ko-KR" altLang="en-US" sz="900" b="1" dirty="0" smtClean="0">
                <a:solidFill>
                  <a:srgbClr val="7030A0"/>
                </a:solidFill>
                <a:latin typeface="맑은 고딕" panose="020B0503020000020004" pitchFamily="50" charset="-127"/>
                <a:ea typeface="맑은 고딕" panose="020B0503020000020004" pitchFamily="50" charset="-127"/>
              </a:rPr>
              <a:t>네트워크의</a:t>
            </a:r>
            <a:r>
              <a:rPr lang="en-US" altLang="ko-KR" sz="900" b="1" dirty="0" smtClean="0">
                <a:solidFill>
                  <a:srgbClr val="7030A0"/>
                </a:solidFill>
                <a:latin typeface="맑은 고딕" panose="020B0503020000020004" pitchFamily="50" charset="-127"/>
                <a:ea typeface="맑은 고딕" panose="020B0503020000020004" pitchFamily="50" charset="-127"/>
              </a:rPr>
              <a:t> DB</a:t>
            </a:r>
            <a:r>
              <a:rPr lang="ko-KR" altLang="en-US" sz="900" b="1" dirty="0" smtClean="0">
                <a:solidFill>
                  <a:srgbClr val="7030A0"/>
                </a:solidFill>
                <a:latin typeface="맑은 고딕" panose="020B0503020000020004" pitchFamily="50" charset="-127"/>
                <a:ea typeface="맑은 고딕" panose="020B0503020000020004" pitchFamily="50" charset="-127"/>
              </a:rPr>
              <a:t>작업내용 전송</a:t>
            </a:r>
            <a:endParaRPr lang="ko-KR" altLang="en-US" sz="900" b="1" dirty="0">
              <a:solidFill>
                <a:srgbClr val="7030A0"/>
              </a:solidFill>
              <a:latin typeface="맑은 고딕" panose="020B0503020000020004" pitchFamily="50" charset="-127"/>
              <a:ea typeface="맑은 고딕" panose="020B0503020000020004" pitchFamily="50" charset="-127"/>
            </a:endParaRPr>
          </a:p>
        </p:txBody>
      </p:sp>
      <p:sp>
        <p:nvSpPr>
          <p:cNvPr id="66" name="TextBox 65"/>
          <p:cNvSpPr txBox="1"/>
          <p:nvPr/>
        </p:nvSpPr>
        <p:spPr>
          <a:xfrm>
            <a:off x="4987839" y="3128563"/>
            <a:ext cx="1810005" cy="646331"/>
          </a:xfrm>
          <a:prstGeom prst="rect">
            <a:avLst/>
          </a:prstGeom>
          <a:noFill/>
        </p:spPr>
        <p:txBody>
          <a:bodyPr wrap="square" rtlCol="0">
            <a:spAutoFit/>
          </a:bodyPr>
          <a:lstStyle/>
          <a:p>
            <a:r>
              <a:rPr lang="ko-KR" altLang="en-US" sz="900" b="1" dirty="0" smtClean="0">
                <a:solidFill>
                  <a:srgbClr val="7030A0"/>
                </a:solidFill>
                <a:latin typeface="맑은 고딕" panose="020B0503020000020004" pitchFamily="50" charset="-127"/>
                <a:ea typeface="맑은 고딕" panose="020B0503020000020004" pitchFamily="50" charset="-127"/>
              </a:rPr>
              <a:t>전송된 </a:t>
            </a:r>
            <a:r>
              <a:rPr lang="en-US" altLang="ko-KR" sz="900" b="1" dirty="0" smtClean="0">
                <a:solidFill>
                  <a:srgbClr val="7030A0"/>
                </a:solidFill>
                <a:latin typeface="맑은 고딕" panose="020B0503020000020004" pitchFamily="50" charset="-127"/>
                <a:ea typeface="맑은 고딕" panose="020B0503020000020004" pitchFamily="50" charset="-127"/>
              </a:rPr>
              <a:t>DB</a:t>
            </a:r>
            <a:r>
              <a:rPr lang="ko-KR" altLang="en-US" sz="900" b="1" dirty="0" smtClean="0">
                <a:solidFill>
                  <a:srgbClr val="7030A0"/>
                </a:solidFill>
                <a:latin typeface="맑은 고딕" panose="020B0503020000020004" pitchFamily="50" charset="-127"/>
                <a:ea typeface="맑은 고딕" panose="020B0503020000020004" pitchFamily="50" charset="-127"/>
              </a:rPr>
              <a:t>작업내용을</a:t>
            </a:r>
            <a:r>
              <a:rPr lang="en-US" altLang="ko-KR" sz="900" b="1" dirty="0" smtClean="0">
                <a:solidFill>
                  <a:srgbClr val="7030A0"/>
                </a:solidFill>
                <a:latin typeface="맑은 고딕" panose="020B0503020000020004" pitchFamily="50" charset="-127"/>
                <a:ea typeface="맑은 고딕" panose="020B0503020000020004" pitchFamily="50" charset="-127"/>
              </a:rPr>
              <a:t> </a:t>
            </a:r>
            <a:r>
              <a:rPr lang="ko-KR" altLang="en-US" sz="900" b="1" dirty="0" smtClean="0">
                <a:solidFill>
                  <a:srgbClr val="7030A0"/>
                </a:solidFill>
                <a:latin typeface="맑은 고딕" panose="020B0503020000020004" pitchFamily="50" charset="-127"/>
                <a:ea typeface="맑은 고딕" panose="020B0503020000020004" pitchFamily="50" charset="-127"/>
              </a:rPr>
              <a:t>설정된 보안정책으로 감사하여 경고발생하고</a:t>
            </a:r>
            <a:r>
              <a:rPr lang="en-US" altLang="ko-KR" sz="900" b="1" dirty="0" smtClean="0">
                <a:solidFill>
                  <a:srgbClr val="7030A0"/>
                </a:solidFill>
                <a:latin typeface="맑은 고딕" panose="020B0503020000020004" pitchFamily="50" charset="-127"/>
                <a:ea typeface="맑은 고딕" panose="020B0503020000020004" pitchFamily="50" charset="-127"/>
              </a:rPr>
              <a:t>, </a:t>
            </a:r>
            <a:r>
              <a:rPr lang="ko-KR" altLang="en-US" sz="900" b="1" dirty="0" smtClean="0">
                <a:solidFill>
                  <a:srgbClr val="7030A0"/>
                </a:solidFill>
                <a:latin typeface="맑은 고딕" panose="020B0503020000020004" pitchFamily="50" charset="-127"/>
                <a:ea typeface="맑은 고딕" panose="020B0503020000020004" pitchFamily="50" charset="-127"/>
              </a:rPr>
              <a:t>모든</a:t>
            </a:r>
            <a:r>
              <a:rPr lang="en-US" altLang="ko-KR" sz="900" b="1" dirty="0" smtClean="0">
                <a:solidFill>
                  <a:srgbClr val="7030A0"/>
                </a:solidFill>
                <a:latin typeface="맑은 고딕" panose="020B0503020000020004" pitchFamily="50" charset="-127"/>
                <a:ea typeface="맑은 고딕" panose="020B0503020000020004" pitchFamily="50" charset="-127"/>
              </a:rPr>
              <a:t> DB</a:t>
            </a:r>
            <a:r>
              <a:rPr lang="ko-KR" altLang="en-US" sz="900" b="1" dirty="0" smtClean="0">
                <a:solidFill>
                  <a:srgbClr val="7030A0"/>
                </a:solidFill>
                <a:latin typeface="맑은 고딕" panose="020B0503020000020004" pitchFamily="50" charset="-127"/>
                <a:ea typeface="맑은 고딕" panose="020B0503020000020004" pitchFamily="50" charset="-127"/>
              </a:rPr>
              <a:t>작업내용은 감사자료로 저장</a:t>
            </a:r>
            <a:endParaRPr lang="ko-KR" altLang="en-US" sz="900" b="1" dirty="0">
              <a:solidFill>
                <a:srgbClr val="7030A0"/>
              </a:solidFill>
              <a:latin typeface="맑은 고딕" panose="020B0503020000020004" pitchFamily="50" charset="-127"/>
              <a:ea typeface="맑은 고딕" panose="020B0503020000020004" pitchFamily="50" charset="-127"/>
            </a:endParaRPr>
          </a:p>
        </p:txBody>
      </p:sp>
      <p:sp>
        <p:nvSpPr>
          <p:cNvPr id="69" name="직사각형 68"/>
          <p:cNvSpPr/>
          <p:nvPr/>
        </p:nvSpPr>
        <p:spPr>
          <a:xfrm>
            <a:off x="493854" y="5883658"/>
            <a:ext cx="7359283" cy="261610"/>
          </a:xfrm>
          <a:prstGeom prst="rect">
            <a:avLst/>
          </a:prstGeom>
        </p:spPr>
        <p:txBody>
          <a:bodyPr wrap="square">
            <a:spAutoFit/>
          </a:bodyPr>
          <a:lstStyle/>
          <a:p>
            <a:pPr marL="171450" indent="-171450">
              <a:buFont typeface="Arial" panose="020B0604020202020204" pitchFamily="34" charset="0"/>
              <a:buChar char="•"/>
            </a:pPr>
            <a:r>
              <a:rPr lang="en-US" altLang="ko-KR" sz="1100" b="1" u="sng" dirty="0" smtClean="0">
                <a:solidFill>
                  <a:srgbClr val="FF0000"/>
                </a:solidFill>
                <a:latin typeface="+mn-ea"/>
              </a:rPr>
              <a:t>Agent </a:t>
            </a:r>
            <a:r>
              <a:rPr lang="ko-KR" altLang="en-US" sz="1100" b="1" u="sng" dirty="0" smtClean="0">
                <a:solidFill>
                  <a:srgbClr val="FF0000"/>
                </a:solidFill>
                <a:latin typeface="+mn-ea"/>
              </a:rPr>
              <a:t>설치는 </a:t>
            </a:r>
            <a:r>
              <a:rPr lang="en-US" altLang="ko-KR" sz="1100" b="1" u="sng" dirty="0" smtClean="0">
                <a:solidFill>
                  <a:srgbClr val="FF0000"/>
                </a:solidFill>
                <a:latin typeface="+mn-ea"/>
              </a:rPr>
              <a:t>DBMS, OS, JAVA </a:t>
            </a:r>
            <a:r>
              <a:rPr lang="ko-KR" altLang="en-US" sz="1100" b="1" u="sng" dirty="0" smtClean="0">
                <a:solidFill>
                  <a:srgbClr val="FF0000"/>
                </a:solidFill>
                <a:latin typeface="+mn-ea"/>
              </a:rPr>
              <a:t>환경에 따라 지원하지 않을 수 있으며 추가 비용이 발생할 수 있습니다</a:t>
            </a:r>
            <a:endParaRPr lang="en-US" altLang="ko-KR" sz="1100" b="1" u="sng" dirty="0" smtClean="0">
              <a:solidFill>
                <a:srgbClr val="FF0000"/>
              </a:solidFill>
              <a:latin typeface="+mn-ea"/>
            </a:endParaRPr>
          </a:p>
        </p:txBody>
      </p:sp>
      <p:sp>
        <p:nvSpPr>
          <p:cNvPr id="80" name="TextBox 79"/>
          <p:cNvSpPr txBox="1"/>
          <p:nvPr/>
        </p:nvSpPr>
        <p:spPr>
          <a:xfrm>
            <a:off x="1464550" y="4265680"/>
            <a:ext cx="1263487" cy="230832"/>
          </a:xfrm>
          <a:prstGeom prst="rect">
            <a:avLst/>
          </a:prstGeom>
          <a:noFill/>
        </p:spPr>
        <p:txBody>
          <a:bodyPr wrap="none" rtlCol="0">
            <a:spAutoFit/>
          </a:bodyPr>
          <a:lstStyle/>
          <a:p>
            <a:r>
              <a:rPr lang="ko-KR" altLang="en-US" sz="900" i="1" dirty="0" smtClean="0">
                <a:latin typeface="+mj-ea"/>
                <a:ea typeface="+mj-ea"/>
              </a:rPr>
              <a:t>원격을 통한 </a:t>
            </a:r>
            <a:r>
              <a:rPr lang="en-US" altLang="ko-KR" sz="900" i="1" dirty="0" smtClean="0">
                <a:latin typeface="+mj-ea"/>
                <a:ea typeface="+mj-ea"/>
              </a:rPr>
              <a:t>DB</a:t>
            </a:r>
            <a:r>
              <a:rPr lang="ko-KR" altLang="en-US" sz="900" i="1" dirty="0" smtClean="0">
                <a:latin typeface="+mj-ea"/>
                <a:ea typeface="+mj-ea"/>
              </a:rPr>
              <a:t>접속 </a:t>
            </a:r>
            <a:endParaRPr lang="ko-KR" altLang="en-US" sz="900" i="1" dirty="0">
              <a:latin typeface="+mj-ea"/>
              <a:ea typeface="+mj-ea"/>
            </a:endParaRPr>
          </a:p>
        </p:txBody>
      </p:sp>
      <p:sp>
        <p:nvSpPr>
          <p:cNvPr id="32" name="TextBox 31"/>
          <p:cNvSpPr txBox="1"/>
          <p:nvPr/>
        </p:nvSpPr>
        <p:spPr>
          <a:xfrm>
            <a:off x="309459" y="220436"/>
            <a:ext cx="3894015"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5.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옵션기능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Software Tap 1/2</a:t>
            </a:r>
          </a:p>
        </p:txBody>
      </p:sp>
      <p:grpSp>
        <p:nvGrpSpPr>
          <p:cNvPr id="30" name="그룹 29"/>
          <p:cNvGrpSpPr/>
          <p:nvPr/>
        </p:nvGrpSpPr>
        <p:grpSpPr>
          <a:xfrm>
            <a:off x="6945535" y="4466492"/>
            <a:ext cx="785002" cy="825507"/>
            <a:chOff x="7056108" y="4826602"/>
            <a:chExt cx="589070" cy="569395"/>
          </a:xfrm>
        </p:grpSpPr>
        <p:pic>
          <p:nvPicPr>
            <p:cNvPr id="31" name="Picture 5"/>
            <p:cNvPicPr>
              <a:picLocks noChangeAspect="1" noChangeArrowheads="1"/>
            </p:cNvPicPr>
            <p:nvPr/>
          </p:nvPicPr>
          <p:blipFill>
            <a:blip r:embed="rId5" cstate="print">
              <a:duotone>
                <a:schemeClr val="bg2">
                  <a:shade val="45000"/>
                  <a:satMod val="135000"/>
                </a:schemeClr>
                <a:prstClr val="white"/>
              </a:duotone>
            </a:blip>
            <a:srcRect/>
            <a:stretch>
              <a:fillRect/>
            </a:stretch>
          </p:blipFill>
          <p:spPr bwMode="auto">
            <a:xfrm>
              <a:off x="7056108" y="4826602"/>
              <a:ext cx="442767" cy="554686"/>
            </a:xfrm>
            <a:prstGeom prst="rect">
              <a:avLst/>
            </a:prstGeom>
            <a:noFill/>
            <a:ln w="9525">
              <a:noFill/>
              <a:miter lim="800000"/>
              <a:headEnd/>
              <a:tailEnd/>
            </a:ln>
          </p:spPr>
        </p:pic>
        <p:pic>
          <p:nvPicPr>
            <p:cNvPr id="33" name="Picture 5"/>
            <p:cNvPicPr>
              <a:picLocks noChangeAspect="1" noChangeArrowheads="1"/>
            </p:cNvPicPr>
            <p:nvPr/>
          </p:nvPicPr>
          <p:blipFill>
            <a:blip r:embed="rId5" cstate="print">
              <a:duotone>
                <a:schemeClr val="bg2">
                  <a:shade val="45000"/>
                  <a:satMod val="135000"/>
                </a:schemeClr>
                <a:prstClr val="white"/>
              </a:duotone>
            </a:blip>
            <a:srcRect/>
            <a:stretch>
              <a:fillRect/>
            </a:stretch>
          </p:blipFill>
          <p:spPr bwMode="auto">
            <a:xfrm>
              <a:off x="7322652" y="4991945"/>
              <a:ext cx="322526" cy="404052"/>
            </a:xfrm>
            <a:prstGeom prst="rect">
              <a:avLst/>
            </a:prstGeom>
            <a:noFill/>
            <a:ln w="9525">
              <a:noFill/>
              <a:miter lim="800000"/>
              <a:headEnd/>
              <a:tailEnd/>
            </a:ln>
          </p:spPr>
        </p:pic>
      </p:grpSp>
      <p:pic>
        <p:nvPicPr>
          <p:cNvPr id="34" name="Picture 6"/>
          <p:cNvPicPr>
            <a:picLocks noChangeAspect="1" noChangeArrowheads="1"/>
          </p:cNvPicPr>
          <p:nvPr/>
        </p:nvPicPr>
        <p:blipFill>
          <a:blip r:embed="rId6" cstate="print"/>
          <a:srcRect/>
          <a:stretch>
            <a:fillRect/>
          </a:stretch>
        </p:blipFill>
        <p:spPr bwMode="auto">
          <a:xfrm>
            <a:off x="4066064" y="2676318"/>
            <a:ext cx="924808" cy="250863"/>
          </a:xfrm>
          <a:prstGeom prst="rect">
            <a:avLst/>
          </a:prstGeom>
          <a:noFill/>
          <a:ln w="9525">
            <a:noFill/>
            <a:miter lim="800000"/>
            <a:headEnd/>
            <a:tailEnd/>
          </a:ln>
        </p:spPr>
      </p:pic>
      <p:grpSp>
        <p:nvGrpSpPr>
          <p:cNvPr id="35" name="그룹 34"/>
          <p:cNvGrpSpPr/>
          <p:nvPr/>
        </p:nvGrpSpPr>
        <p:grpSpPr>
          <a:xfrm>
            <a:off x="4069096" y="3010450"/>
            <a:ext cx="918743" cy="934257"/>
            <a:chOff x="-1698959" y="3510067"/>
            <a:chExt cx="813134" cy="816043"/>
          </a:xfrm>
        </p:grpSpPr>
        <p:pic>
          <p:nvPicPr>
            <p:cNvPr id="36" name="그림 75" descr="46.png"/>
            <p:cNvPicPr>
              <a:picLocks noChangeAspect="1"/>
            </p:cNvPicPr>
            <p:nvPr/>
          </p:nvPicPr>
          <p:blipFill>
            <a:blip r:embed="rId7" cstate="print"/>
            <a:srcRect/>
            <a:stretch>
              <a:fillRect/>
            </a:stretch>
          </p:blipFill>
          <p:spPr bwMode="auto">
            <a:xfrm>
              <a:off x="-1698959" y="3510067"/>
              <a:ext cx="611701" cy="716045"/>
            </a:xfrm>
            <a:prstGeom prst="rect">
              <a:avLst/>
            </a:prstGeom>
            <a:noFill/>
            <a:ln w="9525">
              <a:noFill/>
              <a:miter lim="800000"/>
              <a:headEnd/>
              <a:tailEnd/>
            </a:ln>
          </p:spPr>
        </p:pic>
        <p:pic>
          <p:nvPicPr>
            <p:cNvPr id="37" name="Picture 9" descr="D:\Documents and Settings\jp\바탕 화면\아이콘 준호대리님작업\png\98.png"/>
            <p:cNvPicPr>
              <a:picLocks noChangeAspect="1" noChangeArrowheads="1"/>
            </p:cNvPicPr>
            <p:nvPr/>
          </p:nvPicPr>
          <p:blipFill>
            <a:blip r:embed="rId8" cstate="print"/>
            <a:srcRect/>
            <a:stretch>
              <a:fillRect/>
            </a:stretch>
          </p:blipFill>
          <p:spPr bwMode="auto">
            <a:xfrm>
              <a:off x="-1375467" y="3755433"/>
              <a:ext cx="489642" cy="570677"/>
            </a:xfrm>
            <a:prstGeom prst="rect">
              <a:avLst/>
            </a:prstGeom>
            <a:noFill/>
            <a:ln w="9525">
              <a:noFill/>
              <a:miter lim="800000"/>
              <a:headEnd/>
              <a:tailEnd/>
            </a:ln>
          </p:spPr>
        </p:pic>
      </p:grpSp>
      <p:pic>
        <p:nvPicPr>
          <p:cNvPr id="38" name="Picture 56" descr="D:\모스트비주얼\아이콘 작업\왜가리\8.png"/>
          <p:cNvPicPr>
            <a:picLocks noChangeAspect="1" noChangeArrowheads="1"/>
          </p:cNvPicPr>
          <p:nvPr/>
        </p:nvPicPr>
        <p:blipFill>
          <a:blip r:embed="rId9" cstate="print"/>
          <a:srcRect/>
          <a:stretch>
            <a:fillRect/>
          </a:stretch>
        </p:blipFill>
        <p:spPr bwMode="auto">
          <a:xfrm>
            <a:off x="1563863" y="4470700"/>
            <a:ext cx="1028375" cy="826322"/>
          </a:xfrm>
          <a:prstGeom prst="rect">
            <a:avLst/>
          </a:prstGeom>
          <a:noFill/>
          <a:ln w="9525">
            <a:noFill/>
            <a:miter lim="800000"/>
            <a:headEnd/>
            <a:tailEnd/>
          </a:ln>
        </p:spPr>
      </p:pic>
    </p:spTree>
    <p:extLst>
      <p:ext uri="{BB962C8B-B14F-4D97-AF65-F5344CB8AC3E}">
        <p14:creationId xmlns:p14="http://schemas.microsoft.com/office/powerpoint/2010/main" val="65263869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사각형 설명선 161"/>
          <p:cNvSpPr/>
          <p:nvPr/>
        </p:nvSpPr>
        <p:spPr>
          <a:xfrm>
            <a:off x="257207" y="1968022"/>
            <a:ext cx="4535110" cy="2645588"/>
          </a:xfrm>
          <a:prstGeom prst="wedgeRectCallout">
            <a:avLst>
              <a:gd name="adj1" fmla="val 53704"/>
              <a:gd name="adj2" fmla="val -4454"/>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61" name="TextBox 60"/>
          <p:cNvSpPr txBox="1"/>
          <p:nvPr/>
        </p:nvSpPr>
        <p:spPr>
          <a:xfrm>
            <a:off x="309459" y="220436"/>
            <a:ext cx="3894015"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5.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옵션기능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600" dirty="0">
                <a:solidFill>
                  <a:schemeClr val="tx1">
                    <a:lumMod val="50000"/>
                    <a:lumOff val="50000"/>
                  </a:schemeClr>
                </a:solidFill>
                <a:latin typeface="HY헤드라인M" panose="02030600000101010101" pitchFamily="18" charset="-127"/>
                <a:ea typeface="HY헤드라인M" panose="02030600000101010101" pitchFamily="18" charset="-127"/>
              </a:rPr>
              <a:t>Software Tap </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2/2</a:t>
            </a:r>
            <a:endParaRPr lang="en-US" altLang="ko-KR"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62" name="TextBox 7"/>
          <p:cNvSpPr txBox="1">
            <a:spLocks noChangeArrowheads="1"/>
          </p:cNvSpPr>
          <p:nvPr/>
        </p:nvSpPr>
        <p:spPr bwMode="auto">
          <a:xfrm>
            <a:off x="383085" y="968685"/>
            <a:ext cx="838050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fontAlgn="base" latinLnBrk="0" hangingPunct="1">
              <a:spcBef>
                <a:spcPct val="0"/>
              </a:spcBef>
              <a:spcAft>
                <a:spcPct val="0"/>
              </a:spcAft>
              <a:defRPr/>
            </a:pPr>
            <a:r>
              <a:rPr lang="en-US" altLang="ko-KR" sz="1600" b="1" dirty="0" smtClean="0">
                <a:latin typeface="맑은 고딕" panose="020B0503020000020004" pitchFamily="50" charset="-127"/>
                <a:ea typeface="맑은 고딕" panose="020B0503020000020004" pitchFamily="50" charset="-127"/>
              </a:rPr>
              <a:t>STAP (Software Tap) - </a:t>
            </a:r>
            <a:r>
              <a:rPr lang="ko-KR" altLang="en-US" sz="1600" b="1" dirty="0" smtClean="0">
                <a:latin typeface="맑은 고딕" panose="020B0503020000020004" pitchFamily="50" charset="-127"/>
                <a:ea typeface="맑은 고딕" panose="020B0503020000020004" pitchFamily="50" charset="-127"/>
              </a:rPr>
              <a:t>우회접속차단</a:t>
            </a:r>
            <a:r>
              <a:rPr lang="en-US" altLang="ko-KR" sz="1600" b="1" dirty="0" smtClean="0">
                <a:latin typeface="맑은 고딕" panose="020B0503020000020004" pitchFamily="50" charset="-127"/>
                <a:ea typeface="맑은 고딕" panose="020B0503020000020004" pitchFamily="50" charset="-127"/>
              </a:rPr>
              <a:t> </a:t>
            </a:r>
          </a:p>
          <a:p>
            <a:pPr lvl="0" eaLnBrk="1" fontAlgn="base" latinLnBrk="0" hangingPunct="1">
              <a:spcBef>
                <a:spcPct val="0"/>
              </a:spcBef>
              <a:spcAft>
                <a:spcPct val="0"/>
              </a:spcAft>
              <a:defRPr/>
            </a:pPr>
            <a:endParaRPr lang="en-US" altLang="ko-KR" sz="1600" dirty="0" smtClean="0">
              <a:latin typeface="맑은 고딕" panose="020B0503020000020004" pitchFamily="50" charset="-127"/>
              <a:ea typeface="맑은 고딕" panose="020B0503020000020004" pitchFamily="50" charset="-127"/>
            </a:endParaRPr>
          </a:p>
          <a:p>
            <a:pPr fontAlgn="auto">
              <a:spcBef>
                <a:spcPts val="0"/>
              </a:spcBef>
              <a:spcAft>
                <a:spcPts val="0"/>
              </a:spcAft>
            </a:pPr>
            <a:r>
              <a:rPr lang="ko-KR" altLang="en-US" sz="1400" dirty="0" smtClean="0">
                <a:solidFill>
                  <a:schemeClr val="tx1">
                    <a:lumMod val="85000"/>
                    <a:lumOff val="15000"/>
                  </a:schemeClr>
                </a:solidFill>
                <a:latin typeface="+mn-ea"/>
                <a:ea typeface="+mn-ea"/>
              </a:rPr>
              <a:t>허용되지 않은 유저</a:t>
            </a:r>
            <a:r>
              <a:rPr lang="en-US" altLang="ko-KR" sz="1400" dirty="0" smtClean="0">
                <a:solidFill>
                  <a:schemeClr val="tx1">
                    <a:lumMod val="85000"/>
                    <a:lumOff val="15000"/>
                  </a:schemeClr>
                </a:solidFill>
                <a:latin typeface="+mn-ea"/>
                <a:ea typeface="+mn-ea"/>
              </a:rPr>
              <a:t>/</a:t>
            </a:r>
            <a:r>
              <a:rPr lang="ko-KR" altLang="en-US" sz="1400" dirty="0" smtClean="0">
                <a:solidFill>
                  <a:schemeClr val="tx1">
                    <a:lumMod val="85000"/>
                    <a:lumOff val="15000"/>
                  </a:schemeClr>
                </a:solidFill>
                <a:latin typeface="+mn-ea"/>
                <a:ea typeface="+mn-ea"/>
              </a:rPr>
              <a:t>시스템 으로부터 제한된 서비스포트로의 우회접속에 대하여 경보</a:t>
            </a:r>
            <a:r>
              <a:rPr lang="en-US" altLang="ko-KR" sz="1400" dirty="0" smtClean="0">
                <a:solidFill>
                  <a:schemeClr val="tx1">
                    <a:lumMod val="85000"/>
                    <a:lumOff val="15000"/>
                  </a:schemeClr>
                </a:solidFill>
                <a:latin typeface="+mn-ea"/>
                <a:ea typeface="+mn-ea"/>
              </a:rPr>
              <a:t>/</a:t>
            </a:r>
            <a:r>
              <a:rPr lang="ko-KR" altLang="en-US" sz="1400" dirty="0" smtClean="0">
                <a:solidFill>
                  <a:schemeClr val="tx1">
                    <a:lumMod val="85000"/>
                    <a:lumOff val="15000"/>
                  </a:schemeClr>
                </a:solidFill>
                <a:latin typeface="+mn-ea"/>
                <a:ea typeface="+mn-ea"/>
              </a:rPr>
              <a:t>차단 기능</a:t>
            </a:r>
            <a:r>
              <a:rPr lang="en-US" altLang="ko-KR" sz="1400" dirty="0" smtClean="0">
                <a:solidFill>
                  <a:schemeClr val="tx1">
                    <a:lumMod val="85000"/>
                    <a:lumOff val="15000"/>
                  </a:schemeClr>
                </a:solidFill>
                <a:latin typeface="+mn-ea"/>
                <a:ea typeface="+mn-ea"/>
              </a:rPr>
              <a:t>.</a:t>
            </a:r>
            <a:endParaRPr lang="en-US" altLang="ko-KR" sz="1400" dirty="0">
              <a:solidFill>
                <a:schemeClr val="tx1">
                  <a:lumMod val="85000"/>
                  <a:lumOff val="15000"/>
                </a:schemeClr>
              </a:solidFill>
              <a:latin typeface="+mn-ea"/>
              <a:ea typeface="+mn-ea"/>
            </a:endParaRPr>
          </a:p>
        </p:txBody>
      </p:sp>
      <p:grpSp>
        <p:nvGrpSpPr>
          <p:cNvPr id="124" name="그룹 123"/>
          <p:cNvGrpSpPr/>
          <p:nvPr/>
        </p:nvGrpSpPr>
        <p:grpSpPr>
          <a:xfrm>
            <a:off x="245150" y="2008656"/>
            <a:ext cx="4501394" cy="2548043"/>
            <a:chOff x="359329" y="1503154"/>
            <a:chExt cx="8435269" cy="4769850"/>
          </a:xfrm>
        </p:grpSpPr>
        <p:pic>
          <p:nvPicPr>
            <p:cNvPr id="119" name="그림 118"/>
            <p:cNvPicPr>
              <a:picLocks noChangeAspect="1"/>
            </p:cNvPicPr>
            <p:nvPr/>
          </p:nvPicPr>
          <p:blipFill>
            <a:blip r:embed="rId2"/>
            <a:stretch>
              <a:fillRect/>
            </a:stretch>
          </p:blipFill>
          <p:spPr>
            <a:xfrm>
              <a:off x="456181" y="1503154"/>
              <a:ext cx="8338417" cy="4769850"/>
            </a:xfrm>
            <a:prstGeom prst="rect">
              <a:avLst/>
            </a:prstGeom>
          </p:spPr>
        </p:pic>
        <p:sp>
          <p:nvSpPr>
            <p:cNvPr id="121" name="TextBox 120"/>
            <p:cNvSpPr txBox="1"/>
            <p:nvPr/>
          </p:nvSpPr>
          <p:spPr>
            <a:xfrm>
              <a:off x="359329" y="2251637"/>
              <a:ext cx="2807012" cy="1209910"/>
            </a:xfrm>
            <a:prstGeom prst="rect">
              <a:avLst/>
            </a:prstGeom>
            <a:noFill/>
          </p:spPr>
          <p:txBody>
            <a:bodyPr wrap="square" rtlCol="0">
              <a:spAutoFit/>
            </a:bodyPr>
            <a:lstStyle/>
            <a:p>
              <a:r>
                <a:rPr lang="ko-KR" altLang="en-US" sz="1200" b="1" dirty="0" smtClean="0">
                  <a:solidFill>
                    <a:srgbClr val="FF0000"/>
                  </a:solidFill>
                  <a:latin typeface="+mn-ea"/>
                </a:rPr>
                <a:t>감시대상 시스템에 설치된 </a:t>
              </a:r>
              <a:r>
                <a:rPr lang="en-US" altLang="ko-KR" sz="1200" b="1" dirty="0" smtClean="0">
                  <a:solidFill>
                    <a:srgbClr val="FF0000"/>
                  </a:solidFill>
                  <a:latin typeface="+mn-ea"/>
                </a:rPr>
                <a:t>STAP agent </a:t>
              </a:r>
              <a:r>
                <a:rPr lang="ko-KR" altLang="en-US" sz="1200" b="1" dirty="0" smtClean="0">
                  <a:solidFill>
                    <a:srgbClr val="FF0000"/>
                  </a:solidFill>
                  <a:latin typeface="+mn-ea"/>
                </a:rPr>
                <a:t>모니터링</a:t>
              </a:r>
              <a:endParaRPr lang="ko-KR" altLang="en-US" sz="1200" b="1" dirty="0">
                <a:solidFill>
                  <a:srgbClr val="FF0000"/>
                </a:solidFill>
                <a:latin typeface="+mn-ea"/>
              </a:endParaRPr>
            </a:p>
          </p:txBody>
        </p:sp>
        <p:sp>
          <p:nvSpPr>
            <p:cNvPr id="123" name="TextBox 122"/>
            <p:cNvSpPr txBox="1"/>
            <p:nvPr/>
          </p:nvSpPr>
          <p:spPr>
            <a:xfrm>
              <a:off x="4864500" y="3523397"/>
              <a:ext cx="3416573" cy="864221"/>
            </a:xfrm>
            <a:prstGeom prst="rect">
              <a:avLst/>
            </a:prstGeom>
            <a:noFill/>
          </p:spPr>
          <p:txBody>
            <a:bodyPr wrap="square" rtlCol="0">
              <a:spAutoFit/>
            </a:bodyPr>
            <a:lstStyle/>
            <a:p>
              <a:r>
                <a:rPr lang="ko-KR" altLang="en-US" sz="1200" b="1" dirty="0" smtClean="0">
                  <a:solidFill>
                    <a:srgbClr val="FF0000"/>
                  </a:solidFill>
                  <a:latin typeface="+mn-ea"/>
                </a:rPr>
                <a:t>우회접속 설정 내용</a:t>
              </a:r>
              <a:endParaRPr lang="en-US" altLang="ko-KR" sz="1200" b="1" dirty="0" smtClean="0">
                <a:solidFill>
                  <a:srgbClr val="FF0000"/>
                </a:solidFill>
                <a:latin typeface="+mn-ea"/>
              </a:endParaRPr>
            </a:p>
            <a:p>
              <a:r>
                <a:rPr lang="ko-KR" altLang="en-US" sz="1200" b="1" dirty="0" smtClean="0">
                  <a:solidFill>
                    <a:srgbClr val="FF0000"/>
                  </a:solidFill>
                  <a:latin typeface="+mn-ea"/>
                </a:rPr>
                <a:t>허용 </a:t>
              </a:r>
              <a:r>
                <a:rPr lang="en-US" altLang="ko-KR" sz="1200" b="1" dirty="0" smtClean="0">
                  <a:solidFill>
                    <a:srgbClr val="FF0000"/>
                  </a:solidFill>
                  <a:latin typeface="+mn-ea"/>
                </a:rPr>
                <a:t>/ </a:t>
              </a:r>
              <a:r>
                <a:rPr lang="ko-KR" altLang="en-US" sz="1200" b="1" dirty="0" smtClean="0">
                  <a:solidFill>
                    <a:srgbClr val="FF0000"/>
                  </a:solidFill>
                  <a:latin typeface="+mn-ea"/>
                </a:rPr>
                <a:t>차단 </a:t>
              </a:r>
              <a:r>
                <a:rPr lang="en-US" altLang="ko-KR" sz="1200" b="1" dirty="0" smtClean="0">
                  <a:solidFill>
                    <a:srgbClr val="FF0000"/>
                  </a:solidFill>
                  <a:latin typeface="+mn-ea"/>
                </a:rPr>
                <a:t>IP </a:t>
              </a:r>
              <a:r>
                <a:rPr lang="ko-KR" altLang="en-US" sz="1200" b="1" dirty="0" smtClean="0">
                  <a:solidFill>
                    <a:srgbClr val="FF0000"/>
                  </a:solidFill>
                  <a:latin typeface="+mn-ea"/>
                </a:rPr>
                <a:t>및 </a:t>
              </a:r>
              <a:r>
                <a:rPr lang="en-US" altLang="ko-KR" sz="1200" b="1" dirty="0" smtClean="0">
                  <a:solidFill>
                    <a:srgbClr val="FF0000"/>
                  </a:solidFill>
                  <a:latin typeface="+mn-ea"/>
                </a:rPr>
                <a:t>port </a:t>
              </a:r>
            </a:p>
          </p:txBody>
        </p:sp>
        <p:sp>
          <p:nvSpPr>
            <p:cNvPr id="163" name="TextBox 162"/>
            <p:cNvSpPr txBox="1"/>
            <p:nvPr/>
          </p:nvSpPr>
          <p:spPr>
            <a:xfrm>
              <a:off x="3374881" y="5148183"/>
              <a:ext cx="4080943" cy="576148"/>
            </a:xfrm>
            <a:prstGeom prst="rect">
              <a:avLst/>
            </a:prstGeom>
            <a:noFill/>
          </p:spPr>
          <p:txBody>
            <a:bodyPr wrap="square" rtlCol="0">
              <a:spAutoFit/>
            </a:bodyPr>
            <a:lstStyle/>
            <a:p>
              <a:r>
                <a:rPr lang="ko-KR" altLang="en-US" sz="1400" b="1" dirty="0" smtClean="0">
                  <a:solidFill>
                    <a:srgbClr val="FF0000"/>
                  </a:solidFill>
                  <a:latin typeface="+mn-ea"/>
                </a:rPr>
                <a:t>우회접속</a:t>
              </a:r>
              <a:r>
                <a:rPr lang="en-US" altLang="ko-KR" sz="1400" b="1" dirty="0" smtClean="0">
                  <a:solidFill>
                    <a:srgbClr val="FF0000"/>
                  </a:solidFill>
                  <a:latin typeface="+mn-ea"/>
                </a:rPr>
                <a:t> </a:t>
              </a:r>
              <a:r>
                <a:rPr lang="ko-KR" altLang="en-US" sz="1400" b="1" dirty="0" smtClean="0">
                  <a:solidFill>
                    <a:srgbClr val="FF0000"/>
                  </a:solidFill>
                  <a:latin typeface="+mn-ea"/>
                </a:rPr>
                <a:t>경보리스트</a:t>
              </a:r>
              <a:endParaRPr lang="ko-KR" altLang="en-US" sz="1400" b="1" dirty="0">
                <a:solidFill>
                  <a:srgbClr val="FF0000"/>
                </a:solidFill>
                <a:latin typeface="+mn-ea"/>
              </a:endParaRPr>
            </a:p>
          </p:txBody>
        </p:sp>
      </p:grpSp>
      <p:cxnSp>
        <p:nvCxnSpPr>
          <p:cNvPr id="126" name="직선 연결선 125"/>
          <p:cNvCxnSpPr/>
          <p:nvPr/>
        </p:nvCxnSpPr>
        <p:spPr>
          <a:xfrm flipV="1">
            <a:off x="5372456" y="4825524"/>
            <a:ext cx="617279" cy="10081"/>
          </a:xfrm>
          <a:prstGeom prst="line">
            <a:avLst/>
          </a:prstGeom>
          <a:ln w="254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7" name="직선 연결선 126"/>
          <p:cNvCxnSpPr/>
          <p:nvPr/>
        </p:nvCxnSpPr>
        <p:spPr>
          <a:xfrm flipV="1">
            <a:off x="5011786" y="4288081"/>
            <a:ext cx="0" cy="377467"/>
          </a:xfrm>
          <a:prstGeom prst="line">
            <a:avLst/>
          </a:prstGeom>
          <a:ln w="254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4756191" y="4972226"/>
            <a:ext cx="917239" cy="230832"/>
          </a:xfrm>
          <a:prstGeom prst="rect">
            <a:avLst/>
          </a:prstGeom>
          <a:noFill/>
        </p:spPr>
        <p:txBody>
          <a:bodyPr wrap="none" rtlCol="0">
            <a:spAutoFit/>
          </a:bodyPr>
          <a:lstStyle/>
          <a:p>
            <a:r>
              <a:rPr lang="ko-KR" altLang="en-US" sz="900" i="1" dirty="0" smtClean="0">
                <a:latin typeface="+mj-ea"/>
                <a:ea typeface="+mj-ea"/>
              </a:rPr>
              <a:t>네트워크 접근</a:t>
            </a:r>
            <a:endParaRPr lang="ko-KR" altLang="en-US" sz="900" i="1" dirty="0">
              <a:latin typeface="+mj-ea"/>
              <a:ea typeface="+mj-ea"/>
            </a:endParaRPr>
          </a:p>
        </p:txBody>
      </p:sp>
      <p:sp>
        <p:nvSpPr>
          <p:cNvPr id="133" name="모서리가 둥근 직사각형 132"/>
          <p:cNvSpPr/>
          <p:nvPr/>
        </p:nvSpPr>
        <p:spPr>
          <a:xfrm>
            <a:off x="6015894" y="4164682"/>
            <a:ext cx="1951832" cy="1126622"/>
          </a:xfrm>
          <a:prstGeom prst="roundRect">
            <a:avLst>
              <a:gd name="adj" fmla="val 10049"/>
            </a:avLst>
          </a:prstGeom>
          <a:noFill/>
          <a:ln w="25400">
            <a:solidFill>
              <a:schemeClr val="accent1">
                <a:shade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35" name="그림 134"/>
          <p:cNvPicPr>
            <a:picLocks noChangeAspect="1"/>
          </p:cNvPicPr>
          <p:nvPr/>
        </p:nvPicPr>
        <p:blipFill>
          <a:blip r:embed="rId3"/>
          <a:stretch>
            <a:fillRect/>
          </a:stretch>
        </p:blipFill>
        <p:spPr>
          <a:xfrm>
            <a:off x="6124590" y="4583410"/>
            <a:ext cx="352543" cy="324116"/>
          </a:xfrm>
          <a:prstGeom prst="rect">
            <a:avLst/>
          </a:prstGeom>
        </p:spPr>
      </p:pic>
      <p:sp>
        <p:nvSpPr>
          <p:cNvPr id="136" name="직사각형 135"/>
          <p:cNvSpPr/>
          <p:nvPr/>
        </p:nvSpPr>
        <p:spPr>
          <a:xfrm>
            <a:off x="6438955" y="5276478"/>
            <a:ext cx="1171731" cy="369332"/>
          </a:xfrm>
          <a:prstGeom prst="rect">
            <a:avLst/>
          </a:prstGeom>
        </p:spPr>
        <p:txBody>
          <a:bodyPr wrap="none">
            <a:spAutoFit/>
          </a:bodyPr>
          <a:lstStyle/>
          <a:p>
            <a:pPr algn="ctr"/>
            <a:r>
              <a:rPr lang="en-US" altLang="ko-KR" dirty="0"/>
              <a:t>DB System</a:t>
            </a:r>
            <a:endParaRPr lang="ko-KR" altLang="en-US" dirty="0"/>
          </a:p>
        </p:txBody>
      </p:sp>
      <p:sp>
        <p:nvSpPr>
          <p:cNvPr id="137" name="직사각형 136"/>
          <p:cNvSpPr/>
          <p:nvPr/>
        </p:nvSpPr>
        <p:spPr>
          <a:xfrm>
            <a:off x="5976712" y="4855033"/>
            <a:ext cx="679836" cy="276999"/>
          </a:xfrm>
          <a:prstGeom prst="rect">
            <a:avLst/>
          </a:prstGeom>
        </p:spPr>
        <p:txBody>
          <a:bodyPr wrap="square">
            <a:spAutoFit/>
          </a:bodyPr>
          <a:lstStyle/>
          <a:p>
            <a:pPr algn="ctr"/>
            <a:r>
              <a:rPr lang="en-US" altLang="ko-KR" sz="1200" dirty="0" smtClean="0"/>
              <a:t>STAP</a:t>
            </a:r>
            <a:endParaRPr lang="ko-KR" altLang="en-US" sz="1200" dirty="0"/>
          </a:p>
        </p:txBody>
      </p:sp>
      <p:sp>
        <p:nvSpPr>
          <p:cNvPr id="138" name="타원 137"/>
          <p:cNvSpPr/>
          <p:nvPr/>
        </p:nvSpPr>
        <p:spPr>
          <a:xfrm>
            <a:off x="5857556" y="4455845"/>
            <a:ext cx="267034" cy="228600"/>
          </a:xfrm>
          <a:prstGeom prst="ellipse">
            <a:avLst/>
          </a:prstGeom>
          <a:solidFill>
            <a:srgbClr val="C00000">
              <a:alpha val="50000"/>
            </a:srgb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39" name="직선 연결선 138"/>
          <p:cNvCxnSpPr/>
          <p:nvPr/>
        </p:nvCxnSpPr>
        <p:spPr>
          <a:xfrm flipV="1">
            <a:off x="3790642" y="4819557"/>
            <a:ext cx="1176391" cy="571622"/>
          </a:xfrm>
          <a:prstGeom prst="line">
            <a:avLst/>
          </a:prstGeom>
          <a:ln w="254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6100688" y="3863260"/>
            <a:ext cx="1188146" cy="230832"/>
          </a:xfrm>
          <a:prstGeom prst="rect">
            <a:avLst/>
          </a:prstGeom>
          <a:noFill/>
        </p:spPr>
        <p:txBody>
          <a:bodyPr wrap="none" rtlCol="0">
            <a:spAutoFit/>
          </a:bodyPr>
          <a:lstStyle/>
          <a:p>
            <a:r>
              <a:rPr lang="ko-KR" altLang="en-US" sz="900" b="1" dirty="0" smtClean="0">
                <a:solidFill>
                  <a:srgbClr val="7030A0"/>
                </a:solidFill>
                <a:latin typeface="맑은 고딕" panose="020B0503020000020004" pitchFamily="50" charset="-127"/>
                <a:ea typeface="맑은 고딕" panose="020B0503020000020004" pitchFamily="50" charset="-127"/>
              </a:rPr>
              <a:t>우회접속 정책 적용</a:t>
            </a:r>
            <a:endParaRPr lang="ko-KR" altLang="en-US" sz="900" b="1" dirty="0">
              <a:solidFill>
                <a:srgbClr val="7030A0"/>
              </a:solidFill>
              <a:latin typeface="맑은 고딕" panose="020B0503020000020004" pitchFamily="50" charset="-127"/>
              <a:ea typeface="맑은 고딕" panose="020B0503020000020004" pitchFamily="50" charset="-127"/>
            </a:endParaRPr>
          </a:p>
        </p:txBody>
      </p:sp>
      <p:sp>
        <p:nvSpPr>
          <p:cNvPr id="142" name="위로 구부러진 화살표 141"/>
          <p:cNvSpPr/>
          <p:nvPr/>
        </p:nvSpPr>
        <p:spPr>
          <a:xfrm rot="2685018" flipV="1">
            <a:off x="5563902" y="3899773"/>
            <a:ext cx="767038" cy="367825"/>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pic>
        <p:nvPicPr>
          <p:cNvPr id="150" name="그림 1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0305" y="4583410"/>
            <a:ext cx="650200" cy="458965"/>
          </a:xfrm>
          <a:prstGeom prst="rect">
            <a:avLst/>
          </a:prstGeom>
        </p:spPr>
      </p:pic>
      <p:sp>
        <p:nvSpPr>
          <p:cNvPr id="177" name="직사각형 176"/>
          <p:cNvSpPr/>
          <p:nvPr/>
        </p:nvSpPr>
        <p:spPr>
          <a:xfrm>
            <a:off x="5545575" y="2187073"/>
            <a:ext cx="2783942" cy="1046440"/>
          </a:xfrm>
          <a:prstGeom prst="rect">
            <a:avLst/>
          </a:prstGeom>
          <a:ln>
            <a:solidFill>
              <a:schemeClr val="accent1"/>
            </a:solidFill>
          </a:ln>
        </p:spPr>
        <p:txBody>
          <a:bodyPr wrap="square">
            <a:spAutoFit/>
          </a:bodyPr>
          <a:lstStyle/>
          <a:p>
            <a:pPr marL="0" lvl="1">
              <a:defRPr/>
            </a:pPr>
            <a:r>
              <a:rPr lang="en-US" altLang="ko-KR" sz="1100" b="1" dirty="0" smtClean="0">
                <a:latin typeface="+mn-ea"/>
              </a:rPr>
              <a:t>STAP</a:t>
            </a:r>
            <a:r>
              <a:rPr lang="ko-KR" altLang="en-US" sz="1100" b="1" dirty="0" smtClean="0">
                <a:latin typeface="+mn-ea"/>
              </a:rPr>
              <a:t> 우회접속차단</a:t>
            </a:r>
            <a:endParaRPr lang="en-US" altLang="ko-KR" sz="1100" b="1" dirty="0" smtClean="0">
              <a:latin typeface="+mn-ea"/>
            </a:endParaRPr>
          </a:p>
          <a:p>
            <a:pPr marL="0" lvl="1">
              <a:defRPr/>
            </a:pPr>
            <a:r>
              <a:rPr lang="en-US" altLang="ko-KR" sz="1000" dirty="0" smtClean="0">
                <a:latin typeface="+mn-ea"/>
              </a:rPr>
              <a:t>DB </a:t>
            </a:r>
            <a:r>
              <a:rPr lang="ko-KR" altLang="en-US" sz="1000" dirty="0" smtClean="0">
                <a:latin typeface="+mn-ea"/>
              </a:rPr>
              <a:t>시스템에 설치된 </a:t>
            </a:r>
            <a:r>
              <a:rPr lang="en-US" altLang="ko-KR" sz="1000" dirty="0" smtClean="0">
                <a:latin typeface="+mn-ea"/>
              </a:rPr>
              <a:t>STAP Agent</a:t>
            </a:r>
            <a:r>
              <a:rPr lang="ko-KR" altLang="en-US" sz="1000" dirty="0" smtClean="0">
                <a:latin typeface="+mn-ea"/>
              </a:rPr>
              <a:t>로 접속하는 </a:t>
            </a:r>
            <a:r>
              <a:rPr lang="en-US" altLang="ko-KR" sz="1000" dirty="0" smtClean="0">
                <a:latin typeface="+mn-ea"/>
              </a:rPr>
              <a:t>source</a:t>
            </a:r>
            <a:r>
              <a:rPr lang="ko-KR" altLang="en-US" sz="1000" dirty="0" smtClean="0">
                <a:latin typeface="+mn-ea"/>
              </a:rPr>
              <a:t> </a:t>
            </a:r>
            <a:r>
              <a:rPr lang="en-US" altLang="ko-KR" sz="1000" dirty="0" smtClean="0">
                <a:latin typeface="+mn-ea"/>
              </a:rPr>
              <a:t>IP</a:t>
            </a:r>
            <a:r>
              <a:rPr lang="ko-KR" altLang="en-US" sz="1000" dirty="0" smtClean="0">
                <a:latin typeface="+mn-ea"/>
              </a:rPr>
              <a:t>및 서비스 </a:t>
            </a:r>
            <a:r>
              <a:rPr lang="en-US" altLang="ko-KR" sz="1000" dirty="0" smtClean="0">
                <a:latin typeface="+mn-ea"/>
              </a:rPr>
              <a:t>port </a:t>
            </a:r>
            <a:r>
              <a:rPr lang="ko-KR" altLang="en-US" sz="1000" dirty="0" smtClean="0">
                <a:latin typeface="+mn-ea"/>
              </a:rPr>
              <a:t>를 제어하는 방식</a:t>
            </a:r>
            <a:endParaRPr lang="en-US" altLang="ko-KR" sz="1000" dirty="0" smtClean="0">
              <a:latin typeface="+mn-ea"/>
            </a:endParaRPr>
          </a:p>
          <a:p>
            <a:pPr marL="0" lvl="1">
              <a:defRPr/>
            </a:pPr>
            <a:r>
              <a:rPr lang="en-US" altLang="ko-KR" sz="1000" dirty="0" smtClean="0">
                <a:latin typeface="+mn-ea"/>
              </a:rPr>
              <a:t>Chakra Max</a:t>
            </a:r>
            <a:r>
              <a:rPr lang="ko-KR" altLang="en-US" sz="1000" dirty="0" smtClean="0">
                <a:latin typeface="+mn-ea"/>
              </a:rPr>
              <a:t>에서 모든 </a:t>
            </a:r>
            <a:r>
              <a:rPr lang="en-US" altLang="ko-KR" sz="1000" u="sng" dirty="0" smtClean="0">
                <a:solidFill>
                  <a:srgbClr val="FF0000"/>
                </a:solidFill>
                <a:latin typeface="+mn-ea"/>
              </a:rPr>
              <a:t>STAP </a:t>
            </a:r>
            <a:r>
              <a:rPr lang="ko-KR" altLang="en-US" sz="1000" u="sng" dirty="0" smtClean="0">
                <a:solidFill>
                  <a:srgbClr val="FF0000"/>
                </a:solidFill>
                <a:latin typeface="+mn-ea"/>
              </a:rPr>
              <a:t> </a:t>
            </a:r>
            <a:r>
              <a:rPr lang="en-US" altLang="ko-KR" sz="1000" u="sng" dirty="0" smtClean="0">
                <a:solidFill>
                  <a:srgbClr val="FF0000"/>
                </a:solidFill>
                <a:latin typeface="+mn-ea"/>
              </a:rPr>
              <a:t>Agent </a:t>
            </a:r>
            <a:r>
              <a:rPr lang="ko-KR" altLang="en-US" sz="1000" u="sng" dirty="0" smtClean="0">
                <a:solidFill>
                  <a:srgbClr val="FF0000"/>
                </a:solidFill>
                <a:latin typeface="+mn-ea"/>
              </a:rPr>
              <a:t>의 우회접속 허용</a:t>
            </a:r>
            <a:r>
              <a:rPr lang="en-US" altLang="ko-KR" sz="1000" u="sng" dirty="0" smtClean="0">
                <a:solidFill>
                  <a:srgbClr val="FF0000"/>
                </a:solidFill>
                <a:latin typeface="+mn-ea"/>
              </a:rPr>
              <a:t>/</a:t>
            </a:r>
            <a:r>
              <a:rPr lang="ko-KR" altLang="en-US" sz="1000" u="sng" dirty="0" smtClean="0">
                <a:solidFill>
                  <a:srgbClr val="FF0000"/>
                </a:solidFill>
                <a:latin typeface="+mn-ea"/>
              </a:rPr>
              <a:t>차단 정책을 일괄관리</a:t>
            </a:r>
            <a:r>
              <a:rPr lang="ko-KR" altLang="en-US" sz="1000" dirty="0" smtClean="0">
                <a:latin typeface="+mn-ea"/>
              </a:rPr>
              <a:t> </a:t>
            </a:r>
            <a:endParaRPr lang="en-US" altLang="ko-KR" sz="1000" dirty="0">
              <a:latin typeface="+mn-ea"/>
            </a:endParaRPr>
          </a:p>
          <a:p>
            <a:pPr marL="0" lvl="1">
              <a:defRPr/>
            </a:pPr>
            <a:endParaRPr lang="en-US" altLang="ko-KR" sz="1100" b="1" dirty="0">
              <a:latin typeface="+mn-ea"/>
            </a:endParaRPr>
          </a:p>
        </p:txBody>
      </p:sp>
      <p:grpSp>
        <p:nvGrpSpPr>
          <p:cNvPr id="32" name="그룹 31"/>
          <p:cNvGrpSpPr/>
          <p:nvPr/>
        </p:nvGrpSpPr>
        <p:grpSpPr>
          <a:xfrm>
            <a:off x="6945535" y="4466492"/>
            <a:ext cx="785002" cy="825507"/>
            <a:chOff x="7056108" y="4826602"/>
            <a:chExt cx="589070" cy="569395"/>
          </a:xfrm>
        </p:grpSpPr>
        <p:pic>
          <p:nvPicPr>
            <p:cNvPr id="33" name="Picture 5"/>
            <p:cNvPicPr>
              <a:picLocks noChangeAspect="1" noChangeArrowheads="1"/>
            </p:cNvPicPr>
            <p:nvPr/>
          </p:nvPicPr>
          <p:blipFill>
            <a:blip r:embed="rId5" cstate="print">
              <a:duotone>
                <a:schemeClr val="bg2">
                  <a:shade val="45000"/>
                  <a:satMod val="135000"/>
                </a:schemeClr>
                <a:prstClr val="white"/>
              </a:duotone>
            </a:blip>
            <a:srcRect/>
            <a:stretch>
              <a:fillRect/>
            </a:stretch>
          </p:blipFill>
          <p:spPr bwMode="auto">
            <a:xfrm>
              <a:off x="7056108" y="4826602"/>
              <a:ext cx="442767" cy="554686"/>
            </a:xfrm>
            <a:prstGeom prst="rect">
              <a:avLst/>
            </a:prstGeom>
            <a:noFill/>
            <a:ln w="9525">
              <a:noFill/>
              <a:miter lim="800000"/>
              <a:headEnd/>
              <a:tailEnd/>
            </a:ln>
          </p:spPr>
        </p:pic>
        <p:pic>
          <p:nvPicPr>
            <p:cNvPr id="34" name="Picture 5"/>
            <p:cNvPicPr>
              <a:picLocks noChangeAspect="1" noChangeArrowheads="1"/>
            </p:cNvPicPr>
            <p:nvPr/>
          </p:nvPicPr>
          <p:blipFill>
            <a:blip r:embed="rId5" cstate="print">
              <a:duotone>
                <a:schemeClr val="bg2">
                  <a:shade val="45000"/>
                  <a:satMod val="135000"/>
                </a:schemeClr>
                <a:prstClr val="white"/>
              </a:duotone>
            </a:blip>
            <a:srcRect/>
            <a:stretch>
              <a:fillRect/>
            </a:stretch>
          </p:blipFill>
          <p:spPr bwMode="auto">
            <a:xfrm>
              <a:off x="7322652" y="4991945"/>
              <a:ext cx="322526" cy="404052"/>
            </a:xfrm>
            <a:prstGeom prst="rect">
              <a:avLst/>
            </a:prstGeom>
            <a:noFill/>
            <a:ln w="9525">
              <a:noFill/>
              <a:miter lim="800000"/>
              <a:headEnd/>
              <a:tailEnd/>
            </a:ln>
          </p:spPr>
        </p:pic>
      </p:grpSp>
      <p:sp>
        <p:nvSpPr>
          <p:cNvPr id="36" name="TextBox 35"/>
          <p:cNvSpPr txBox="1"/>
          <p:nvPr/>
        </p:nvSpPr>
        <p:spPr>
          <a:xfrm>
            <a:off x="2562827" y="4814882"/>
            <a:ext cx="1263487" cy="230832"/>
          </a:xfrm>
          <a:prstGeom prst="rect">
            <a:avLst/>
          </a:prstGeom>
          <a:noFill/>
        </p:spPr>
        <p:txBody>
          <a:bodyPr wrap="none" rtlCol="0">
            <a:spAutoFit/>
          </a:bodyPr>
          <a:lstStyle/>
          <a:p>
            <a:r>
              <a:rPr lang="ko-KR" altLang="en-US" sz="900" i="1" dirty="0" smtClean="0">
                <a:latin typeface="+mj-ea"/>
                <a:ea typeface="+mj-ea"/>
              </a:rPr>
              <a:t>원격을 통한 </a:t>
            </a:r>
            <a:r>
              <a:rPr lang="en-US" altLang="ko-KR" sz="900" i="1" dirty="0" smtClean="0">
                <a:latin typeface="+mj-ea"/>
                <a:ea typeface="+mj-ea"/>
              </a:rPr>
              <a:t>DB</a:t>
            </a:r>
            <a:r>
              <a:rPr lang="ko-KR" altLang="en-US" sz="900" i="1" dirty="0" smtClean="0">
                <a:latin typeface="+mj-ea"/>
                <a:ea typeface="+mj-ea"/>
              </a:rPr>
              <a:t>접속 </a:t>
            </a:r>
            <a:endParaRPr lang="ko-KR" altLang="en-US" sz="900" i="1" dirty="0">
              <a:latin typeface="+mj-ea"/>
              <a:ea typeface="+mj-ea"/>
            </a:endParaRPr>
          </a:p>
        </p:txBody>
      </p:sp>
      <p:pic>
        <p:nvPicPr>
          <p:cNvPr id="37" name="Picture 56" descr="D:\모스트비주얼\아이콘 작업\왜가리\8.png"/>
          <p:cNvPicPr>
            <a:picLocks noChangeAspect="1" noChangeArrowheads="1"/>
          </p:cNvPicPr>
          <p:nvPr/>
        </p:nvPicPr>
        <p:blipFill>
          <a:blip r:embed="rId6" cstate="print"/>
          <a:srcRect/>
          <a:stretch>
            <a:fillRect/>
          </a:stretch>
        </p:blipFill>
        <p:spPr bwMode="auto">
          <a:xfrm>
            <a:off x="2662140" y="5019902"/>
            <a:ext cx="1028375" cy="826322"/>
          </a:xfrm>
          <a:prstGeom prst="rect">
            <a:avLst/>
          </a:prstGeom>
          <a:noFill/>
          <a:ln w="9525">
            <a:noFill/>
            <a:miter lim="800000"/>
            <a:headEnd/>
            <a:tailEnd/>
          </a:ln>
        </p:spPr>
      </p:pic>
      <p:pic>
        <p:nvPicPr>
          <p:cNvPr id="38" name="Picture 6"/>
          <p:cNvPicPr>
            <a:picLocks noChangeAspect="1" noChangeArrowheads="1"/>
          </p:cNvPicPr>
          <p:nvPr/>
        </p:nvPicPr>
        <p:blipFill>
          <a:blip r:embed="rId7" cstate="print"/>
          <a:srcRect/>
          <a:stretch>
            <a:fillRect/>
          </a:stretch>
        </p:blipFill>
        <p:spPr bwMode="auto">
          <a:xfrm>
            <a:off x="4841102" y="3290781"/>
            <a:ext cx="924808" cy="250863"/>
          </a:xfrm>
          <a:prstGeom prst="rect">
            <a:avLst/>
          </a:prstGeom>
          <a:noFill/>
          <a:ln w="9525">
            <a:noFill/>
            <a:miter lim="800000"/>
            <a:headEnd/>
            <a:tailEnd/>
          </a:ln>
        </p:spPr>
      </p:pic>
      <p:grpSp>
        <p:nvGrpSpPr>
          <p:cNvPr id="39" name="그룹 38"/>
          <p:cNvGrpSpPr/>
          <p:nvPr/>
        </p:nvGrpSpPr>
        <p:grpSpPr>
          <a:xfrm>
            <a:off x="4844134" y="3624913"/>
            <a:ext cx="918743" cy="934257"/>
            <a:chOff x="-1698959" y="3510067"/>
            <a:chExt cx="813134" cy="816043"/>
          </a:xfrm>
        </p:grpSpPr>
        <p:pic>
          <p:nvPicPr>
            <p:cNvPr id="40" name="그림 75" descr="46.png"/>
            <p:cNvPicPr>
              <a:picLocks noChangeAspect="1"/>
            </p:cNvPicPr>
            <p:nvPr/>
          </p:nvPicPr>
          <p:blipFill>
            <a:blip r:embed="rId8" cstate="print"/>
            <a:srcRect/>
            <a:stretch>
              <a:fillRect/>
            </a:stretch>
          </p:blipFill>
          <p:spPr bwMode="auto">
            <a:xfrm>
              <a:off x="-1698959" y="3510067"/>
              <a:ext cx="611701" cy="716045"/>
            </a:xfrm>
            <a:prstGeom prst="rect">
              <a:avLst/>
            </a:prstGeom>
            <a:noFill/>
            <a:ln w="9525">
              <a:noFill/>
              <a:miter lim="800000"/>
              <a:headEnd/>
              <a:tailEnd/>
            </a:ln>
          </p:spPr>
        </p:pic>
        <p:pic>
          <p:nvPicPr>
            <p:cNvPr id="41" name="Picture 9" descr="D:\Documents and Settings\jp\바탕 화면\아이콘 준호대리님작업\png\98.png"/>
            <p:cNvPicPr>
              <a:picLocks noChangeAspect="1" noChangeArrowheads="1"/>
            </p:cNvPicPr>
            <p:nvPr/>
          </p:nvPicPr>
          <p:blipFill>
            <a:blip r:embed="rId9" cstate="print"/>
            <a:srcRect/>
            <a:stretch>
              <a:fillRect/>
            </a:stretch>
          </p:blipFill>
          <p:spPr bwMode="auto">
            <a:xfrm>
              <a:off x="-1375467" y="3755433"/>
              <a:ext cx="489642" cy="570677"/>
            </a:xfrm>
            <a:prstGeom prst="rect">
              <a:avLst/>
            </a:prstGeom>
            <a:noFill/>
            <a:ln w="9525">
              <a:noFill/>
              <a:miter lim="800000"/>
              <a:headEnd/>
              <a:tailEnd/>
            </a:ln>
          </p:spPr>
        </p:pic>
      </p:grpSp>
    </p:spTree>
    <p:extLst>
      <p:ext uri="{BB962C8B-B14F-4D97-AF65-F5344CB8AC3E}">
        <p14:creationId xmlns:p14="http://schemas.microsoft.com/office/powerpoint/2010/main" val="17813740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82259" y="3635423"/>
            <a:ext cx="1737773" cy="44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0" name="직선 화살표 연결선 39"/>
          <p:cNvCxnSpPr/>
          <p:nvPr/>
        </p:nvCxnSpPr>
        <p:spPr>
          <a:xfrm>
            <a:off x="1907609" y="2876816"/>
            <a:ext cx="1552572" cy="856735"/>
          </a:xfrm>
          <a:prstGeom prst="straightConnector1">
            <a:avLst/>
          </a:prstGeom>
          <a:ln w="762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직선 화살표 연결선 40"/>
          <p:cNvCxnSpPr/>
          <p:nvPr/>
        </p:nvCxnSpPr>
        <p:spPr>
          <a:xfrm>
            <a:off x="5420032" y="3840466"/>
            <a:ext cx="859177" cy="0"/>
          </a:xfrm>
          <a:prstGeom prst="straightConnector1">
            <a:avLst/>
          </a:prstGeom>
          <a:ln w="762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4" name="모서리가 둥근 사각형 설명선 43"/>
          <p:cNvSpPr/>
          <p:nvPr/>
        </p:nvSpPr>
        <p:spPr>
          <a:xfrm>
            <a:off x="1620206" y="1506878"/>
            <a:ext cx="2615936" cy="804297"/>
          </a:xfrm>
          <a:prstGeom prst="wedgeRoundRectCallout">
            <a:avLst>
              <a:gd name="adj1" fmla="val -42919"/>
              <a:gd name="adj2" fmla="val 74485"/>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altLang="ko-KR" sz="1050" dirty="0" smtClean="0"/>
              <a:t>Chakra</a:t>
            </a:r>
            <a:r>
              <a:rPr lang="ko-KR" altLang="en-US" sz="1050" dirty="0" smtClean="0"/>
              <a:t> </a:t>
            </a:r>
            <a:r>
              <a:rPr lang="en-US" altLang="ko-KR" sz="1050" dirty="0" smtClean="0"/>
              <a:t>Max PC agent</a:t>
            </a:r>
            <a:r>
              <a:rPr lang="ko-KR" altLang="en-US" sz="1050" dirty="0" smtClean="0"/>
              <a:t>를 인스톨한 사용자는</a:t>
            </a:r>
            <a:r>
              <a:rPr lang="en-US" altLang="ko-KR" sz="1050" dirty="0" smtClean="0"/>
              <a:t>, </a:t>
            </a:r>
            <a:r>
              <a:rPr lang="ko-KR" altLang="en-US" sz="1050" dirty="0" smtClean="0"/>
              <a:t>관리자가</a:t>
            </a:r>
            <a:r>
              <a:rPr lang="en-US" altLang="ko-KR" sz="1050" dirty="0" smtClean="0"/>
              <a:t> </a:t>
            </a:r>
            <a:r>
              <a:rPr lang="ko-KR" altLang="en-US" sz="1050" dirty="0" smtClean="0"/>
              <a:t>설정한 </a:t>
            </a:r>
            <a:r>
              <a:rPr lang="en-US" altLang="ko-KR" sz="1050" dirty="0" smtClean="0"/>
              <a:t>ID/PASS </a:t>
            </a:r>
            <a:r>
              <a:rPr lang="ko-KR" altLang="en-US" sz="1050" dirty="0" smtClean="0"/>
              <a:t>를 입력하고 </a:t>
            </a:r>
            <a:r>
              <a:rPr lang="en-US" altLang="ko-KR" sz="1050" dirty="0" smtClean="0"/>
              <a:t>Charka Max </a:t>
            </a:r>
            <a:r>
              <a:rPr lang="ko-KR" altLang="en-US" sz="1050" dirty="0" smtClean="0"/>
              <a:t>서버에 로그인 한 후</a:t>
            </a:r>
            <a:r>
              <a:rPr lang="en-US" altLang="ko-KR" sz="1050" dirty="0" smtClean="0"/>
              <a:t> </a:t>
            </a:r>
            <a:r>
              <a:rPr lang="ko-KR" altLang="en-US" sz="1050" dirty="0" smtClean="0"/>
              <a:t>관리대상 </a:t>
            </a:r>
            <a:r>
              <a:rPr lang="en-US" altLang="ko-KR" sz="1050" dirty="0" smtClean="0"/>
              <a:t>DB</a:t>
            </a:r>
            <a:r>
              <a:rPr lang="ko-KR" altLang="en-US" sz="1050" dirty="0" smtClean="0"/>
              <a:t>로 접속할 수 있습니다</a:t>
            </a:r>
            <a:r>
              <a:rPr lang="en-US" altLang="ko-KR" sz="1050" dirty="0" smtClean="0"/>
              <a:t>.</a:t>
            </a:r>
            <a:r>
              <a:rPr lang="ko-KR" altLang="en-US" sz="1050" dirty="0" smtClean="0"/>
              <a:t>  </a:t>
            </a:r>
            <a:endParaRPr lang="ko-KR" altLang="en-US" sz="1050" dirty="0"/>
          </a:p>
        </p:txBody>
      </p:sp>
      <p:sp>
        <p:nvSpPr>
          <p:cNvPr id="45" name="모서리가 둥근 사각형 설명선 44"/>
          <p:cNvSpPr/>
          <p:nvPr/>
        </p:nvSpPr>
        <p:spPr>
          <a:xfrm>
            <a:off x="1465256" y="5233801"/>
            <a:ext cx="2883257" cy="818609"/>
          </a:xfrm>
          <a:prstGeom prst="wedgeRoundRectCallout">
            <a:avLst>
              <a:gd name="adj1" fmla="val -31933"/>
              <a:gd name="adj2" fmla="val -71180"/>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altLang="ko-KR" sz="1050" dirty="0" smtClean="0"/>
              <a:t>Chakra</a:t>
            </a:r>
            <a:r>
              <a:rPr lang="ko-KR" altLang="en-US" sz="1050" dirty="0" smtClean="0"/>
              <a:t> </a:t>
            </a:r>
            <a:r>
              <a:rPr lang="en-US" altLang="ko-KR" sz="1050" dirty="0" smtClean="0"/>
              <a:t>Max PC agent</a:t>
            </a:r>
            <a:r>
              <a:rPr lang="ko-KR" altLang="en-US" sz="1050" dirty="0" smtClean="0"/>
              <a:t>를 인스톨하지 않은 사용자는 </a:t>
            </a:r>
            <a:r>
              <a:rPr lang="en-US" altLang="ko-KR" sz="1050" dirty="0" smtClean="0"/>
              <a:t>PC</a:t>
            </a:r>
            <a:r>
              <a:rPr lang="ko-KR" altLang="en-US" sz="1050" dirty="0" smtClean="0"/>
              <a:t>의 </a:t>
            </a:r>
            <a:r>
              <a:rPr lang="en-US" altLang="ko-KR" sz="1050" dirty="0" smtClean="0"/>
              <a:t>IP</a:t>
            </a:r>
            <a:r>
              <a:rPr lang="ko-KR" altLang="en-US" sz="1050" dirty="0" smtClean="0"/>
              <a:t>를 </a:t>
            </a:r>
            <a:r>
              <a:rPr lang="en-US" altLang="ko-KR" sz="1050" dirty="0" smtClean="0"/>
              <a:t>Chakra Max</a:t>
            </a:r>
            <a:r>
              <a:rPr lang="ko-KR" altLang="en-US" sz="1050" dirty="0" smtClean="0"/>
              <a:t>서버에 등록하여</a:t>
            </a:r>
            <a:r>
              <a:rPr lang="en-US" altLang="ko-KR" sz="1050" dirty="0" smtClean="0"/>
              <a:t>, </a:t>
            </a:r>
            <a:r>
              <a:rPr lang="ko-KR" altLang="en-US" sz="1050" dirty="0" smtClean="0"/>
              <a:t>관리대상 </a:t>
            </a:r>
            <a:r>
              <a:rPr lang="en-US" altLang="ko-KR" sz="1050" dirty="0" smtClean="0"/>
              <a:t>DB</a:t>
            </a:r>
            <a:r>
              <a:rPr lang="ko-KR" altLang="en-US" sz="1050" dirty="0" smtClean="0"/>
              <a:t>로 접속할 수 있습니다</a:t>
            </a:r>
            <a:r>
              <a:rPr lang="en-US" altLang="ko-KR" sz="1050" dirty="0" smtClean="0"/>
              <a:t>.</a:t>
            </a:r>
          </a:p>
          <a:p>
            <a:r>
              <a:rPr lang="ko-KR" altLang="en-US" sz="1050" dirty="0" smtClean="0"/>
              <a:t>이 경우</a:t>
            </a:r>
            <a:r>
              <a:rPr lang="en-US" altLang="ko-KR" sz="1050" dirty="0" smtClean="0"/>
              <a:t>, </a:t>
            </a:r>
            <a:r>
              <a:rPr lang="en-US" altLang="ko-KR" sz="1050" dirty="0" smtClean="0">
                <a:solidFill>
                  <a:srgbClr val="FF0000"/>
                </a:solidFill>
              </a:rPr>
              <a:t>DB</a:t>
            </a:r>
            <a:r>
              <a:rPr lang="ko-KR" altLang="en-US" sz="1050" dirty="0" smtClean="0">
                <a:solidFill>
                  <a:srgbClr val="FF0000"/>
                </a:solidFill>
              </a:rPr>
              <a:t>접근정보의 변경</a:t>
            </a:r>
            <a:r>
              <a:rPr lang="ko-KR" altLang="en-US" sz="1050" dirty="0" smtClean="0">
                <a:solidFill>
                  <a:schemeClr val="tx1"/>
                </a:solidFill>
              </a:rPr>
              <a:t>이 </a:t>
            </a:r>
            <a:r>
              <a:rPr lang="ko-KR" altLang="en-US" sz="1050" dirty="0" smtClean="0"/>
              <a:t>필요합니다</a:t>
            </a:r>
            <a:r>
              <a:rPr lang="en-US" altLang="ko-KR" sz="1050" dirty="0" smtClean="0"/>
              <a:t>.</a:t>
            </a:r>
            <a:r>
              <a:rPr lang="ko-KR" altLang="en-US" sz="1050" dirty="0" smtClean="0"/>
              <a:t> </a:t>
            </a:r>
            <a:endParaRPr lang="ko-KR" altLang="en-US" sz="1050" dirty="0"/>
          </a:p>
        </p:txBody>
      </p:sp>
      <p:cxnSp>
        <p:nvCxnSpPr>
          <p:cNvPr id="46" name="직선 화살표 연결선 45"/>
          <p:cNvCxnSpPr/>
          <p:nvPr/>
        </p:nvCxnSpPr>
        <p:spPr>
          <a:xfrm flipV="1">
            <a:off x="1946196" y="3974206"/>
            <a:ext cx="1498104" cy="811404"/>
          </a:xfrm>
          <a:prstGeom prst="straightConnector1">
            <a:avLst/>
          </a:prstGeom>
          <a:ln w="762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987892" y="2324010"/>
            <a:ext cx="1006945" cy="338554"/>
          </a:xfrm>
          <a:prstGeom prst="rect">
            <a:avLst/>
          </a:prstGeom>
          <a:noFill/>
        </p:spPr>
        <p:txBody>
          <a:bodyPr wrap="square" rtlCol="0">
            <a:spAutoFit/>
          </a:bodyPr>
          <a:lstStyle/>
          <a:p>
            <a:r>
              <a:rPr lang="en-US" altLang="ko-KR" sz="1600" dirty="0" smtClean="0"/>
              <a:t>Agent</a:t>
            </a:r>
            <a:r>
              <a:rPr lang="ko-KR" altLang="en-US" sz="1600" dirty="0" smtClean="0"/>
              <a:t> </a:t>
            </a:r>
            <a:r>
              <a:rPr lang="ja-JP" altLang="en-US" sz="1600" dirty="0" smtClean="0"/>
              <a:t>○</a:t>
            </a:r>
            <a:endParaRPr lang="ko-KR" altLang="en-US" sz="1600" dirty="0"/>
          </a:p>
        </p:txBody>
      </p:sp>
      <p:sp>
        <p:nvSpPr>
          <p:cNvPr id="48" name="TextBox 47"/>
          <p:cNvSpPr txBox="1"/>
          <p:nvPr/>
        </p:nvSpPr>
        <p:spPr>
          <a:xfrm>
            <a:off x="1116734" y="4868185"/>
            <a:ext cx="1006945" cy="338554"/>
          </a:xfrm>
          <a:prstGeom prst="rect">
            <a:avLst/>
          </a:prstGeom>
          <a:noFill/>
        </p:spPr>
        <p:txBody>
          <a:bodyPr wrap="square" rtlCol="0">
            <a:spAutoFit/>
          </a:bodyPr>
          <a:lstStyle/>
          <a:p>
            <a:r>
              <a:rPr lang="en-US" altLang="ko-KR" sz="1600" dirty="0" smtClean="0"/>
              <a:t>Agent</a:t>
            </a:r>
            <a:r>
              <a:rPr lang="ko-KR" altLang="en-US" sz="1600" dirty="0" smtClean="0"/>
              <a:t> </a:t>
            </a:r>
            <a:r>
              <a:rPr lang="en-US" altLang="ja-JP" sz="1600" dirty="0" smtClean="0"/>
              <a:t>×</a:t>
            </a:r>
            <a:endParaRPr lang="ko-KR" altLang="en-US" sz="1600" dirty="0"/>
          </a:p>
        </p:txBody>
      </p:sp>
      <p:graphicFrame>
        <p:nvGraphicFramePr>
          <p:cNvPr id="49" name="표 48"/>
          <p:cNvGraphicFramePr>
            <a:graphicFrameLocks noGrp="1"/>
          </p:cNvGraphicFramePr>
          <p:nvPr>
            <p:extLst>
              <p:ext uri="{D42A27DB-BD31-4B8C-83A1-F6EECF244321}">
                <p14:modId xmlns:p14="http://schemas.microsoft.com/office/powerpoint/2010/main" val="3809454206"/>
              </p:ext>
            </p:extLst>
          </p:nvPr>
        </p:nvGraphicFramePr>
        <p:xfrm>
          <a:off x="4339449" y="1549566"/>
          <a:ext cx="3704555" cy="1276964"/>
        </p:xfrm>
        <a:graphic>
          <a:graphicData uri="http://schemas.openxmlformats.org/drawingml/2006/table">
            <a:tbl>
              <a:tblPr firstRow="1" bandRow="1">
                <a:tableStyleId>{5C22544A-7EE6-4342-B048-85BDC9FD1C3A}</a:tableStyleId>
              </a:tblPr>
              <a:tblGrid>
                <a:gridCol w="3704555"/>
              </a:tblGrid>
              <a:tr h="423524">
                <a:tc>
                  <a:txBody>
                    <a:bodyPr/>
                    <a:lstStyle/>
                    <a:p>
                      <a:pPr latinLnBrk="1"/>
                      <a:r>
                        <a:rPr lang="ko-KR" altLang="en-US" sz="1100" dirty="0" smtClean="0">
                          <a:latin typeface="+mn-ea"/>
                          <a:ea typeface="+mn-ea"/>
                        </a:rPr>
                        <a:t>해당 유저의 </a:t>
                      </a:r>
                      <a:r>
                        <a:rPr lang="en-US" altLang="ko-KR" sz="1100" dirty="0" smtClean="0">
                          <a:latin typeface="+mn-ea"/>
                          <a:ea typeface="+mn-ea"/>
                        </a:rPr>
                        <a:t>DB</a:t>
                      </a:r>
                      <a:r>
                        <a:rPr lang="ko-KR" altLang="en-US" sz="1100" dirty="0" smtClean="0">
                          <a:latin typeface="+mn-ea"/>
                          <a:ea typeface="+mn-ea"/>
                        </a:rPr>
                        <a:t>접속</a:t>
                      </a:r>
                      <a:r>
                        <a:rPr lang="ko-KR" altLang="en-US" sz="1100" baseline="0" dirty="0" smtClean="0">
                          <a:latin typeface="+mn-ea"/>
                          <a:ea typeface="+mn-ea"/>
                        </a:rPr>
                        <a:t> </a:t>
                      </a:r>
                      <a:r>
                        <a:rPr lang="ko-KR" altLang="en-US" sz="1100" dirty="0" smtClean="0">
                          <a:latin typeface="+mn-ea"/>
                          <a:ea typeface="+mn-ea"/>
                        </a:rPr>
                        <a:t>네트워크를 제어하도록 설정</a:t>
                      </a:r>
                    </a:p>
                  </a:txBody>
                  <a:tcPr/>
                </a:tc>
              </a:tr>
              <a:tr h="542980">
                <a:tc>
                  <a:txBody>
                    <a:bodyPr/>
                    <a:lstStyle/>
                    <a:p>
                      <a:pPr latinLnBrk="1"/>
                      <a:r>
                        <a:rPr lang="ko-KR" altLang="en-US" sz="1100" dirty="0" smtClean="0">
                          <a:latin typeface="+mn-ea"/>
                          <a:ea typeface="+mn-ea"/>
                        </a:rPr>
                        <a:t>가능한 기능</a:t>
                      </a:r>
                      <a:r>
                        <a:rPr lang="en-US" altLang="ko-KR" sz="1100" dirty="0" smtClean="0">
                          <a:latin typeface="+mn-ea"/>
                          <a:ea typeface="+mn-ea"/>
                        </a:rPr>
                        <a:t>: </a:t>
                      </a:r>
                    </a:p>
                    <a:p>
                      <a:pPr latinLnBrk="1"/>
                      <a:r>
                        <a:rPr lang="ko-KR" altLang="en-US" sz="1100" dirty="0" smtClean="0">
                          <a:latin typeface="+mn-ea"/>
                          <a:ea typeface="+mn-ea"/>
                        </a:rPr>
                        <a:t>쿼리에 대한 사전차단</a:t>
                      </a:r>
                      <a:r>
                        <a:rPr lang="en-US" altLang="ko-KR" sz="1100" dirty="0" smtClean="0">
                          <a:latin typeface="+mn-ea"/>
                          <a:ea typeface="+mn-ea"/>
                        </a:rPr>
                        <a:t>/</a:t>
                      </a:r>
                      <a:r>
                        <a:rPr lang="ko-KR" altLang="en-US" sz="1100" dirty="0" err="1" smtClean="0">
                          <a:latin typeface="+mn-ea"/>
                          <a:ea typeface="+mn-ea"/>
                        </a:rPr>
                        <a:t>마스킹</a:t>
                      </a:r>
                      <a:r>
                        <a:rPr lang="ko-KR" altLang="en-US" sz="1100" dirty="0" smtClean="0">
                          <a:latin typeface="+mn-ea"/>
                          <a:ea typeface="+mn-ea"/>
                        </a:rPr>
                        <a:t> 기능</a:t>
                      </a:r>
                      <a:r>
                        <a:rPr lang="en-US" altLang="ko-KR" sz="1100" dirty="0" smtClean="0">
                          <a:latin typeface="+mn-ea"/>
                          <a:ea typeface="+mn-ea"/>
                        </a:rPr>
                        <a:t>/</a:t>
                      </a:r>
                      <a:r>
                        <a:rPr lang="ko-KR" altLang="en-US" sz="1100" dirty="0" smtClean="0">
                          <a:latin typeface="+mn-ea"/>
                          <a:ea typeface="+mn-ea"/>
                        </a:rPr>
                        <a:t>실시간 </a:t>
                      </a:r>
                      <a:r>
                        <a:rPr lang="ko-KR" altLang="en-US" sz="1100" dirty="0" err="1" smtClean="0">
                          <a:latin typeface="+mn-ea"/>
                          <a:ea typeface="+mn-ea"/>
                        </a:rPr>
                        <a:t>얼럿</a:t>
                      </a:r>
                      <a:r>
                        <a:rPr lang="en-US" altLang="ko-KR" sz="1100" dirty="0" smtClean="0">
                          <a:latin typeface="+mn-ea"/>
                          <a:ea typeface="+mn-ea"/>
                        </a:rPr>
                        <a:t>UI</a:t>
                      </a:r>
                    </a:p>
                    <a:p>
                      <a:pPr latinLnBrk="1"/>
                      <a:r>
                        <a:rPr lang="en-US" altLang="ko-KR" sz="1100" dirty="0" smtClean="0">
                          <a:latin typeface="+mn-ea"/>
                          <a:ea typeface="+mn-ea"/>
                        </a:rPr>
                        <a:t>/</a:t>
                      </a:r>
                      <a:r>
                        <a:rPr lang="ko-KR" altLang="en-US" sz="1100" dirty="0" smtClean="0">
                          <a:latin typeface="+mn-ea"/>
                          <a:ea typeface="+mn-ea"/>
                        </a:rPr>
                        <a:t>결재기능</a:t>
                      </a:r>
                      <a:endParaRPr lang="ko-KR" altLang="en-US" sz="1100" dirty="0">
                        <a:latin typeface="+mn-ea"/>
                        <a:ea typeface="+mn-ea"/>
                      </a:endParaRPr>
                    </a:p>
                  </a:txBody>
                  <a:tcPr/>
                </a:tc>
              </a:tr>
              <a:tr h="227796">
                <a:tc>
                  <a:txBody>
                    <a:bodyPr/>
                    <a:lstStyle/>
                    <a:p>
                      <a:pPr latinLnBrk="1"/>
                      <a:r>
                        <a:rPr lang="ko-KR" altLang="en-US" sz="1100" dirty="0" smtClean="0">
                          <a:latin typeface="+mn-ea"/>
                          <a:ea typeface="+mn-ea"/>
                        </a:rPr>
                        <a:t>비고</a:t>
                      </a:r>
                      <a:r>
                        <a:rPr lang="en-US" altLang="ko-KR" sz="1100" dirty="0" smtClean="0">
                          <a:latin typeface="+mn-ea"/>
                          <a:ea typeface="+mn-ea"/>
                        </a:rPr>
                        <a:t>: Windows </a:t>
                      </a:r>
                      <a:r>
                        <a:rPr lang="ko-KR" altLang="en-US" sz="1100" dirty="0" smtClean="0">
                          <a:latin typeface="+mn-ea"/>
                          <a:ea typeface="+mn-ea"/>
                        </a:rPr>
                        <a:t>계열만 설치가능</a:t>
                      </a:r>
                      <a:endParaRPr lang="ko-KR" altLang="en-US" sz="1100" dirty="0">
                        <a:latin typeface="+mn-ea"/>
                        <a:ea typeface="+mn-ea"/>
                      </a:endParaRPr>
                    </a:p>
                  </a:txBody>
                  <a:tcPr/>
                </a:tc>
              </a:tr>
            </a:tbl>
          </a:graphicData>
        </a:graphic>
      </p:graphicFrame>
      <p:graphicFrame>
        <p:nvGraphicFramePr>
          <p:cNvPr id="50" name="표 49"/>
          <p:cNvGraphicFramePr>
            <a:graphicFrameLocks noGrp="1"/>
          </p:cNvGraphicFramePr>
          <p:nvPr>
            <p:extLst>
              <p:ext uri="{D42A27DB-BD31-4B8C-83A1-F6EECF244321}">
                <p14:modId xmlns:p14="http://schemas.microsoft.com/office/powerpoint/2010/main" val="1510198101"/>
              </p:ext>
            </p:extLst>
          </p:nvPr>
        </p:nvGraphicFramePr>
        <p:xfrm>
          <a:off x="4452854" y="4753124"/>
          <a:ext cx="3652710" cy="1280160"/>
        </p:xfrm>
        <a:graphic>
          <a:graphicData uri="http://schemas.openxmlformats.org/drawingml/2006/table">
            <a:tbl>
              <a:tblPr firstRow="1" bandRow="1">
                <a:tableStyleId>{5C22544A-7EE6-4342-B048-85BDC9FD1C3A}</a:tableStyleId>
              </a:tblPr>
              <a:tblGrid>
                <a:gridCol w="3652710"/>
              </a:tblGrid>
              <a:tr h="494881">
                <a:tc>
                  <a:txBody>
                    <a:bodyPr/>
                    <a:lstStyle/>
                    <a:p>
                      <a:pPr marL="0" marR="0" indent="0" defTabSz="914400" eaLnBrk="1" fontAlgn="auto" latinLnBrk="1" hangingPunct="1">
                        <a:lnSpc>
                          <a:spcPct val="100000"/>
                        </a:lnSpc>
                        <a:spcBef>
                          <a:spcPts val="0"/>
                        </a:spcBef>
                        <a:spcAft>
                          <a:spcPts val="0"/>
                        </a:spcAft>
                        <a:buClrTx/>
                        <a:buSzTx/>
                        <a:buFontTx/>
                        <a:buNone/>
                        <a:tabLst/>
                        <a:defRPr/>
                      </a:pPr>
                      <a:r>
                        <a:rPr lang="ko-KR" altLang="en-US" sz="1100" dirty="0" smtClean="0">
                          <a:latin typeface="+mn-ea"/>
                          <a:ea typeface="+mn-ea"/>
                        </a:rPr>
                        <a:t>해당 유저의 </a:t>
                      </a:r>
                      <a:r>
                        <a:rPr lang="en-US" altLang="ko-KR" sz="1100" dirty="0" smtClean="0">
                          <a:latin typeface="+mn-ea"/>
                          <a:ea typeface="+mn-ea"/>
                        </a:rPr>
                        <a:t>DB</a:t>
                      </a:r>
                      <a:r>
                        <a:rPr lang="ko-KR" altLang="en-US" sz="1100" dirty="0" smtClean="0">
                          <a:latin typeface="+mn-ea"/>
                          <a:ea typeface="+mn-ea"/>
                        </a:rPr>
                        <a:t>접속</a:t>
                      </a:r>
                      <a:r>
                        <a:rPr lang="ko-KR" altLang="en-US" sz="1100" baseline="0" dirty="0" smtClean="0">
                          <a:latin typeface="+mn-ea"/>
                          <a:ea typeface="+mn-ea"/>
                        </a:rPr>
                        <a:t> </a:t>
                      </a:r>
                      <a:r>
                        <a:rPr lang="ko-KR" altLang="en-US" sz="1100" dirty="0" smtClean="0">
                          <a:latin typeface="+mn-ea"/>
                          <a:ea typeface="+mn-ea"/>
                        </a:rPr>
                        <a:t>네트워크를 제어하지 않도록 설정</a:t>
                      </a:r>
                      <a:endParaRPr lang="en-US" altLang="ko-KR" sz="1100" dirty="0" smtClean="0">
                        <a:latin typeface="+mn-ea"/>
                        <a:ea typeface="+mn-ea"/>
                      </a:endParaRPr>
                    </a:p>
                    <a:p>
                      <a:pPr latinLnBrk="1"/>
                      <a:r>
                        <a:rPr lang="ko-KR" altLang="en-US" sz="1100" dirty="0" smtClean="0">
                          <a:latin typeface="+mn-ea"/>
                          <a:ea typeface="+mn-ea"/>
                        </a:rPr>
                        <a:t>또한</a:t>
                      </a:r>
                      <a:r>
                        <a:rPr lang="en-US" altLang="ko-KR" sz="1100" dirty="0" smtClean="0">
                          <a:latin typeface="+mn-ea"/>
                          <a:ea typeface="+mn-ea"/>
                        </a:rPr>
                        <a:t>, </a:t>
                      </a:r>
                      <a:r>
                        <a:rPr lang="ko-KR" altLang="en-US" sz="1100" dirty="0" smtClean="0">
                          <a:latin typeface="+mn-ea"/>
                          <a:ea typeface="+mn-ea"/>
                        </a:rPr>
                        <a:t>클라이언트의 고정 </a:t>
                      </a:r>
                      <a:r>
                        <a:rPr lang="en-US" altLang="ko-KR" sz="1100" dirty="0" smtClean="0">
                          <a:latin typeface="+mn-ea"/>
                          <a:ea typeface="+mn-ea"/>
                        </a:rPr>
                        <a:t>IP</a:t>
                      </a:r>
                      <a:r>
                        <a:rPr lang="ko-KR" altLang="en-US" sz="1100" dirty="0" smtClean="0">
                          <a:latin typeface="+mn-ea"/>
                          <a:ea typeface="+mn-ea"/>
                        </a:rPr>
                        <a:t>주소를 입력하여 해당 </a:t>
                      </a:r>
                      <a:r>
                        <a:rPr lang="en-US" altLang="ko-KR" sz="1100" dirty="0" smtClean="0">
                          <a:latin typeface="+mn-ea"/>
                          <a:ea typeface="+mn-ea"/>
                        </a:rPr>
                        <a:t>IP</a:t>
                      </a:r>
                      <a:r>
                        <a:rPr lang="ko-KR" altLang="en-US" sz="1100" dirty="0" smtClean="0">
                          <a:latin typeface="+mn-ea"/>
                          <a:ea typeface="+mn-ea"/>
                        </a:rPr>
                        <a:t>를 </a:t>
                      </a:r>
                      <a:r>
                        <a:rPr lang="en-US" altLang="ko-KR" sz="1100" dirty="0" smtClean="0">
                          <a:latin typeface="+mn-ea"/>
                          <a:ea typeface="+mn-ea"/>
                        </a:rPr>
                        <a:t>Chakra Max </a:t>
                      </a:r>
                      <a:r>
                        <a:rPr lang="ko-KR" altLang="en-US" sz="1100" dirty="0" smtClean="0">
                          <a:latin typeface="+mn-ea"/>
                          <a:ea typeface="+mn-ea"/>
                        </a:rPr>
                        <a:t>유저를 식별 </a:t>
                      </a:r>
                    </a:p>
                  </a:txBody>
                  <a:tcPr/>
                </a:tc>
              </a:tr>
              <a:tr h="341957">
                <a:tc>
                  <a:txBody>
                    <a:bodyPr/>
                    <a:lstStyle/>
                    <a:p>
                      <a:pPr marL="0" marR="0" indent="0" defTabSz="914400" eaLnBrk="1" fontAlgn="auto" latinLnBrk="1" hangingPunct="1">
                        <a:lnSpc>
                          <a:spcPct val="100000"/>
                        </a:lnSpc>
                        <a:spcBef>
                          <a:spcPts val="0"/>
                        </a:spcBef>
                        <a:spcAft>
                          <a:spcPts val="0"/>
                        </a:spcAft>
                        <a:buClrTx/>
                        <a:buSzTx/>
                        <a:buFontTx/>
                        <a:buNone/>
                        <a:tabLst/>
                        <a:defRPr/>
                      </a:pPr>
                      <a:r>
                        <a:rPr lang="ko-KR" altLang="en-US" sz="1100" dirty="0" smtClean="0">
                          <a:latin typeface="+mn-ea"/>
                          <a:ea typeface="+mn-ea"/>
                        </a:rPr>
                        <a:t>가능한 기능</a:t>
                      </a:r>
                      <a:r>
                        <a:rPr lang="en-US" altLang="ko-KR" sz="1100" dirty="0" smtClean="0">
                          <a:latin typeface="+mn-ea"/>
                          <a:ea typeface="+mn-ea"/>
                        </a:rPr>
                        <a:t>: </a:t>
                      </a:r>
                    </a:p>
                    <a:p>
                      <a:pPr marL="0" marR="0" indent="0" defTabSz="914400" eaLnBrk="1" fontAlgn="auto" latinLnBrk="1" hangingPunct="1">
                        <a:lnSpc>
                          <a:spcPct val="100000"/>
                        </a:lnSpc>
                        <a:spcBef>
                          <a:spcPts val="0"/>
                        </a:spcBef>
                        <a:spcAft>
                          <a:spcPts val="0"/>
                        </a:spcAft>
                        <a:buClrTx/>
                        <a:buSzTx/>
                        <a:buFontTx/>
                        <a:buNone/>
                        <a:tabLst/>
                        <a:defRPr/>
                      </a:pPr>
                      <a:r>
                        <a:rPr lang="ko-KR" altLang="en-US" sz="1100" dirty="0" smtClean="0">
                          <a:latin typeface="+mn-ea"/>
                          <a:ea typeface="+mn-ea"/>
                        </a:rPr>
                        <a:t>쿼리에 대한 사전차단 </a:t>
                      </a:r>
                      <a:r>
                        <a:rPr lang="en-US" altLang="ko-KR" sz="1100" dirty="0" smtClean="0">
                          <a:latin typeface="+mn-ea"/>
                          <a:ea typeface="+mn-ea"/>
                        </a:rPr>
                        <a:t>/ </a:t>
                      </a:r>
                      <a:r>
                        <a:rPr lang="ko-KR" altLang="en-US" sz="1100" dirty="0" err="1" smtClean="0">
                          <a:latin typeface="+mn-ea"/>
                          <a:ea typeface="+mn-ea"/>
                        </a:rPr>
                        <a:t>마스킹</a:t>
                      </a:r>
                      <a:r>
                        <a:rPr lang="ko-KR" altLang="en-US" sz="1100" dirty="0" smtClean="0">
                          <a:latin typeface="+mn-ea"/>
                          <a:ea typeface="+mn-ea"/>
                        </a:rPr>
                        <a:t> 기능</a:t>
                      </a:r>
                    </a:p>
                  </a:txBody>
                  <a:tcPr/>
                </a:tc>
              </a:tr>
              <a:tr h="223885">
                <a:tc>
                  <a:txBody>
                    <a:bodyPr/>
                    <a:lstStyle/>
                    <a:p>
                      <a:pPr latinLnBrk="1"/>
                      <a:r>
                        <a:rPr lang="ko-KR" altLang="en-US" sz="1100" dirty="0" smtClean="0">
                          <a:latin typeface="+mn-ea"/>
                          <a:ea typeface="+mn-ea"/>
                        </a:rPr>
                        <a:t>비고</a:t>
                      </a:r>
                      <a:r>
                        <a:rPr lang="en-US" altLang="ko-KR" sz="1100" dirty="0" smtClean="0">
                          <a:latin typeface="+mn-ea"/>
                          <a:ea typeface="+mn-ea"/>
                        </a:rPr>
                        <a:t> : OS</a:t>
                      </a:r>
                      <a:r>
                        <a:rPr lang="ko-KR" altLang="en-US" sz="1100" dirty="0" smtClean="0">
                          <a:latin typeface="+mn-ea"/>
                          <a:ea typeface="+mn-ea"/>
                        </a:rPr>
                        <a:t> 무관</a:t>
                      </a:r>
                      <a:endParaRPr lang="ko-KR" altLang="en-US" sz="1100" dirty="0">
                        <a:latin typeface="+mn-ea"/>
                        <a:ea typeface="+mn-ea"/>
                      </a:endParaRPr>
                    </a:p>
                  </a:txBody>
                  <a:tcPr/>
                </a:tc>
              </a:tr>
            </a:tbl>
          </a:graphicData>
        </a:graphic>
      </p:graphicFrame>
      <p:cxnSp>
        <p:nvCxnSpPr>
          <p:cNvPr id="51" name="직선 연결선 50"/>
          <p:cNvCxnSpPr/>
          <p:nvPr/>
        </p:nvCxnSpPr>
        <p:spPr>
          <a:xfrm>
            <a:off x="1391276" y="3209459"/>
            <a:ext cx="635484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2" name="직선 연결선 51"/>
          <p:cNvCxnSpPr/>
          <p:nvPr/>
        </p:nvCxnSpPr>
        <p:spPr>
          <a:xfrm>
            <a:off x="1620207" y="4459071"/>
            <a:ext cx="642379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53" name="직사각형 52"/>
          <p:cNvSpPr/>
          <p:nvPr/>
        </p:nvSpPr>
        <p:spPr>
          <a:xfrm>
            <a:off x="827088" y="802102"/>
            <a:ext cx="7015357" cy="584775"/>
          </a:xfrm>
          <a:prstGeom prst="rect">
            <a:avLst/>
          </a:prstGeom>
        </p:spPr>
        <p:txBody>
          <a:bodyPr wrap="square">
            <a:spAutoFit/>
          </a:bodyPr>
          <a:lstStyle/>
          <a:p>
            <a:r>
              <a:rPr lang="en-US" altLang="ko-KR" sz="1600" dirty="0" smtClean="0"/>
              <a:t>Chakra Max</a:t>
            </a:r>
            <a:r>
              <a:rPr lang="ko-KR" altLang="en-US" sz="1600" dirty="0" smtClean="0"/>
              <a:t>를 </a:t>
            </a:r>
            <a:r>
              <a:rPr lang="en-US" altLang="ko-KR" sz="1600" dirty="0" smtClean="0"/>
              <a:t>proxy </a:t>
            </a:r>
            <a:r>
              <a:rPr lang="ko-KR" altLang="en-US" sz="1600" dirty="0" err="1" smtClean="0"/>
              <a:t>게이트웨이로</a:t>
            </a:r>
            <a:r>
              <a:rPr lang="ko-KR" altLang="en-US" sz="1600" dirty="0" smtClean="0"/>
              <a:t> 사용하여 </a:t>
            </a:r>
            <a:r>
              <a:rPr lang="en-US" altLang="ko-KR" sz="1600" dirty="0" smtClean="0"/>
              <a:t>DB</a:t>
            </a:r>
            <a:r>
              <a:rPr lang="ko-KR" altLang="en-US" sz="1600" dirty="0" smtClean="0"/>
              <a:t>에 접근하는 경우</a:t>
            </a:r>
            <a:r>
              <a:rPr lang="en-US" altLang="ko-KR" sz="1600" dirty="0" smtClean="0"/>
              <a:t>, Chakra Max Client</a:t>
            </a:r>
            <a:r>
              <a:rPr lang="ko-KR" altLang="en-US" sz="1600" dirty="0" smtClean="0"/>
              <a:t> </a:t>
            </a:r>
            <a:r>
              <a:rPr lang="en-US" altLang="ko-KR" sz="1600" dirty="0" smtClean="0"/>
              <a:t> Agent </a:t>
            </a:r>
            <a:r>
              <a:rPr lang="ko-KR" altLang="en-US" sz="1600" dirty="0"/>
              <a:t>의</a:t>
            </a:r>
            <a:r>
              <a:rPr lang="ko-KR" altLang="en-US" sz="1600" dirty="0" smtClean="0"/>
              <a:t> </a:t>
            </a:r>
            <a:r>
              <a:rPr lang="ko-KR" altLang="en-US" sz="1600" u="sng" dirty="0" smtClean="0"/>
              <a:t>설치</a:t>
            </a:r>
            <a:r>
              <a:rPr lang="ko-KR" altLang="en-US" sz="1600" dirty="0" smtClean="0"/>
              <a:t> </a:t>
            </a:r>
            <a:r>
              <a:rPr lang="en-US" altLang="ko-KR" sz="1600" dirty="0" smtClean="0"/>
              <a:t>/ </a:t>
            </a:r>
            <a:r>
              <a:rPr lang="ko-KR" altLang="en-US" sz="1600" u="sng" dirty="0" err="1" smtClean="0"/>
              <a:t>미설치</a:t>
            </a:r>
            <a:r>
              <a:rPr lang="ko-KR" altLang="en-US" sz="1600" dirty="0" smtClean="0"/>
              <a:t> 선택이 가능</a:t>
            </a:r>
            <a:endParaRPr lang="en-US" altLang="ko-KR" sz="1600" dirty="0"/>
          </a:p>
        </p:txBody>
      </p:sp>
      <p:sp>
        <p:nvSpPr>
          <p:cNvPr id="64" name="TextBox 63"/>
          <p:cNvSpPr txBox="1"/>
          <p:nvPr/>
        </p:nvSpPr>
        <p:spPr>
          <a:xfrm>
            <a:off x="309459" y="220436"/>
            <a:ext cx="4071949"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5.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옵션기능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600" dirty="0">
                <a:solidFill>
                  <a:schemeClr val="tx1">
                    <a:lumMod val="50000"/>
                    <a:lumOff val="50000"/>
                  </a:schemeClr>
                </a:solidFill>
                <a:latin typeface="HY헤드라인M" panose="02030600000101010101" pitchFamily="18" charset="-127"/>
                <a:ea typeface="HY헤드라인M" panose="02030600000101010101" pitchFamily="18" charset="-127"/>
              </a:rPr>
              <a:t>A</a:t>
            </a:r>
            <a:r>
              <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gentless Gateway</a:t>
            </a:r>
          </a:p>
        </p:txBody>
      </p:sp>
      <p:pic>
        <p:nvPicPr>
          <p:cNvPr id="27" name="Picture 2"/>
          <p:cNvPicPr>
            <a:picLocks noChangeAspect="1" noChangeArrowheads="1"/>
          </p:cNvPicPr>
          <p:nvPr/>
        </p:nvPicPr>
        <p:blipFill>
          <a:blip r:embed="rId3" cstate="print"/>
          <a:srcRect/>
          <a:stretch>
            <a:fillRect/>
          </a:stretch>
        </p:blipFill>
        <p:spPr bwMode="auto">
          <a:xfrm>
            <a:off x="1470060" y="2640186"/>
            <a:ext cx="300293" cy="280159"/>
          </a:xfrm>
          <a:prstGeom prst="rect">
            <a:avLst/>
          </a:prstGeom>
          <a:noFill/>
          <a:ln w="9525">
            <a:noFill/>
            <a:miter lim="800000"/>
            <a:headEnd/>
            <a:tailEnd/>
          </a:ln>
        </p:spPr>
      </p:pic>
      <p:pic>
        <p:nvPicPr>
          <p:cNvPr id="28" name="Picture 56" descr="D:\모스트비주얼\아이콘 작업\왜가리\8.png"/>
          <p:cNvPicPr>
            <a:picLocks noChangeAspect="1" noChangeArrowheads="1"/>
          </p:cNvPicPr>
          <p:nvPr/>
        </p:nvPicPr>
        <p:blipFill>
          <a:blip r:embed="rId4" cstate="print"/>
          <a:srcRect/>
          <a:stretch>
            <a:fillRect/>
          </a:stretch>
        </p:blipFill>
        <p:spPr bwMode="auto">
          <a:xfrm>
            <a:off x="622943" y="2583598"/>
            <a:ext cx="1028375" cy="826322"/>
          </a:xfrm>
          <a:prstGeom prst="rect">
            <a:avLst/>
          </a:prstGeom>
          <a:noFill/>
          <a:ln w="9525">
            <a:noFill/>
            <a:miter lim="800000"/>
            <a:headEnd/>
            <a:tailEnd/>
          </a:ln>
        </p:spPr>
      </p:pic>
      <p:pic>
        <p:nvPicPr>
          <p:cNvPr id="29" name="Picture 56" descr="D:\모스트비주얼\아이콘 작업\왜가리\8.png"/>
          <p:cNvPicPr>
            <a:picLocks noChangeAspect="1" noChangeArrowheads="1"/>
          </p:cNvPicPr>
          <p:nvPr/>
        </p:nvPicPr>
        <p:blipFill>
          <a:blip r:embed="rId4" cstate="print"/>
          <a:srcRect/>
          <a:stretch>
            <a:fillRect/>
          </a:stretch>
        </p:blipFill>
        <p:spPr bwMode="auto">
          <a:xfrm>
            <a:off x="622942" y="4120829"/>
            <a:ext cx="1028375" cy="826322"/>
          </a:xfrm>
          <a:prstGeom prst="rect">
            <a:avLst/>
          </a:prstGeom>
          <a:noFill/>
          <a:ln w="9525">
            <a:noFill/>
            <a:miter lim="800000"/>
            <a:headEnd/>
            <a:tailEnd/>
          </a:ln>
        </p:spPr>
      </p:pic>
      <p:pic>
        <p:nvPicPr>
          <p:cNvPr id="35" name="Picture 36" descr="Concept: Clouds, Shape, Thought"/>
          <p:cNvPicPr>
            <a:picLocks noChangeAspect="1" noChangeArrowheads="1"/>
          </p:cNvPicPr>
          <p:nvPr/>
        </p:nvPicPr>
        <p:blipFill>
          <a:blip r:embed="rId5" cstate="print"/>
          <a:srcRect/>
          <a:stretch>
            <a:fillRect/>
          </a:stretch>
        </p:blipFill>
        <p:spPr bwMode="auto">
          <a:xfrm>
            <a:off x="6433763" y="3190358"/>
            <a:ext cx="1420776" cy="1186138"/>
          </a:xfrm>
          <a:prstGeom prst="rect">
            <a:avLst/>
          </a:prstGeom>
          <a:noFill/>
          <a:ln w="9525">
            <a:noFill/>
            <a:miter lim="800000"/>
            <a:headEnd/>
            <a:tailEnd/>
          </a:ln>
        </p:spPr>
      </p:pic>
      <p:sp>
        <p:nvSpPr>
          <p:cNvPr id="39" name="TextBox 38"/>
          <p:cNvSpPr txBox="1"/>
          <p:nvPr/>
        </p:nvSpPr>
        <p:spPr>
          <a:xfrm>
            <a:off x="7216664" y="4132557"/>
            <a:ext cx="979212" cy="323161"/>
          </a:xfrm>
          <a:prstGeom prst="rect">
            <a:avLst/>
          </a:prstGeom>
          <a:noFill/>
        </p:spPr>
        <p:txBody>
          <a:bodyPr wrap="square" rtlCol="0">
            <a:spAutoFit/>
          </a:bodyPr>
          <a:lstStyle/>
          <a:p>
            <a:r>
              <a:rPr lang="en-US" altLang="ko-KR" b="1" dirty="0" smtClean="0">
                <a:latin typeface="맑은 고딕" pitchFamily="50" charset="-127"/>
                <a:ea typeface="맑은 고딕" pitchFamily="50" charset="-127"/>
              </a:rPr>
              <a:t>DBMS</a:t>
            </a:r>
          </a:p>
        </p:txBody>
      </p:sp>
      <p:grpSp>
        <p:nvGrpSpPr>
          <p:cNvPr id="30" name="그룹 29"/>
          <p:cNvGrpSpPr/>
          <p:nvPr/>
        </p:nvGrpSpPr>
        <p:grpSpPr>
          <a:xfrm>
            <a:off x="6751650" y="3400281"/>
            <a:ext cx="785002" cy="825507"/>
            <a:chOff x="7056108" y="4826602"/>
            <a:chExt cx="589070" cy="569395"/>
          </a:xfrm>
        </p:grpSpPr>
        <p:pic>
          <p:nvPicPr>
            <p:cNvPr id="31" name="Picture 5"/>
            <p:cNvPicPr>
              <a:picLocks noChangeAspect="1" noChangeArrowheads="1"/>
            </p:cNvPicPr>
            <p:nvPr/>
          </p:nvPicPr>
          <p:blipFill>
            <a:blip r:embed="rId6" cstate="print">
              <a:duotone>
                <a:schemeClr val="bg2">
                  <a:shade val="45000"/>
                  <a:satMod val="135000"/>
                </a:schemeClr>
                <a:prstClr val="white"/>
              </a:duotone>
            </a:blip>
            <a:srcRect/>
            <a:stretch>
              <a:fillRect/>
            </a:stretch>
          </p:blipFill>
          <p:spPr bwMode="auto">
            <a:xfrm>
              <a:off x="7056108" y="4826602"/>
              <a:ext cx="442767" cy="554686"/>
            </a:xfrm>
            <a:prstGeom prst="rect">
              <a:avLst/>
            </a:prstGeom>
            <a:noFill/>
            <a:ln w="9525">
              <a:noFill/>
              <a:miter lim="800000"/>
              <a:headEnd/>
              <a:tailEnd/>
            </a:ln>
          </p:spPr>
        </p:pic>
        <p:pic>
          <p:nvPicPr>
            <p:cNvPr id="32" name="Picture 5"/>
            <p:cNvPicPr>
              <a:picLocks noChangeAspect="1" noChangeArrowheads="1"/>
            </p:cNvPicPr>
            <p:nvPr/>
          </p:nvPicPr>
          <p:blipFill>
            <a:blip r:embed="rId6" cstate="print">
              <a:duotone>
                <a:schemeClr val="bg2">
                  <a:shade val="45000"/>
                  <a:satMod val="135000"/>
                </a:schemeClr>
                <a:prstClr val="white"/>
              </a:duotone>
            </a:blip>
            <a:srcRect/>
            <a:stretch>
              <a:fillRect/>
            </a:stretch>
          </p:blipFill>
          <p:spPr bwMode="auto">
            <a:xfrm>
              <a:off x="7322652" y="4991945"/>
              <a:ext cx="322526" cy="404052"/>
            </a:xfrm>
            <a:prstGeom prst="rect">
              <a:avLst/>
            </a:prstGeom>
            <a:noFill/>
            <a:ln w="9525">
              <a:noFill/>
              <a:miter lim="800000"/>
              <a:headEnd/>
              <a:tailEnd/>
            </a:ln>
          </p:spPr>
        </p:pic>
      </p:grpSp>
    </p:spTree>
    <p:extLst>
      <p:ext uri="{BB962C8B-B14F-4D97-AF65-F5344CB8AC3E}">
        <p14:creationId xmlns:p14="http://schemas.microsoft.com/office/powerpoint/2010/main" val="23326887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0" y="2768392"/>
            <a:ext cx="2105681" cy="3392486"/>
          </a:xfrm>
          <a:prstGeom prst="rect">
            <a:avLst/>
          </a:prstGeom>
          <a:noFill/>
          <a:ln w="9525">
            <a:noFill/>
            <a:miter lim="800000"/>
            <a:headEnd/>
            <a:tailEnd/>
          </a:ln>
        </p:spPr>
      </p:pic>
      <p:cxnSp>
        <p:nvCxnSpPr>
          <p:cNvPr id="14" name="직선 연결선 13"/>
          <p:cNvCxnSpPr/>
          <p:nvPr/>
        </p:nvCxnSpPr>
        <p:spPr bwMode="auto">
          <a:xfrm flipH="1">
            <a:off x="4468982" y="1845808"/>
            <a:ext cx="2017092" cy="135612"/>
          </a:xfrm>
          <a:prstGeom prst="line">
            <a:avLst/>
          </a:prstGeom>
          <a:solidFill>
            <a:srgbClr val="87C9DD"/>
          </a:solidFill>
          <a:ln w="3175">
            <a:noFill/>
          </a:ln>
          <a:effectLst/>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247138" y="725206"/>
            <a:ext cx="8603213" cy="0"/>
          </a:xfrm>
          <a:prstGeom prst="line">
            <a:avLst/>
          </a:prstGeom>
          <a:ln w="25400">
            <a:solidFill>
              <a:srgbClr val="CC99FF"/>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235987" y="6157210"/>
            <a:ext cx="8672026" cy="0"/>
          </a:xfrm>
          <a:prstGeom prst="line">
            <a:avLst/>
          </a:prstGeom>
          <a:ln w="25400">
            <a:solidFill>
              <a:srgbClr val="CCCCFF"/>
            </a:solidFill>
          </a:ln>
        </p:spPr>
        <p:style>
          <a:lnRef idx="1">
            <a:schemeClr val="accent1"/>
          </a:lnRef>
          <a:fillRef idx="0">
            <a:schemeClr val="accent1"/>
          </a:fillRef>
          <a:effectRef idx="0">
            <a:schemeClr val="accent1"/>
          </a:effectRef>
          <a:fontRef idx="minor">
            <a:schemeClr val="tx1"/>
          </a:fontRef>
        </p:style>
      </p:cxnSp>
      <p:sp>
        <p:nvSpPr>
          <p:cNvPr id="21" name="직사각형 20"/>
          <p:cNvSpPr/>
          <p:nvPr/>
        </p:nvSpPr>
        <p:spPr>
          <a:xfrm>
            <a:off x="3270201" y="2848914"/>
            <a:ext cx="2603598" cy="646331"/>
          </a:xfrm>
          <a:prstGeom prst="rect">
            <a:avLst/>
          </a:prstGeom>
          <a:noFill/>
        </p:spPr>
        <p:txBody>
          <a:bodyPr wrap="none">
            <a:spAutoFit/>
          </a:bodyPr>
          <a:lstStyle/>
          <a:p>
            <a:pPr algn="ctr">
              <a:defRPr/>
            </a:pPr>
            <a:r>
              <a:rPr lang="ko-KR" altLang="en-US" sz="3600" b="1" dirty="0" smtClean="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rPr>
              <a:t>주요 </a:t>
            </a:r>
            <a:r>
              <a:rPr lang="ko-KR" altLang="en-US" sz="3600" b="1" dirty="0" err="1" smtClean="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rPr>
              <a:t>고객사</a:t>
            </a:r>
            <a:endParaRPr lang="ko-KR" altLang="en-US" sz="3600" b="1" dirty="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endParaRPr>
          </a:p>
        </p:txBody>
      </p:sp>
      <p:sp>
        <p:nvSpPr>
          <p:cNvPr id="23" name="직사각형 22"/>
          <p:cNvSpPr/>
          <p:nvPr/>
        </p:nvSpPr>
        <p:spPr>
          <a:xfrm>
            <a:off x="252353" y="828998"/>
            <a:ext cx="8589866" cy="967382"/>
          </a:xfrm>
          <a:prstGeom prst="rect">
            <a:avLst/>
          </a:prstGeom>
          <a:gradFill>
            <a:gsLst>
              <a:gs pos="0">
                <a:schemeClr val="bg2"/>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pPr/>
              <a:t>58</a:t>
            </a:fld>
            <a:endParaRPr lang="ko-KR" altLang="en-US" dirty="0"/>
          </a:p>
        </p:txBody>
      </p:sp>
    </p:spTree>
    <p:extLst>
      <p:ext uri="{BB962C8B-B14F-4D97-AF65-F5344CB8AC3E}">
        <p14:creationId xmlns:p14="http://schemas.microsoft.com/office/powerpoint/2010/main" val="124407118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3703258" cy="461665"/>
          </a:xfrm>
          <a:prstGeom prst="rect">
            <a:avLst/>
          </a:prstGeom>
          <a:noFill/>
        </p:spPr>
        <p:txBody>
          <a:bodyPr wrap="none" rtlCol="0">
            <a:spAutoFit/>
          </a:bodyPr>
          <a:lstStyle/>
          <a:p>
            <a:r>
              <a:rPr lang="en-US" altLang="ko-KR" sz="2400" smtClean="0">
                <a:solidFill>
                  <a:schemeClr val="tx1">
                    <a:lumMod val="50000"/>
                    <a:lumOff val="50000"/>
                  </a:schemeClr>
                </a:solidFill>
                <a:latin typeface="HY헤드라인M" panose="02030600000101010101" pitchFamily="18" charset="-127"/>
                <a:ea typeface="HY헤드라인M" panose="02030600000101010101" pitchFamily="18" charset="-127"/>
              </a:rPr>
              <a:t>6. </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 </a:t>
            </a:r>
            <a:r>
              <a:rPr lang="ko-KR" altLang="en-US" sz="24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고객사</a:t>
            </a:r>
            <a:r>
              <a:rPr lang="ko-KR" altLang="en-US"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dirty="0" smtClean="0">
                <a:solidFill>
                  <a:schemeClr val="tx1">
                    <a:lumMod val="50000"/>
                    <a:lumOff val="50000"/>
                  </a:schemeClr>
                </a:solidFill>
                <a:latin typeface="HY헤드라인M" panose="02030600000101010101" pitchFamily="18" charset="-127"/>
                <a:ea typeface="HY헤드라인M" panose="02030600000101010101" pitchFamily="18" charset="-127"/>
              </a:rPr>
              <a:t>주요 </a:t>
            </a:r>
            <a:r>
              <a:rPr lang="ko-KR" altLang="en-US" sz="1600" dirty="0" err="1" smtClean="0">
                <a:solidFill>
                  <a:schemeClr val="tx1">
                    <a:lumMod val="50000"/>
                    <a:lumOff val="50000"/>
                  </a:schemeClr>
                </a:solidFill>
                <a:latin typeface="HY헤드라인M" panose="02030600000101010101" pitchFamily="18" charset="-127"/>
                <a:ea typeface="HY헤드라인M" panose="02030600000101010101" pitchFamily="18" charset="-127"/>
              </a:rPr>
              <a:t>고객사</a:t>
            </a:r>
            <a:endParaRPr lang="ko-KR" altLang="en-US" sz="1600" dirty="0">
              <a:solidFill>
                <a:schemeClr val="tx1">
                  <a:lumMod val="50000"/>
                  <a:lumOff val="50000"/>
                </a:schemeClr>
              </a:solidFill>
              <a:latin typeface="HY헤드라인M" panose="02030600000101010101" pitchFamily="18" charset="-127"/>
              <a:ea typeface="HY헤드라인M" panose="02030600000101010101" pitchFamily="18" charset="-127"/>
            </a:endParaRPr>
          </a:p>
        </p:txBody>
      </p:sp>
      <p:grpSp>
        <p:nvGrpSpPr>
          <p:cNvPr id="3" name="그룹 2"/>
          <p:cNvGrpSpPr/>
          <p:nvPr/>
        </p:nvGrpSpPr>
        <p:grpSpPr>
          <a:xfrm>
            <a:off x="344184" y="971708"/>
            <a:ext cx="8406278" cy="5081852"/>
            <a:chOff x="297884" y="890685"/>
            <a:chExt cx="8406278" cy="5081852"/>
          </a:xfrm>
        </p:grpSpPr>
        <p:sp>
          <p:nvSpPr>
            <p:cNvPr id="2" name="직사각형 1"/>
            <p:cNvSpPr/>
            <p:nvPr/>
          </p:nvSpPr>
          <p:spPr>
            <a:xfrm>
              <a:off x="297884" y="890685"/>
              <a:ext cx="8406278" cy="5081852"/>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 name="그룹 15"/>
            <p:cNvGrpSpPr/>
            <p:nvPr/>
          </p:nvGrpSpPr>
          <p:grpSpPr>
            <a:xfrm>
              <a:off x="399728" y="989484"/>
              <a:ext cx="8208912" cy="4896544"/>
              <a:chOff x="395536" y="664121"/>
              <a:chExt cx="8290598" cy="5933231"/>
            </a:xfrm>
          </p:grpSpPr>
          <p:cxnSp>
            <p:nvCxnSpPr>
              <p:cNvPr id="17" name="직선 연결선 16"/>
              <p:cNvCxnSpPr/>
              <p:nvPr/>
            </p:nvCxnSpPr>
            <p:spPr>
              <a:xfrm>
                <a:off x="395536" y="2458988"/>
                <a:ext cx="8280920" cy="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8" name="그룹 11"/>
              <p:cNvGrpSpPr/>
              <p:nvPr/>
            </p:nvGrpSpPr>
            <p:grpSpPr>
              <a:xfrm>
                <a:off x="395536" y="4466533"/>
                <a:ext cx="8282504" cy="565693"/>
                <a:chOff x="395536" y="4466533"/>
                <a:chExt cx="8282504" cy="565693"/>
              </a:xfrm>
            </p:grpSpPr>
            <p:cxnSp>
              <p:nvCxnSpPr>
                <p:cNvPr id="117" name="직선 연결선 116"/>
                <p:cNvCxnSpPr/>
                <p:nvPr/>
              </p:nvCxnSpPr>
              <p:spPr>
                <a:xfrm>
                  <a:off x="395536" y="5032226"/>
                  <a:ext cx="8280920" cy="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18" name="그룹 3"/>
                <p:cNvGrpSpPr/>
                <p:nvPr/>
              </p:nvGrpSpPr>
              <p:grpSpPr>
                <a:xfrm>
                  <a:off x="443160" y="4466533"/>
                  <a:ext cx="8234880" cy="474635"/>
                  <a:chOff x="443160" y="4106493"/>
                  <a:chExt cx="8234880" cy="474635"/>
                </a:xfrm>
              </p:grpSpPr>
              <p:sp>
                <p:nvSpPr>
                  <p:cNvPr id="119" name="TextBox 118"/>
                  <p:cNvSpPr txBox="1"/>
                  <p:nvPr/>
                </p:nvSpPr>
                <p:spPr>
                  <a:xfrm>
                    <a:off x="443160" y="4113260"/>
                    <a:ext cx="1008112" cy="461665"/>
                  </a:xfrm>
                  <a:prstGeom prst="rect">
                    <a:avLst/>
                  </a:prstGeom>
                  <a:noFill/>
                </p:spPr>
                <p:txBody>
                  <a:bodyPr wrap="square" rtlCol="0">
                    <a:spAutoFit/>
                  </a:bodyPr>
                  <a:lstStyle/>
                  <a:p>
                    <a:r>
                      <a:rPr lang="ko-KR" altLang="en-US" sz="1200" b="1" dirty="0" smtClean="0">
                        <a:solidFill>
                          <a:schemeClr val="tx1">
                            <a:lumMod val="50000"/>
                            <a:lumOff val="50000"/>
                          </a:schemeClr>
                        </a:solidFill>
                      </a:rPr>
                      <a:t>통신 </a:t>
                    </a:r>
                    <a:r>
                      <a:rPr lang="en-US" altLang="ko-KR" sz="1200" b="1" dirty="0" smtClean="0">
                        <a:solidFill>
                          <a:schemeClr val="tx1">
                            <a:lumMod val="50000"/>
                            <a:lumOff val="50000"/>
                          </a:schemeClr>
                        </a:solidFill>
                      </a:rPr>
                      <a:t>/ </a:t>
                    </a:r>
                  </a:p>
                  <a:p>
                    <a:r>
                      <a:rPr lang="ko-KR" altLang="en-US" sz="1200" b="1" dirty="0" err="1" smtClean="0">
                        <a:solidFill>
                          <a:schemeClr val="tx1">
                            <a:lumMod val="50000"/>
                            <a:lumOff val="50000"/>
                          </a:schemeClr>
                        </a:solidFill>
                      </a:rPr>
                      <a:t>포털서비스</a:t>
                    </a:r>
                    <a:endParaRPr lang="ko-KR" altLang="en-US" sz="1200" b="1" dirty="0">
                      <a:solidFill>
                        <a:schemeClr val="tx1">
                          <a:lumMod val="50000"/>
                          <a:lumOff val="50000"/>
                        </a:schemeClr>
                      </a:solidFill>
                    </a:endParaRPr>
                  </a:p>
                </p:txBody>
              </p:sp>
              <p:pic>
                <p:nvPicPr>
                  <p:cNvPr id="12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37825" y="4161604"/>
                    <a:ext cx="413472" cy="364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1" name="그림 12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48846" y="4188936"/>
                    <a:ext cx="1112587" cy="340074"/>
                  </a:xfrm>
                  <a:prstGeom prst="rect">
                    <a:avLst/>
                  </a:prstGeom>
                </p:spPr>
              </p:pic>
              <p:pic>
                <p:nvPicPr>
                  <p:cNvPr id="122"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158982" y="4106493"/>
                    <a:ext cx="878628" cy="4746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3" name="Picture 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50925" y="4160102"/>
                    <a:ext cx="841294" cy="395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4" name="Picture 6"/>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074003" y="4160102"/>
                    <a:ext cx="1279788" cy="380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5" name="Picture 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502504" y="4178646"/>
                    <a:ext cx="993576" cy="335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6" name="Picture 9"/>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571423" y="4154896"/>
                    <a:ext cx="1106617" cy="395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cxnSp>
            <p:nvCxnSpPr>
              <p:cNvPr id="19" name="직선 연결선 18"/>
              <p:cNvCxnSpPr/>
              <p:nvPr/>
            </p:nvCxnSpPr>
            <p:spPr>
              <a:xfrm>
                <a:off x="395536" y="664121"/>
                <a:ext cx="8280920" cy="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0" name="그룹 14"/>
              <p:cNvGrpSpPr/>
              <p:nvPr/>
            </p:nvGrpSpPr>
            <p:grpSpPr>
              <a:xfrm>
                <a:off x="395536" y="5109037"/>
                <a:ext cx="8280920" cy="552211"/>
                <a:chOff x="395536" y="5109037"/>
                <a:chExt cx="8280920" cy="552211"/>
              </a:xfrm>
            </p:grpSpPr>
            <p:cxnSp>
              <p:nvCxnSpPr>
                <p:cNvPr id="107" name="직선 연결선 106"/>
                <p:cNvCxnSpPr/>
                <p:nvPr/>
              </p:nvCxnSpPr>
              <p:spPr>
                <a:xfrm>
                  <a:off x="395536" y="5661248"/>
                  <a:ext cx="8280920" cy="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08" name="그룹 2"/>
                <p:cNvGrpSpPr/>
                <p:nvPr/>
              </p:nvGrpSpPr>
              <p:grpSpPr>
                <a:xfrm>
                  <a:off x="443160" y="5109037"/>
                  <a:ext cx="8206305" cy="408195"/>
                  <a:chOff x="443160" y="4808907"/>
                  <a:chExt cx="8206305" cy="408195"/>
                </a:xfrm>
              </p:grpSpPr>
              <p:sp>
                <p:nvSpPr>
                  <p:cNvPr id="109" name="TextBox 108"/>
                  <p:cNvSpPr txBox="1"/>
                  <p:nvPr/>
                </p:nvSpPr>
                <p:spPr>
                  <a:xfrm>
                    <a:off x="443160" y="4889718"/>
                    <a:ext cx="1008112" cy="276999"/>
                  </a:xfrm>
                  <a:prstGeom prst="rect">
                    <a:avLst/>
                  </a:prstGeom>
                  <a:noFill/>
                </p:spPr>
                <p:txBody>
                  <a:bodyPr wrap="square" rtlCol="0">
                    <a:spAutoFit/>
                  </a:bodyPr>
                  <a:lstStyle/>
                  <a:p>
                    <a:r>
                      <a:rPr lang="ko-KR" altLang="en-US" sz="1200" b="1" dirty="0" smtClean="0">
                        <a:solidFill>
                          <a:schemeClr val="tx1">
                            <a:lumMod val="50000"/>
                            <a:lumOff val="50000"/>
                          </a:schemeClr>
                        </a:solidFill>
                      </a:rPr>
                      <a:t>게임</a:t>
                    </a:r>
                    <a:endParaRPr lang="ko-KR" altLang="en-US" sz="1200" b="1" dirty="0">
                      <a:solidFill>
                        <a:schemeClr val="tx1">
                          <a:lumMod val="50000"/>
                          <a:lumOff val="50000"/>
                        </a:schemeClr>
                      </a:solidFill>
                    </a:endParaRPr>
                  </a:p>
                </p:txBody>
              </p:sp>
              <p:pic>
                <p:nvPicPr>
                  <p:cNvPr id="110" name="그림 6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928729" y="4830920"/>
                    <a:ext cx="720736" cy="372534"/>
                  </a:xfrm>
                  <a:prstGeom prst="rect">
                    <a:avLst/>
                  </a:prstGeom>
                </p:spPr>
              </p:pic>
              <p:pic>
                <p:nvPicPr>
                  <p:cNvPr id="111" name="그림 110"/>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115807" y="4867093"/>
                    <a:ext cx="995881" cy="344546"/>
                  </a:xfrm>
                  <a:prstGeom prst="rect">
                    <a:avLst/>
                  </a:prstGeom>
                </p:spPr>
              </p:pic>
              <p:pic>
                <p:nvPicPr>
                  <p:cNvPr id="112" name="그림 111"/>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848499" y="4808907"/>
                    <a:ext cx="814317" cy="408195"/>
                  </a:xfrm>
                  <a:prstGeom prst="rect">
                    <a:avLst/>
                  </a:prstGeom>
                </p:spPr>
              </p:pic>
              <p:pic>
                <p:nvPicPr>
                  <p:cNvPr id="113" name="그림 112"/>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391474" y="4881035"/>
                    <a:ext cx="1355910" cy="264857"/>
                  </a:xfrm>
                  <a:prstGeom prst="rect">
                    <a:avLst/>
                  </a:prstGeom>
                </p:spPr>
              </p:pic>
              <p:pic>
                <p:nvPicPr>
                  <p:cNvPr id="114" name="그림 113"/>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872650" y="4875944"/>
                    <a:ext cx="954963" cy="310363"/>
                  </a:xfrm>
                  <a:prstGeom prst="rect">
                    <a:avLst/>
                  </a:prstGeom>
                </p:spPr>
              </p:pic>
              <p:pic>
                <p:nvPicPr>
                  <p:cNvPr id="115" name="Picture 11"/>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2250282" y="4843013"/>
                    <a:ext cx="1040077" cy="3379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6" name="Picture 5"/>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5763931" y="4916719"/>
                    <a:ext cx="1007604" cy="236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cxnSp>
            <p:nvCxnSpPr>
              <p:cNvPr id="21" name="직선 연결선 20"/>
              <p:cNvCxnSpPr/>
              <p:nvPr/>
            </p:nvCxnSpPr>
            <p:spPr>
              <a:xfrm>
                <a:off x="395536" y="1844824"/>
                <a:ext cx="8280920" cy="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43160" y="831698"/>
                <a:ext cx="1008112" cy="276999"/>
              </a:xfrm>
              <a:prstGeom prst="rect">
                <a:avLst/>
              </a:prstGeom>
              <a:noFill/>
            </p:spPr>
            <p:txBody>
              <a:bodyPr wrap="square" rtlCol="0">
                <a:spAutoFit/>
              </a:bodyPr>
              <a:lstStyle/>
              <a:p>
                <a:r>
                  <a:rPr lang="ko-KR" altLang="en-US" sz="1200" b="1" dirty="0" smtClean="0">
                    <a:solidFill>
                      <a:schemeClr val="tx1">
                        <a:lumMod val="50000"/>
                        <a:lumOff val="50000"/>
                      </a:schemeClr>
                    </a:solidFill>
                  </a:rPr>
                  <a:t>공공</a:t>
                </a:r>
                <a:endParaRPr lang="ko-KR" altLang="en-US" sz="1200" b="1" dirty="0">
                  <a:solidFill>
                    <a:schemeClr val="tx1">
                      <a:lumMod val="50000"/>
                      <a:lumOff val="50000"/>
                    </a:schemeClr>
                  </a:solidFill>
                </a:endParaRPr>
              </a:p>
            </p:txBody>
          </p:sp>
          <p:pic>
            <p:nvPicPr>
              <p:cNvPr id="23" name="Picture 2"/>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3944457" y="900624"/>
                <a:ext cx="910422" cy="234852"/>
              </a:xfrm>
              <a:prstGeom prst="rect">
                <a:avLst/>
              </a:prstGeom>
              <a:noFill/>
              <a:ln w="9525">
                <a:noFill/>
                <a:miter lim="800000"/>
                <a:headEnd/>
                <a:tailEnd/>
              </a:ln>
            </p:spPr>
          </p:pic>
          <p:pic>
            <p:nvPicPr>
              <p:cNvPr id="24" name="Picture 3"/>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1915738" y="859515"/>
                <a:ext cx="942486" cy="317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5"/>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7960487" y="797594"/>
                <a:ext cx="688978" cy="440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7"/>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1050878" y="1356117"/>
                <a:ext cx="1144957" cy="386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6"/>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6274216" y="1403198"/>
                <a:ext cx="931993" cy="292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2"/>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2926100" y="838488"/>
                <a:ext cx="950481" cy="359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6"/>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1111673" y="776233"/>
                <a:ext cx="736189" cy="483635"/>
              </a:xfrm>
              <a:prstGeom prst="rect">
                <a:avLst/>
              </a:prstGeom>
              <a:noFill/>
              <a:ln w="9525">
                <a:noFill/>
                <a:miter lim="800000"/>
                <a:headEnd/>
                <a:tailEnd/>
              </a:ln>
            </p:spPr>
          </p:pic>
          <p:pic>
            <p:nvPicPr>
              <p:cNvPr id="43" name="Picture 5"/>
              <p:cNvPicPr>
                <a:picLocks noChangeAspect="1" noChangeArrowheads="1"/>
              </p:cNvPicPr>
              <p:nvPr/>
            </p:nvPicPr>
            <p:blipFill>
              <a:blip r:embed="rId24" cstate="email">
                <a:extLst>
                  <a:ext uri="{28A0092B-C50C-407E-A947-70E740481C1C}">
                    <a14:useLocalDpi xmlns:a14="http://schemas.microsoft.com/office/drawing/2010/main"/>
                  </a:ext>
                </a:extLst>
              </a:blip>
              <a:srcRect/>
              <a:stretch>
                <a:fillRect/>
              </a:stretch>
            </p:blipFill>
            <p:spPr bwMode="auto">
              <a:xfrm>
                <a:off x="2244974" y="1413400"/>
                <a:ext cx="1156366" cy="272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4" name="그룹 13"/>
              <p:cNvGrpSpPr/>
              <p:nvPr/>
            </p:nvGrpSpPr>
            <p:grpSpPr>
              <a:xfrm>
                <a:off x="443160" y="1995047"/>
                <a:ext cx="8228975" cy="341495"/>
                <a:chOff x="443160" y="1456937"/>
                <a:chExt cx="8228975" cy="341495"/>
              </a:xfrm>
            </p:grpSpPr>
            <p:sp>
              <p:nvSpPr>
                <p:cNvPr id="100" name="TextBox 99"/>
                <p:cNvSpPr txBox="1"/>
                <p:nvPr/>
              </p:nvSpPr>
              <p:spPr>
                <a:xfrm>
                  <a:off x="443160" y="1501944"/>
                  <a:ext cx="1008112" cy="276999"/>
                </a:xfrm>
                <a:prstGeom prst="rect">
                  <a:avLst/>
                </a:prstGeom>
                <a:noFill/>
              </p:spPr>
              <p:txBody>
                <a:bodyPr wrap="square" rtlCol="0">
                  <a:spAutoFit/>
                </a:bodyPr>
                <a:lstStyle/>
                <a:p>
                  <a:r>
                    <a:rPr lang="ko-KR" altLang="en-US" sz="1200" b="1" dirty="0" smtClean="0">
                      <a:solidFill>
                        <a:schemeClr val="tx1">
                          <a:lumMod val="50000"/>
                          <a:lumOff val="50000"/>
                        </a:schemeClr>
                      </a:solidFill>
                    </a:rPr>
                    <a:t>교육</a:t>
                  </a:r>
                  <a:endParaRPr lang="ko-KR" altLang="en-US" sz="1200" b="1" dirty="0">
                    <a:solidFill>
                      <a:schemeClr val="tx1">
                        <a:lumMod val="50000"/>
                        <a:lumOff val="50000"/>
                      </a:schemeClr>
                    </a:solidFill>
                  </a:endParaRPr>
                </a:p>
              </p:txBody>
            </p:sp>
            <p:pic>
              <p:nvPicPr>
                <p:cNvPr id="101" name="Picture 2"/>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1115807" y="1489452"/>
                  <a:ext cx="942171" cy="307229"/>
                </a:xfrm>
                <a:prstGeom prst="rect">
                  <a:avLst/>
                </a:prstGeom>
                <a:noFill/>
                <a:ln w="9525">
                  <a:noFill/>
                  <a:miter lim="800000"/>
                  <a:headEnd/>
                  <a:tailEnd/>
                </a:ln>
              </p:spPr>
            </p:pic>
            <p:pic>
              <p:nvPicPr>
                <p:cNvPr id="102" name="Picture 24"/>
                <p:cNvPicPr>
                  <a:picLocks noChangeAspect="1"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5131683" y="1456937"/>
                  <a:ext cx="1101024" cy="315879"/>
                </a:xfrm>
                <a:prstGeom prst="rect">
                  <a:avLst/>
                </a:prstGeom>
                <a:noFill/>
                <a:ln w="9525">
                  <a:noFill/>
                  <a:miter lim="800000"/>
                  <a:headEnd/>
                  <a:tailEnd/>
                </a:ln>
              </p:spPr>
            </p:pic>
            <p:pic>
              <p:nvPicPr>
                <p:cNvPr id="103" name="그림 48" descr="keris C.I 컬러_6.gif"/>
                <p:cNvPicPr>
                  <a:picLocks noChangeAspect="1"/>
                </p:cNvPicPr>
                <p:nvPr/>
              </p:nvPicPr>
              <p:blipFill>
                <a:blip r:embed="rId27" cstate="email">
                  <a:extLst>
                    <a:ext uri="{28A0092B-C50C-407E-A947-70E740481C1C}">
                      <a14:useLocalDpi xmlns:a14="http://schemas.microsoft.com/office/drawing/2010/main"/>
                    </a:ext>
                  </a:extLst>
                </a:blip>
                <a:srcRect/>
                <a:stretch>
                  <a:fillRect/>
                </a:stretch>
              </p:blipFill>
              <p:spPr bwMode="auto">
                <a:xfrm>
                  <a:off x="3357434" y="1461564"/>
                  <a:ext cx="1686833" cy="311252"/>
                </a:xfrm>
                <a:prstGeom prst="rect">
                  <a:avLst/>
                </a:prstGeom>
                <a:noFill/>
                <a:ln w="9525">
                  <a:noFill/>
                  <a:miter lim="800000"/>
                  <a:headEnd/>
                  <a:tailEnd/>
                </a:ln>
              </p:spPr>
            </p:pic>
            <p:pic>
              <p:nvPicPr>
                <p:cNvPr id="104" name="그림 103"/>
                <p:cNvPicPr>
                  <a:picLocks noChangeAspect="1"/>
                </p:cNvPicPr>
                <p:nvPr/>
              </p:nvPicPr>
              <p:blipFill rotWithShape="1">
                <a:blip r:embed="rId28" cstate="email">
                  <a:extLst>
                    <a:ext uri="{28A0092B-C50C-407E-A947-70E740481C1C}">
                      <a14:useLocalDpi xmlns:a14="http://schemas.microsoft.com/office/drawing/2010/main"/>
                    </a:ext>
                  </a:extLst>
                </a:blip>
                <a:srcRect/>
                <a:stretch/>
              </p:blipFill>
              <p:spPr>
                <a:xfrm>
                  <a:off x="6320503" y="1487701"/>
                  <a:ext cx="1299580" cy="310731"/>
                </a:xfrm>
                <a:prstGeom prst="rect">
                  <a:avLst/>
                </a:prstGeom>
              </p:spPr>
            </p:pic>
            <p:pic>
              <p:nvPicPr>
                <p:cNvPr id="105" name="Picture 21"/>
                <p:cNvPicPr>
                  <a:picLocks noChangeAspect="1" noChangeArrowheads="1"/>
                </p:cNvPicPr>
                <p:nvPr/>
              </p:nvPicPr>
              <p:blipFill>
                <a:blip r:embed="rId29" cstate="email">
                  <a:extLst>
                    <a:ext uri="{28A0092B-C50C-407E-A947-70E740481C1C}">
                      <a14:useLocalDpi xmlns:a14="http://schemas.microsoft.com/office/drawing/2010/main"/>
                    </a:ext>
                  </a:extLst>
                </a:blip>
                <a:srcRect/>
                <a:stretch>
                  <a:fillRect/>
                </a:stretch>
              </p:blipFill>
              <p:spPr bwMode="auto">
                <a:xfrm>
                  <a:off x="2138444" y="1497733"/>
                  <a:ext cx="1146517" cy="290666"/>
                </a:xfrm>
                <a:prstGeom prst="rect">
                  <a:avLst/>
                </a:prstGeom>
                <a:noFill/>
                <a:ln w="9525">
                  <a:noFill/>
                  <a:miter lim="800000"/>
                  <a:headEnd/>
                  <a:tailEnd/>
                </a:ln>
              </p:spPr>
            </p:pic>
            <p:pic>
              <p:nvPicPr>
                <p:cNvPr id="106" name="Picture 2"/>
                <p:cNvPicPr>
                  <a:picLocks noChangeAspect="1" noChangeArrowheads="1"/>
                </p:cNvPicPr>
                <p:nvPr/>
              </p:nvPicPr>
              <p:blipFill>
                <a:blip r:embed="rId30" cstate="email">
                  <a:extLst>
                    <a:ext uri="{28A0092B-C50C-407E-A947-70E740481C1C}">
                      <a14:useLocalDpi xmlns:a14="http://schemas.microsoft.com/office/drawing/2010/main"/>
                    </a:ext>
                  </a:extLst>
                </a:blip>
                <a:srcRect/>
                <a:stretch>
                  <a:fillRect/>
                </a:stretch>
              </p:blipFill>
              <p:spPr bwMode="auto">
                <a:xfrm>
                  <a:off x="7614150" y="1494444"/>
                  <a:ext cx="1057985" cy="297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45" name="그룹 12"/>
              <p:cNvGrpSpPr/>
              <p:nvPr/>
            </p:nvGrpSpPr>
            <p:grpSpPr>
              <a:xfrm>
                <a:off x="443160" y="2590106"/>
                <a:ext cx="8172680" cy="415369"/>
                <a:chOff x="443160" y="2113329"/>
                <a:chExt cx="8172680" cy="415369"/>
              </a:xfrm>
            </p:grpSpPr>
            <p:sp>
              <p:nvSpPr>
                <p:cNvPr id="90" name="TextBox 89"/>
                <p:cNvSpPr txBox="1"/>
                <p:nvPr/>
              </p:nvSpPr>
              <p:spPr>
                <a:xfrm>
                  <a:off x="443160" y="2196883"/>
                  <a:ext cx="1008112" cy="276999"/>
                </a:xfrm>
                <a:prstGeom prst="rect">
                  <a:avLst/>
                </a:prstGeom>
                <a:noFill/>
              </p:spPr>
              <p:txBody>
                <a:bodyPr wrap="square" rtlCol="0">
                  <a:spAutoFit/>
                </a:bodyPr>
                <a:lstStyle/>
                <a:p>
                  <a:r>
                    <a:rPr lang="ko-KR" altLang="en-US" sz="1200" b="1" dirty="0" smtClean="0">
                      <a:solidFill>
                        <a:schemeClr val="tx1">
                          <a:lumMod val="50000"/>
                          <a:lumOff val="50000"/>
                        </a:schemeClr>
                      </a:solidFill>
                    </a:rPr>
                    <a:t>금융</a:t>
                  </a:r>
                  <a:endParaRPr lang="ko-KR" altLang="en-US" sz="1200" b="1" dirty="0">
                    <a:solidFill>
                      <a:schemeClr val="tx1">
                        <a:lumMod val="50000"/>
                        <a:lumOff val="50000"/>
                      </a:schemeClr>
                    </a:solidFill>
                  </a:endParaRPr>
                </a:p>
              </p:txBody>
            </p:sp>
            <p:grpSp>
              <p:nvGrpSpPr>
                <p:cNvPr id="91" name="그룹 10"/>
                <p:cNvGrpSpPr/>
                <p:nvPr/>
              </p:nvGrpSpPr>
              <p:grpSpPr>
                <a:xfrm>
                  <a:off x="1115807" y="2113329"/>
                  <a:ext cx="7500033" cy="415369"/>
                  <a:chOff x="1115807" y="2113329"/>
                  <a:chExt cx="7500033" cy="415369"/>
                </a:xfrm>
              </p:grpSpPr>
              <p:pic>
                <p:nvPicPr>
                  <p:cNvPr id="92" name="Picture 16"/>
                  <p:cNvPicPr>
                    <a:picLocks noChangeAspect="1" noChangeArrowheads="1"/>
                  </p:cNvPicPr>
                  <p:nvPr/>
                </p:nvPicPr>
                <p:blipFill>
                  <a:blip r:embed="rId31" cstate="email">
                    <a:extLst>
                      <a:ext uri="{28A0092B-C50C-407E-A947-70E740481C1C}">
                        <a14:useLocalDpi xmlns:a14="http://schemas.microsoft.com/office/drawing/2010/main"/>
                      </a:ext>
                    </a:extLst>
                  </a:blip>
                  <a:srcRect/>
                  <a:stretch>
                    <a:fillRect/>
                  </a:stretch>
                </p:blipFill>
                <p:spPr bwMode="auto">
                  <a:xfrm>
                    <a:off x="2992345" y="2190671"/>
                    <a:ext cx="955840" cy="260684"/>
                  </a:xfrm>
                  <a:prstGeom prst="rect">
                    <a:avLst/>
                  </a:prstGeom>
                  <a:noFill/>
                  <a:ln w="9525">
                    <a:noFill/>
                    <a:miter lim="800000"/>
                    <a:headEnd/>
                    <a:tailEnd/>
                  </a:ln>
                </p:spPr>
              </p:pic>
              <p:pic>
                <p:nvPicPr>
                  <p:cNvPr id="93" name="Picture 26"/>
                  <p:cNvPicPr>
                    <a:picLocks noChangeAspect="1" noChangeArrowheads="1"/>
                  </p:cNvPicPr>
                  <p:nvPr/>
                </p:nvPicPr>
                <p:blipFill>
                  <a:blip r:embed="rId32" cstate="email">
                    <a:extLst>
                      <a:ext uri="{28A0092B-C50C-407E-A947-70E740481C1C}">
                        <a14:useLocalDpi xmlns:a14="http://schemas.microsoft.com/office/drawing/2010/main"/>
                      </a:ext>
                    </a:extLst>
                  </a:blip>
                  <a:srcRect/>
                  <a:stretch>
                    <a:fillRect/>
                  </a:stretch>
                </p:blipFill>
                <p:spPr bwMode="auto">
                  <a:xfrm>
                    <a:off x="2031862" y="2113329"/>
                    <a:ext cx="861669" cy="405218"/>
                  </a:xfrm>
                  <a:prstGeom prst="rect">
                    <a:avLst/>
                  </a:prstGeom>
                  <a:noFill/>
                  <a:ln w="9525">
                    <a:noFill/>
                    <a:miter lim="800000"/>
                    <a:headEnd/>
                    <a:tailEnd/>
                  </a:ln>
                </p:spPr>
              </p:pic>
              <p:pic>
                <p:nvPicPr>
                  <p:cNvPr id="94" name="Picture 10"/>
                  <p:cNvPicPr>
                    <a:picLocks noChangeAspect="1" noChangeArrowheads="1"/>
                  </p:cNvPicPr>
                  <p:nvPr/>
                </p:nvPicPr>
                <p:blipFill>
                  <a:blip r:embed="rId33" cstate="email">
                    <a:extLst>
                      <a:ext uri="{28A0092B-C50C-407E-A947-70E740481C1C}">
                        <a14:useLocalDpi xmlns:a14="http://schemas.microsoft.com/office/drawing/2010/main"/>
                      </a:ext>
                    </a:extLst>
                  </a:blip>
                  <a:srcRect/>
                  <a:stretch>
                    <a:fillRect/>
                  </a:stretch>
                </p:blipFill>
                <p:spPr bwMode="auto">
                  <a:xfrm>
                    <a:off x="4074363" y="2157356"/>
                    <a:ext cx="878159" cy="327314"/>
                  </a:xfrm>
                  <a:prstGeom prst="rect">
                    <a:avLst/>
                  </a:prstGeom>
                  <a:noFill/>
                  <a:ln w="9525">
                    <a:noFill/>
                    <a:miter lim="800000"/>
                    <a:headEnd/>
                    <a:tailEnd/>
                  </a:ln>
                </p:spPr>
              </p:pic>
              <p:pic>
                <p:nvPicPr>
                  <p:cNvPr id="95" name="그림 94"/>
                  <p:cNvPicPr>
                    <a:picLocks noChangeAspect="1"/>
                  </p:cNvPicPr>
                  <p:nvPr/>
                </p:nvPicPr>
                <p:blipFill>
                  <a:blip r:embed="rId34" cstate="email">
                    <a:extLst>
                      <a:ext uri="{28A0092B-C50C-407E-A947-70E740481C1C}">
                        <a14:useLocalDpi xmlns:a14="http://schemas.microsoft.com/office/drawing/2010/main"/>
                      </a:ext>
                    </a:extLst>
                  </a:blip>
                  <a:stretch>
                    <a:fillRect/>
                  </a:stretch>
                </p:blipFill>
                <p:spPr>
                  <a:xfrm>
                    <a:off x="1115807" y="2167666"/>
                    <a:ext cx="745502" cy="306694"/>
                  </a:xfrm>
                  <a:prstGeom prst="rect">
                    <a:avLst/>
                  </a:prstGeom>
                </p:spPr>
              </p:pic>
              <p:pic>
                <p:nvPicPr>
                  <p:cNvPr id="96" name="Picture 3"/>
                  <p:cNvPicPr>
                    <a:picLocks noChangeAspect="1" noChangeArrowheads="1"/>
                  </p:cNvPicPr>
                  <p:nvPr/>
                </p:nvPicPr>
                <p:blipFill>
                  <a:blip r:embed="rId35" cstate="email">
                    <a:extLst>
                      <a:ext uri="{28A0092B-C50C-407E-A947-70E740481C1C}">
                        <a14:useLocalDpi xmlns:a14="http://schemas.microsoft.com/office/drawing/2010/main"/>
                      </a:ext>
                    </a:extLst>
                  </a:blip>
                  <a:srcRect/>
                  <a:stretch>
                    <a:fillRect/>
                  </a:stretch>
                </p:blipFill>
                <p:spPr bwMode="auto">
                  <a:xfrm>
                    <a:off x="7012370" y="2156162"/>
                    <a:ext cx="588578" cy="329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7" name="Picture 11"/>
                  <p:cNvPicPr>
                    <a:picLocks noChangeAspect="1" noChangeArrowheads="1"/>
                  </p:cNvPicPr>
                  <p:nvPr/>
                </p:nvPicPr>
                <p:blipFill>
                  <a:blip r:embed="rId36" cstate="email">
                    <a:extLst>
                      <a:ext uri="{28A0092B-C50C-407E-A947-70E740481C1C}">
                        <a14:useLocalDpi xmlns:a14="http://schemas.microsoft.com/office/drawing/2010/main"/>
                      </a:ext>
                    </a:extLst>
                  </a:blip>
                  <a:srcRect/>
                  <a:stretch>
                    <a:fillRect/>
                  </a:stretch>
                </p:blipFill>
                <p:spPr bwMode="auto">
                  <a:xfrm>
                    <a:off x="5008839" y="2113329"/>
                    <a:ext cx="823846" cy="415369"/>
                  </a:xfrm>
                  <a:prstGeom prst="rect">
                    <a:avLst/>
                  </a:prstGeom>
                  <a:noFill/>
                  <a:ln w="9525">
                    <a:noFill/>
                    <a:miter lim="800000"/>
                    <a:headEnd/>
                    <a:tailEnd/>
                  </a:ln>
                </p:spPr>
              </p:pic>
              <p:pic>
                <p:nvPicPr>
                  <p:cNvPr id="98" name="Picture 2"/>
                  <p:cNvPicPr>
                    <a:picLocks noChangeAspect="1" noChangeArrowheads="1"/>
                  </p:cNvPicPr>
                  <p:nvPr/>
                </p:nvPicPr>
                <p:blipFill>
                  <a:blip r:embed="rId37" cstate="email">
                    <a:extLst>
                      <a:ext uri="{28A0092B-C50C-407E-A947-70E740481C1C}">
                        <a14:useLocalDpi xmlns:a14="http://schemas.microsoft.com/office/drawing/2010/main"/>
                      </a:ext>
                    </a:extLst>
                  </a:blip>
                  <a:srcRect/>
                  <a:stretch>
                    <a:fillRect/>
                  </a:stretch>
                </p:blipFill>
                <p:spPr bwMode="auto">
                  <a:xfrm>
                    <a:off x="5899967" y="2155975"/>
                    <a:ext cx="1004585" cy="330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9" name="Picture 28"/>
                  <p:cNvPicPr>
                    <a:picLocks noChangeAspect="1" noChangeArrowheads="1"/>
                  </p:cNvPicPr>
                  <p:nvPr/>
                </p:nvPicPr>
                <p:blipFill>
                  <a:blip r:embed="rId38" cstate="email">
                    <a:extLst>
                      <a:ext uri="{28A0092B-C50C-407E-A947-70E740481C1C}">
                        <a14:useLocalDpi xmlns:a14="http://schemas.microsoft.com/office/drawing/2010/main"/>
                      </a:ext>
                    </a:extLst>
                  </a:blip>
                  <a:srcRect/>
                  <a:stretch>
                    <a:fillRect/>
                  </a:stretch>
                </p:blipFill>
                <p:spPr bwMode="auto">
                  <a:xfrm>
                    <a:off x="7741243" y="2202200"/>
                    <a:ext cx="874597" cy="237626"/>
                  </a:xfrm>
                  <a:prstGeom prst="rect">
                    <a:avLst/>
                  </a:prstGeom>
                  <a:noFill/>
                  <a:ln w="9525">
                    <a:noFill/>
                    <a:miter lim="800000"/>
                    <a:headEnd/>
                    <a:tailEnd/>
                  </a:ln>
                </p:spPr>
              </p:pic>
            </p:grpSp>
          </p:grpSp>
          <p:grpSp>
            <p:nvGrpSpPr>
              <p:cNvPr id="46" name="그룹 16"/>
              <p:cNvGrpSpPr/>
              <p:nvPr/>
            </p:nvGrpSpPr>
            <p:grpSpPr>
              <a:xfrm>
                <a:off x="395536" y="5703639"/>
                <a:ext cx="8280920" cy="893713"/>
                <a:chOff x="395536" y="5703639"/>
                <a:chExt cx="8280920" cy="893713"/>
              </a:xfrm>
            </p:grpSpPr>
            <p:cxnSp>
              <p:nvCxnSpPr>
                <p:cNvPr id="75" name="직선 연결선 74"/>
                <p:cNvCxnSpPr/>
                <p:nvPr/>
              </p:nvCxnSpPr>
              <p:spPr>
                <a:xfrm>
                  <a:off x="395536" y="6597352"/>
                  <a:ext cx="8280920" cy="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443160" y="5703639"/>
                  <a:ext cx="1008112" cy="461665"/>
                </a:xfrm>
                <a:prstGeom prst="rect">
                  <a:avLst/>
                </a:prstGeom>
                <a:noFill/>
              </p:spPr>
              <p:txBody>
                <a:bodyPr wrap="square" rtlCol="0">
                  <a:spAutoFit/>
                </a:bodyPr>
                <a:lstStyle/>
                <a:p>
                  <a:r>
                    <a:rPr lang="ko-KR" altLang="en-US" sz="1200" b="1" dirty="0" smtClean="0">
                      <a:solidFill>
                        <a:schemeClr val="tx1">
                          <a:lumMod val="50000"/>
                          <a:lumOff val="50000"/>
                        </a:schemeClr>
                      </a:solidFill>
                    </a:rPr>
                    <a:t>병원 </a:t>
                  </a:r>
                  <a:r>
                    <a:rPr lang="en-US" altLang="ko-KR" sz="1200" b="1" dirty="0" smtClean="0">
                      <a:solidFill>
                        <a:schemeClr val="tx1">
                          <a:lumMod val="50000"/>
                          <a:lumOff val="50000"/>
                        </a:schemeClr>
                      </a:solidFill>
                    </a:rPr>
                    <a:t>/ </a:t>
                  </a:r>
                </a:p>
                <a:p>
                  <a:r>
                    <a:rPr lang="ko-KR" altLang="en-US" sz="1200" b="1" dirty="0" smtClean="0">
                      <a:solidFill>
                        <a:schemeClr val="tx1">
                          <a:lumMod val="50000"/>
                          <a:lumOff val="50000"/>
                        </a:schemeClr>
                      </a:solidFill>
                    </a:rPr>
                    <a:t>제약</a:t>
                  </a:r>
                  <a:endParaRPr lang="ko-KR" altLang="en-US" sz="1200" b="1" dirty="0">
                    <a:solidFill>
                      <a:schemeClr val="tx1">
                        <a:lumMod val="50000"/>
                        <a:lumOff val="50000"/>
                      </a:schemeClr>
                    </a:solidFill>
                  </a:endParaRPr>
                </a:p>
              </p:txBody>
            </p:sp>
            <p:pic>
              <p:nvPicPr>
                <p:cNvPr id="77" name="Picture 2"/>
                <p:cNvPicPr>
                  <a:picLocks noChangeAspect="1" noChangeArrowheads="1"/>
                </p:cNvPicPr>
                <p:nvPr/>
              </p:nvPicPr>
              <p:blipFill>
                <a:blip r:embed="rId39" cstate="email">
                  <a:extLst>
                    <a:ext uri="{28A0092B-C50C-407E-A947-70E740481C1C}">
                      <a14:useLocalDpi xmlns:a14="http://schemas.microsoft.com/office/drawing/2010/main"/>
                    </a:ext>
                  </a:extLst>
                </a:blip>
                <a:srcRect/>
                <a:stretch>
                  <a:fillRect/>
                </a:stretch>
              </p:blipFill>
              <p:spPr bwMode="auto">
                <a:xfrm>
                  <a:off x="4279028" y="6230005"/>
                  <a:ext cx="780167" cy="270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8" name="Picture 4"/>
                <p:cNvPicPr>
                  <a:picLocks noChangeAspect="1" noChangeArrowheads="1"/>
                </p:cNvPicPr>
                <p:nvPr/>
              </p:nvPicPr>
              <p:blipFill>
                <a:blip r:embed="rId40" cstate="email">
                  <a:extLst>
                    <a:ext uri="{28A0092B-C50C-407E-A947-70E740481C1C}">
                      <a14:useLocalDpi xmlns:a14="http://schemas.microsoft.com/office/drawing/2010/main"/>
                    </a:ext>
                  </a:extLst>
                </a:blip>
                <a:srcRect/>
                <a:stretch>
                  <a:fillRect/>
                </a:stretch>
              </p:blipFill>
              <p:spPr bwMode="auto">
                <a:xfrm>
                  <a:off x="5118602" y="6221144"/>
                  <a:ext cx="980097" cy="288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Picture 5"/>
                <p:cNvPicPr>
                  <a:picLocks noChangeAspect="1" noChangeArrowheads="1"/>
                </p:cNvPicPr>
                <p:nvPr/>
              </p:nvPicPr>
              <p:blipFill>
                <a:blip r:embed="rId41" cstate="email">
                  <a:extLst>
                    <a:ext uri="{28A0092B-C50C-407E-A947-70E740481C1C}">
                      <a14:useLocalDpi xmlns:a14="http://schemas.microsoft.com/office/drawing/2010/main"/>
                    </a:ext>
                  </a:extLst>
                </a:blip>
                <a:srcRect/>
                <a:stretch>
                  <a:fillRect/>
                </a:stretch>
              </p:blipFill>
              <p:spPr bwMode="auto">
                <a:xfrm>
                  <a:off x="6105219" y="6221853"/>
                  <a:ext cx="987061" cy="286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0" name="Picture 2"/>
                <p:cNvPicPr>
                  <a:picLocks noChangeAspect="1" noChangeArrowheads="1"/>
                </p:cNvPicPr>
                <p:nvPr/>
              </p:nvPicPr>
              <p:blipFill>
                <a:blip r:embed="rId42" cstate="email">
                  <a:extLst>
                    <a:ext uri="{28A0092B-C50C-407E-A947-70E740481C1C}">
                      <a14:useLocalDpi xmlns:a14="http://schemas.microsoft.com/office/drawing/2010/main"/>
                    </a:ext>
                  </a:extLst>
                </a:blip>
                <a:srcRect/>
                <a:stretch>
                  <a:fillRect/>
                </a:stretch>
              </p:blipFill>
              <p:spPr bwMode="auto">
                <a:xfrm>
                  <a:off x="1115807" y="5747801"/>
                  <a:ext cx="944131" cy="339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 name="그림 80"/>
                <p:cNvPicPr>
                  <a:picLocks noChangeAspect="1"/>
                </p:cNvPicPr>
                <p:nvPr/>
              </p:nvPicPr>
              <p:blipFill>
                <a:blip r:embed="rId43" cstate="email">
                  <a:extLst>
                    <a:ext uri="{28A0092B-C50C-407E-A947-70E740481C1C}">
                      <a14:useLocalDpi xmlns:a14="http://schemas.microsoft.com/office/drawing/2010/main"/>
                    </a:ext>
                  </a:extLst>
                </a:blip>
                <a:stretch>
                  <a:fillRect/>
                </a:stretch>
              </p:blipFill>
              <p:spPr>
                <a:xfrm>
                  <a:off x="2179709" y="5738966"/>
                  <a:ext cx="1256213" cy="356702"/>
                </a:xfrm>
                <a:prstGeom prst="rect">
                  <a:avLst/>
                </a:prstGeom>
              </p:spPr>
            </p:pic>
            <p:pic>
              <p:nvPicPr>
                <p:cNvPr id="82" name="그림 19"/>
                <p:cNvPicPr>
                  <a:picLocks noChangeAspect="1"/>
                </p:cNvPicPr>
                <p:nvPr/>
              </p:nvPicPr>
              <p:blipFill>
                <a:blip r:embed="rId44" cstate="email">
                  <a:extLst>
                    <a:ext uri="{28A0092B-C50C-407E-A947-70E740481C1C}">
                      <a14:useLocalDpi xmlns:a14="http://schemas.microsoft.com/office/drawing/2010/main"/>
                    </a:ext>
                  </a:extLst>
                </a:blip>
                <a:stretch>
                  <a:fillRect/>
                </a:stretch>
              </p:blipFill>
              <p:spPr>
                <a:xfrm>
                  <a:off x="3519833" y="5755669"/>
                  <a:ext cx="1440134" cy="323296"/>
                </a:xfrm>
                <a:prstGeom prst="rect">
                  <a:avLst/>
                </a:prstGeom>
              </p:spPr>
            </p:pic>
            <p:pic>
              <p:nvPicPr>
                <p:cNvPr id="83" name="Picture 29"/>
                <p:cNvPicPr>
                  <a:picLocks noChangeAspect="1" noChangeArrowheads="1"/>
                </p:cNvPicPr>
                <p:nvPr/>
              </p:nvPicPr>
              <p:blipFill>
                <a:blip r:embed="rId45" cstate="email">
                  <a:extLst>
                    <a:ext uri="{28A0092B-C50C-407E-A947-70E740481C1C}">
                      <a14:useLocalDpi xmlns:a14="http://schemas.microsoft.com/office/drawing/2010/main"/>
                    </a:ext>
                  </a:extLst>
                </a:blip>
                <a:srcRect/>
                <a:stretch>
                  <a:fillRect/>
                </a:stretch>
              </p:blipFill>
              <p:spPr bwMode="auto">
                <a:xfrm>
                  <a:off x="7451367" y="5770295"/>
                  <a:ext cx="1198098" cy="294045"/>
                </a:xfrm>
                <a:prstGeom prst="rect">
                  <a:avLst/>
                </a:prstGeom>
                <a:noFill/>
                <a:ln w="9525">
                  <a:noFill/>
                  <a:miter lim="800000"/>
                  <a:headEnd/>
                  <a:tailEnd/>
                </a:ln>
              </p:spPr>
            </p:pic>
            <p:pic>
              <p:nvPicPr>
                <p:cNvPr id="84" name="그림 83"/>
                <p:cNvPicPr>
                  <a:picLocks noChangeAspect="1"/>
                </p:cNvPicPr>
                <p:nvPr/>
              </p:nvPicPr>
              <p:blipFill>
                <a:blip r:embed="rId46" cstate="email">
                  <a:extLst>
                    <a:ext uri="{28A0092B-C50C-407E-A947-70E740481C1C}">
                      <a14:useLocalDpi xmlns:a14="http://schemas.microsoft.com/office/drawing/2010/main"/>
                    </a:ext>
                  </a:extLst>
                </a:blip>
                <a:stretch>
                  <a:fillRect/>
                </a:stretch>
              </p:blipFill>
              <p:spPr>
                <a:xfrm>
                  <a:off x="7149264" y="6216641"/>
                  <a:ext cx="1500201" cy="297397"/>
                </a:xfrm>
                <a:prstGeom prst="rect">
                  <a:avLst/>
                </a:prstGeom>
              </p:spPr>
            </p:pic>
            <p:pic>
              <p:nvPicPr>
                <p:cNvPr id="85" name="Picture 11"/>
                <p:cNvPicPr>
                  <a:picLocks noChangeAspect="1" noChangeArrowheads="1"/>
                </p:cNvPicPr>
                <p:nvPr/>
              </p:nvPicPr>
              <p:blipFill>
                <a:blip r:embed="rId47" cstate="email">
                  <a:extLst>
                    <a:ext uri="{28A0092B-C50C-407E-A947-70E740481C1C}">
                      <a14:useLocalDpi xmlns:a14="http://schemas.microsoft.com/office/drawing/2010/main"/>
                    </a:ext>
                  </a:extLst>
                </a:blip>
                <a:srcRect/>
                <a:stretch>
                  <a:fillRect/>
                </a:stretch>
              </p:blipFill>
              <p:spPr bwMode="auto">
                <a:xfrm>
                  <a:off x="6261016" y="5749949"/>
                  <a:ext cx="1087895" cy="334737"/>
                </a:xfrm>
                <a:prstGeom prst="rect">
                  <a:avLst/>
                </a:prstGeom>
                <a:noFill/>
                <a:ln w="9525">
                  <a:noFill/>
                  <a:miter lim="800000"/>
                  <a:headEnd/>
                  <a:tailEnd/>
                </a:ln>
              </p:spPr>
            </p:pic>
            <p:pic>
              <p:nvPicPr>
                <p:cNvPr id="86" name="Picture 20"/>
                <p:cNvPicPr>
                  <a:picLocks noChangeAspect="1" noChangeArrowheads="1"/>
                </p:cNvPicPr>
                <p:nvPr/>
              </p:nvPicPr>
              <p:blipFill>
                <a:blip r:embed="rId48" cstate="email">
                  <a:extLst>
                    <a:ext uri="{28A0092B-C50C-407E-A947-70E740481C1C}">
                      <a14:useLocalDpi xmlns:a14="http://schemas.microsoft.com/office/drawing/2010/main"/>
                    </a:ext>
                  </a:extLst>
                </a:blip>
                <a:srcRect/>
                <a:stretch>
                  <a:fillRect/>
                </a:stretch>
              </p:blipFill>
              <p:spPr bwMode="auto">
                <a:xfrm>
                  <a:off x="5075411" y="5733256"/>
                  <a:ext cx="1083531" cy="368123"/>
                </a:xfrm>
                <a:prstGeom prst="rect">
                  <a:avLst/>
                </a:prstGeom>
                <a:noFill/>
                <a:ln w="9525">
                  <a:noFill/>
                  <a:miter lim="800000"/>
                  <a:headEnd/>
                  <a:tailEnd/>
                </a:ln>
              </p:spPr>
            </p:pic>
            <p:pic>
              <p:nvPicPr>
                <p:cNvPr id="87" name="Picture 14"/>
                <p:cNvPicPr>
                  <a:picLocks noChangeAspect="1" noChangeArrowheads="1"/>
                </p:cNvPicPr>
                <p:nvPr/>
              </p:nvPicPr>
              <p:blipFill>
                <a:blip r:embed="rId49" cstate="email">
                  <a:extLst>
                    <a:ext uri="{28A0092B-C50C-407E-A947-70E740481C1C}">
                      <a14:useLocalDpi xmlns:a14="http://schemas.microsoft.com/office/drawing/2010/main"/>
                    </a:ext>
                  </a:extLst>
                </a:blip>
                <a:srcRect/>
                <a:stretch>
                  <a:fillRect/>
                </a:stretch>
              </p:blipFill>
              <p:spPr bwMode="auto">
                <a:xfrm>
                  <a:off x="929214" y="6247686"/>
                  <a:ext cx="1140718" cy="235306"/>
                </a:xfrm>
                <a:prstGeom prst="rect">
                  <a:avLst/>
                </a:prstGeom>
                <a:noFill/>
                <a:ln w="9525">
                  <a:noFill/>
                  <a:miter lim="800000"/>
                  <a:headEnd/>
                  <a:tailEnd/>
                </a:ln>
              </p:spPr>
            </p:pic>
            <p:pic>
              <p:nvPicPr>
                <p:cNvPr id="88" name="Picture 2"/>
                <p:cNvPicPr>
                  <a:picLocks noChangeAspect="1" noChangeArrowheads="1"/>
                </p:cNvPicPr>
                <p:nvPr/>
              </p:nvPicPr>
              <p:blipFill>
                <a:blip r:embed="rId50" cstate="email">
                  <a:extLst>
                    <a:ext uri="{28A0092B-C50C-407E-A947-70E740481C1C}">
                      <a14:useLocalDpi xmlns:a14="http://schemas.microsoft.com/office/drawing/2010/main"/>
                    </a:ext>
                  </a:extLst>
                </a:blip>
                <a:srcRect/>
                <a:stretch>
                  <a:fillRect/>
                </a:stretch>
              </p:blipFill>
              <p:spPr bwMode="auto">
                <a:xfrm>
                  <a:off x="3316876" y="6226638"/>
                  <a:ext cx="914677" cy="2774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9" name="Picture 5"/>
                <p:cNvPicPr>
                  <a:picLocks noChangeAspect="1" noChangeArrowheads="1"/>
                </p:cNvPicPr>
                <p:nvPr/>
              </p:nvPicPr>
              <p:blipFill>
                <a:blip r:embed="rId51" cstate="email">
                  <a:extLst>
                    <a:ext uri="{28A0092B-C50C-407E-A947-70E740481C1C}">
                      <a14:useLocalDpi xmlns:a14="http://schemas.microsoft.com/office/drawing/2010/main"/>
                    </a:ext>
                  </a:extLst>
                </a:blip>
                <a:srcRect/>
                <a:stretch>
                  <a:fillRect/>
                </a:stretch>
              </p:blipFill>
              <p:spPr bwMode="auto">
                <a:xfrm>
                  <a:off x="2195836" y="6252011"/>
                  <a:ext cx="1005046" cy="226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48" name="직선 연결선 47"/>
              <p:cNvCxnSpPr/>
              <p:nvPr/>
            </p:nvCxnSpPr>
            <p:spPr>
              <a:xfrm>
                <a:off x="395536" y="4365104"/>
                <a:ext cx="8280920" cy="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직선 연결선 48"/>
              <p:cNvCxnSpPr/>
              <p:nvPr/>
            </p:nvCxnSpPr>
            <p:spPr>
              <a:xfrm>
                <a:off x="395536" y="3127251"/>
                <a:ext cx="8280920" cy="0"/>
              </a:xfrm>
              <a:prstGeom prst="line">
                <a:avLst/>
              </a:prstGeom>
              <a:ln w="3175">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0" name="그룹 17"/>
              <p:cNvGrpSpPr/>
              <p:nvPr/>
            </p:nvGrpSpPr>
            <p:grpSpPr>
              <a:xfrm>
                <a:off x="443160" y="3241539"/>
                <a:ext cx="8242974" cy="1018923"/>
                <a:chOff x="443160" y="3289164"/>
                <a:chExt cx="8242974" cy="1018923"/>
              </a:xfrm>
            </p:grpSpPr>
            <p:sp>
              <p:nvSpPr>
                <p:cNvPr id="60" name="TextBox 59"/>
                <p:cNvSpPr txBox="1"/>
                <p:nvPr/>
              </p:nvSpPr>
              <p:spPr>
                <a:xfrm>
                  <a:off x="443160" y="3330095"/>
                  <a:ext cx="1008112" cy="276999"/>
                </a:xfrm>
                <a:prstGeom prst="rect">
                  <a:avLst/>
                </a:prstGeom>
                <a:noFill/>
              </p:spPr>
              <p:txBody>
                <a:bodyPr wrap="square" rtlCol="0">
                  <a:spAutoFit/>
                </a:bodyPr>
                <a:lstStyle/>
                <a:p>
                  <a:r>
                    <a:rPr lang="ko-KR" altLang="en-US" sz="1200" b="1" dirty="0" smtClean="0">
                      <a:solidFill>
                        <a:schemeClr val="tx1">
                          <a:lumMod val="50000"/>
                          <a:lumOff val="50000"/>
                        </a:schemeClr>
                      </a:solidFill>
                    </a:rPr>
                    <a:t>기</a:t>
                  </a:r>
                  <a:r>
                    <a:rPr lang="ko-KR" altLang="en-US" sz="1200" b="1" dirty="0">
                      <a:solidFill>
                        <a:schemeClr val="tx1">
                          <a:lumMod val="50000"/>
                          <a:lumOff val="50000"/>
                        </a:schemeClr>
                      </a:solidFill>
                    </a:rPr>
                    <a:t>업</a:t>
                  </a:r>
                  <a:endParaRPr lang="en-US" altLang="ko-KR" sz="1200" b="1" dirty="0" smtClean="0">
                    <a:solidFill>
                      <a:schemeClr val="tx1">
                        <a:lumMod val="50000"/>
                        <a:lumOff val="50000"/>
                      </a:schemeClr>
                    </a:solidFill>
                  </a:endParaRPr>
                </a:p>
              </p:txBody>
            </p:sp>
            <p:pic>
              <p:nvPicPr>
                <p:cNvPr id="61" name="Picture 10"/>
                <p:cNvPicPr>
                  <a:picLocks noChangeAspect="1" noChangeArrowheads="1"/>
                </p:cNvPicPr>
                <p:nvPr/>
              </p:nvPicPr>
              <p:blipFill>
                <a:blip r:embed="rId52" cstate="email">
                  <a:extLst>
                    <a:ext uri="{28A0092B-C50C-407E-A947-70E740481C1C}">
                      <a14:useLocalDpi xmlns:a14="http://schemas.microsoft.com/office/drawing/2010/main"/>
                    </a:ext>
                  </a:extLst>
                </a:blip>
                <a:srcRect/>
                <a:stretch>
                  <a:fillRect/>
                </a:stretch>
              </p:blipFill>
              <p:spPr bwMode="auto">
                <a:xfrm>
                  <a:off x="8035786" y="3899498"/>
                  <a:ext cx="613679" cy="370857"/>
                </a:xfrm>
                <a:prstGeom prst="rect">
                  <a:avLst/>
                </a:prstGeom>
                <a:noFill/>
                <a:ln w="9525">
                  <a:noFill/>
                  <a:miter lim="800000"/>
                  <a:headEnd/>
                  <a:tailEnd/>
                </a:ln>
              </p:spPr>
            </p:pic>
            <p:pic>
              <p:nvPicPr>
                <p:cNvPr id="62" name="Picture 20"/>
                <p:cNvPicPr>
                  <a:picLocks noChangeAspect="1" noChangeArrowheads="1"/>
                </p:cNvPicPr>
                <p:nvPr/>
              </p:nvPicPr>
              <p:blipFill>
                <a:blip r:embed="rId53" cstate="email">
                  <a:extLst>
                    <a:ext uri="{28A0092B-C50C-407E-A947-70E740481C1C}">
                      <a14:useLocalDpi xmlns:a14="http://schemas.microsoft.com/office/drawing/2010/main"/>
                    </a:ext>
                  </a:extLst>
                </a:blip>
                <a:srcRect/>
                <a:stretch>
                  <a:fillRect/>
                </a:stretch>
              </p:blipFill>
              <p:spPr bwMode="auto">
                <a:xfrm>
                  <a:off x="5544375" y="3375095"/>
                  <a:ext cx="996189" cy="303889"/>
                </a:xfrm>
                <a:prstGeom prst="rect">
                  <a:avLst/>
                </a:prstGeom>
                <a:noFill/>
                <a:ln w="9525">
                  <a:noFill/>
                  <a:miter lim="800000"/>
                  <a:headEnd/>
                  <a:tailEnd/>
                </a:ln>
              </p:spPr>
            </p:pic>
            <p:pic>
              <p:nvPicPr>
                <p:cNvPr id="63" name="그림 62" descr="samsung_com_20130508_085419.jpg"/>
                <p:cNvPicPr>
                  <a:picLocks noChangeAspect="1"/>
                </p:cNvPicPr>
                <p:nvPr/>
              </p:nvPicPr>
              <p:blipFill>
                <a:blip r:embed="rId54" cstate="email">
                  <a:extLst>
                    <a:ext uri="{28A0092B-C50C-407E-A947-70E740481C1C}">
                      <a14:useLocalDpi xmlns:a14="http://schemas.microsoft.com/office/drawing/2010/main"/>
                    </a:ext>
                  </a:extLst>
                </a:blip>
                <a:stretch>
                  <a:fillRect/>
                </a:stretch>
              </p:blipFill>
              <p:spPr>
                <a:xfrm>
                  <a:off x="1000234" y="3309078"/>
                  <a:ext cx="976648" cy="435921"/>
                </a:xfrm>
                <a:prstGeom prst="rect">
                  <a:avLst/>
                </a:prstGeom>
              </p:spPr>
            </p:pic>
            <p:pic>
              <p:nvPicPr>
                <p:cNvPr id="64" name="그림 63" descr="s-oil_com_20130508_085654.jpg"/>
                <p:cNvPicPr>
                  <a:picLocks noChangeAspect="1"/>
                </p:cNvPicPr>
                <p:nvPr/>
              </p:nvPicPr>
              <p:blipFill>
                <a:blip r:embed="rId55" cstate="email">
                  <a:extLst>
                    <a:ext uri="{28A0092B-C50C-407E-A947-70E740481C1C}">
                      <a14:useLocalDpi xmlns:a14="http://schemas.microsoft.com/office/drawing/2010/main"/>
                    </a:ext>
                  </a:extLst>
                </a:blip>
                <a:stretch>
                  <a:fillRect/>
                </a:stretch>
              </p:blipFill>
              <p:spPr>
                <a:xfrm>
                  <a:off x="1057878" y="3861766"/>
                  <a:ext cx="818451" cy="446321"/>
                </a:xfrm>
                <a:prstGeom prst="rect">
                  <a:avLst/>
                </a:prstGeom>
              </p:spPr>
            </p:pic>
            <p:pic>
              <p:nvPicPr>
                <p:cNvPr id="65" name="그림 64"/>
                <p:cNvPicPr>
                  <a:picLocks noChangeAspect="1"/>
                </p:cNvPicPr>
                <p:nvPr/>
              </p:nvPicPr>
              <p:blipFill>
                <a:blip r:embed="rId56" cstate="email">
                  <a:extLst>
                    <a:ext uri="{28A0092B-C50C-407E-A947-70E740481C1C}">
                      <a14:useLocalDpi xmlns:a14="http://schemas.microsoft.com/office/drawing/2010/main"/>
                    </a:ext>
                  </a:extLst>
                </a:blip>
                <a:stretch>
                  <a:fillRect/>
                </a:stretch>
              </p:blipFill>
              <p:spPr>
                <a:xfrm>
                  <a:off x="2111688" y="3389131"/>
                  <a:ext cx="2037024" cy="275817"/>
                </a:xfrm>
                <a:prstGeom prst="rect">
                  <a:avLst/>
                </a:prstGeom>
              </p:spPr>
            </p:pic>
            <p:pic>
              <p:nvPicPr>
                <p:cNvPr id="66" name="그림 65"/>
                <p:cNvPicPr>
                  <a:picLocks noChangeAspect="1"/>
                </p:cNvPicPr>
                <p:nvPr/>
              </p:nvPicPr>
              <p:blipFill>
                <a:blip r:embed="rId57" cstate="email">
                  <a:extLst>
                    <a:ext uri="{28A0092B-C50C-407E-A947-70E740481C1C}">
                      <a14:useLocalDpi xmlns:a14="http://schemas.microsoft.com/office/drawing/2010/main"/>
                    </a:ext>
                  </a:extLst>
                </a:blip>
                <a:stretch>
                  <a:fillRect/>
                </a:stretch>
              </p:blipFill>
              <p:spPr>
                <a:xfrm>
                  <a:off x="1993336" y="3960204"/>
                  <a:ext cx="1140840" cy="249444"/>
                </a:xfrm>
                <a:prstGeom prst="rect">
                  <a:avLst/>
                </a:prstGeom>
              </p:spPr>
            </p:pic>
            <p:pic>
              <p:nvPicPr>
                <p:cNvPr id="67" name="그림 66"/>
                <p:cNvPicPr>
                  <a:picLocks noChangeAspect="1"/>
                </p:cNvPicPr>
                <p:nvPr/>
              </p:nvPicPr>
              <p:blipFill>
                <a:blip r:embed="rId58" cstate="email">
                  <a:extLst>
                    <a:ext uri="{28A0092B-C50C-407E-A947-70E740481C1C}">
                      <a14:useLocalDpi xmlns:a14="http://schemas.microsoft.com/office/drawing/2010/main"/>
                    </a:ext>
                  </a:extLst>
                </a:blip>
                <a:stretch>
                  <a:fillRect/>
                </a:stretch>
              </p:blipFill>
              <p:spPr>
                <a:xfrm>
                  <a:off x="6674834" y="3289164"/>
                  <a:ext cx="763882" cy="475751"/>
                </a:xfrm>
                <a:prstGeom prst="rect">
                  <a:avLst/>
                </a:prstGeom>
              </p:spPr>
            </p:pic>
            <p:pic>
              <p:nvPicPr>
                <p:cNvPr id="68" name="그림 67"/>
                <p:cNvPicPr>
                  <a:picLocks noChangeAspect="1"/>
                </p:cNvPicPr>
                <p:nvPr/>
              </p:nvPicPr>
              <p:blipFill>
                <a:blip r:embed="rId59" cstate="email">
                  <a:extLst>
                    <a:ext uri="{28A0092B-C50C-407E-A947-70E740481C1C}">
                      <a14:useLocalDpi xmlns:a14="http://schemas.microsoft.com/office/drawing/2010/main"/>
                    </a:ext>
                  </a:extLst>
                </a:blip>
                <a:stretch>
                  <a:fillRect/>
                </a:stretch>
              </p:blipFill>
              <p:spPr>
                <a:xfrm>
                  <a:off x="4074363" y="3942284"/>
                  <a:ext cx="1165189" cy="285285"/>
                </a:xfrm>
                <a:prstGeom prst="rect">
                  <a:avLst/>
                </a:prstGeom>
              </p:spPr>
            </p:pic>
            <p:pic>
              <p:nvPicPr>
                <p:cNvPr id="69" name="Picture 4"/>
                <p:cNvPicPr>
                  <a:picLocks noChangeAspect="1" noChangeArrowheads="1"/>
                </p:cNvPicPr>
                <p:nvPr/>
              </p:nvPicPr>
              <p:blipFill>
                <a:blip r:embed="rId60" cstate="email">
                  <a:extLst>
                    <a:ext uri="{28A0092B-C50C-407E-A947-70E740481C1C}">
                      <a14:useLocalDpi xmlns:a14="http://schemas.microsoft.com/office/drawing/2010/main"/>
                    </a:ext>
                  </a:extLst>
                </a:blip>
                <a:srcRect/>
                <a:stretch>
                  <a:fillRect/>
                </a:stretch>
              </p:blipFill>
              <p:spPr bwMode="auto">
                <a:xfrm>
                  <a:off x="4297193" y="3377592"/>
                  <a:ext cx="1116808" cy="29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0" name="그림 69" descr="ahnlab_com_20130212_102508.jpg"/>
                <p:cNvPicPr>
                  <a:picLocks noChangeAspect="1"/>
                </p:cNvPicPr>
                <p:nvPr/>
              </p:nvPicPr>
              <p:blipFill>
                <a:blip r:embed="rId61" cstate="email">
                  <a:extLst>
                    <a:ext uri="{28A0092B-C50C-407E-A947-70E740481C1C}">
                      <a14:useLocalDpi xmlns:a14="http://schemas.microsoft.com/office/drawing/2010/main"/>
                    </a:ext>
                  </a:extLst>
                </a:blip>
                <a:stretch>
                  <a:fillRect/>
                </a:stretch>
              </p:blipFill>
              <p:spPr>
                <a:xfrm>
                  <a:off x="7063286" y="3972483"/>
                  <a:ext cx="850296" cy="224886"/>
                </a:xfrm>
                <a:prstGeom prst="rect">
                  <a:avLst/>
                </a:prstGeom>
              </p:spPr>
            </p:pic>
            <p:pic>
              <p:nvPicPr>
                <p:cNvPr id="71" name="그림 70"/>
                <p:cNvPicPr>
                  <a:picLocks noChangeAspect="1"/>
                </p:cNvPicPr>
                <p:nvPr/>
              </p:nvPicPr>
              <p:blipFill>
                <a:blip r:embed="rId62" cstate="email">
                  <a:extLst>
                    <a:ext uri="{28A0092B-C50C-407E-A947-70E740481C1C}">
                      <a14:useLocalDpi xmlns:a14="http://schemas.microsoft.com/office/drawing/2010/main"/>
                    </a:ext>
                  </a:extLst>
                </a:blip>
                <a:stretch>
                  <a:fillRect/>
                </a:stretch>
              </p:blipFill>
              <p:spPr>
                <a:xfrm>
                  <a:off x="3158982" y="3941385"/>
                  <a:ext cx="904392" cy="287082"/>
                </a:xfrm>
                <a:prstGeom prst="rect">
                  <a:avLst/>
                </a:prstGeom>
              </p:spPr>
            </p:pic>
            <p:pic>
              <p:nvPicPr>
                <p:cNvPr id="72" name="Picture 22"/>
                <p:cNvPicPr>
                  <a:picLocks noChangeAspect="1" noChangeArrowheads="1"/>
                </p:cNvPicPr>
                <p:nvPr/>
              </p:nvPicPr>
              <p:blipFill>
                <a:blip r:embed="rId63" cstate="email">
                  <a:extLst>
                    <a:ext uri="{28A0092B-C50C-407E-A947-70E740481C1C}">
                      <a14:useLocalDpi xmlns:a14="http://schemas.microsoft.com/office/drawing/2010/main"/>
                    </a:ext>
                  </a:extLst>
                </a:blip>
                <a:srcRect/>
                <a:stretch>
                  <a:fillRect/>
                </a:stretch>
              </p:blipFill>
              <p:spPr bwMode="auto">
                <a:xfrm>
                  <a:off x="5298637" y="3948631"/>
                  <a:ext cx="830519" cy="272590"/>
                </a:xfrm>
                <a:prstGeom prst="rect">
                  <a:avLst/>
                </a:prstGeom>
                <a:noFill/>
                <a:ln w="9525">
                  <a:noFill/>
                  <a:miter lim="800000"/>
                  <a:headEnd/>
                  <a:tailEnd/>
                </a:ln>
              </p:spPr>
            </p:pic>
            <p:pic>
              <p:nvPicPr>
                <p:cNvPr id="73" name="Picture 17"/>
                <p:cNvPicPr>
                  <a:picLocks noChangeAspect="1" noChangeArrowheads="1"/>
                </p:cNvPicPr>
                <p:nvPr/>
              </p:nvPicPr>
              <p:blipFill>
                <a:blip r:embed="rId64" cstate="email">
                  <a:extLst>
                    <a:ext uri="{28A0092B-C50C-407E-A947-70E740481C1C}">
                      <a14:useLocalDpi xmlns:a14="http://schemas.microsoft.com/office/drawing/2010/main"/>
                    </a:ext>
                  </a:extLst>
                </a:blip>
                <a:srcRect/>
                <a:stretch>
                  <a:fillRect/>
                </a:stretch>
              </p:blipFill>
              <p:spPr bwMode="auto">
                <a:xfrm>
                  <a:off x="7496080" y="3354787"/>
                  <a:ext cx="1190054" cy="362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 name="Picture 25"/>
                <p:cNvPicPr>
                  <a:picLocks noChangeAspect="1" noChangeArrowheads="1"/>
                </p:cNvPicPr>
                <p:nvPr/>
              </p:nvPicPr>
              <p:blipFill>
                <a:blip r:embed="rId65" cstate="email">
                  <a:extLst>
                    <a:ext uri="{28A0092B-C50C-407E-A947-70E740481C1C}">
                      <a14:useLocalDpi xmlns:a14="http://schemas.microsoft.com/office/drawing/2010/main"/>
                    </a:ext>
                  </a:extLst>
                </a:blip>
                <a:srcRect/>
                <a:stretch>
                  <a:fillRect/>
                </a:stretch>
              </p:blipFill>
              <p:spPr bwMode="auto">
                <a:xfrm>
                  <a:off x="6192459" y="3982705"/>
                  <a:ext cx="806093" cy="204443"/>
                </a:xfrm>
                <a:prstGeom prst="rect">
                  <a:avLst/>
                </a:prstGeom>
                <a:noFill/>
                <a:ln w="9525">
                  <a:noFill/>
                  <a:miter lim="800000"/>
                  <a:headEnd/>
                  <a:tailEnd/>
                </a:ln>
              </p:spPr>
            </p:pic>
          </p:grpSp>
          <p:pic>
            <p:nvPicPr>
              <p:cNvPr id="51" name="Picture 4"/>
              <p:cNvPicPr>
                <a:picLocks noChangeAspect="1" noChangeArrowheads="1"/>
              </p:cNvPicPr>
              <p:nvPr/>
            </p:nvPicPr>
            <p:blipFill>
              <a:blip r:embed="rId66" cstate="email">
                <a:extLst>
                  <a:ext uri="{28A0092B-C50C-407E-A947-70E740481C1C}">
                    <a14:useLocalDpi xmlns:a14="http://schemas.microsoft.com/office/drawing/2010/main"/>
                  </a:ext>
                </a:extLst>
              </a:blip>
              <a:srcRect/>
              <a:stretch>
                <a:fillRect/>
              </a:stretch>
            </p:blipFill>
            <p:spPr bwMode="auto">
              <a:xfrm>
                <a:off x="6274216" y="864292"/>
                <a:ext cx="792088" cy="307517"/>
              </a:xfrm>
              <a:prstGeom prst="rect">
                <a:avLst/>
              </a:prstGeom>
              <a:noFill/>
              <a:ln w="9525">
                <a:noFill/>
                <a:miter lim="800000"/>
                <a:headEnd/>
                <a:tailEnd/>
              </a:ln>
            </p:spPr>
          </p:pic>
          <p:pic>
            <p:nvPicPr>
              <p:cNvPr id="52" name="Picture 5"/>
              <p:cNvPicPr>
                <a:picLocks noChangeAspect="1" noChangeArrowheads="1"/>
              </p:cNvPicPr>
              <p:nvPr/>
            </p:nvPicPr>
            <p:blipFill>
              <a:blip r:embed="rId67" cstate="email">
                <a:extLst>
                  <a:ext uri="{28A0092B-C50C-407E-A947-70E740481C1C}">
                    <a14:useLocalDpi xmlns:a14="http://schemas.microsoft.com/office/drawing/2010/main"/>
                  </a:ext>
                </a:extLst>
              </a:blip>
              <a:srcRect/>
              <a:stretch>
                <a:fillRect/>
              </a:stretch>
            </p:blipFill>
            <p:spPr bwMode="auto">
              <a:xfrm>
                <a:off x="7134180" y="852794"/>
                <a:ext cx="758428" cy="330512"/>
              </a:xfrm>
              <a:prstGeom prst="rect">
                <a:avLst/>
              </a:prstGeom>
              <a:noFill/>
              <a:ln w="9525">
                <a:noFill/>
                <a:miter lim="800000"/>
                <a:headEnd/>
                <a:tailEnd/>
              </a:ln>
            </p:spPr>
          </p:pic>
          <p:pic>
            <p:nvPicPr>
              <p:cNvPr id="53" name="Picture 4"/>
              <p:cNvPicPr>
                <a:picLocks noChangeAspect="1" noChangeArrowheads="1"/>
              </p:cNvPicPr>
              <p:nvPr/>
            </p:nvPicPr>
            <p:blipFill>
              <a:blip r:embed="rId68" cstate="email">
                <a:extLst>
                  <a:ext uri="{28A0092B-C50C-407E-A947-70E740481C1C}">
                    <a14:useLocalDpi xmlns:a14="http://schemas.microsoft.com/office/drawing/2010/main"/>
                  </a:ext>
                </a:extLst>
              </a:blip>
              <a:srcRect/>
              <a:stretch>
                <a:fillRect/>
              </a:stretch>
            </p:blipFill>
            <p:spPr bwMode="auto">
              <a:xfrm>
                <a:off x="4922755" y="778315"/>
                <a:ext cx="642185" cy="479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 name="Picture 11"/>
              <p:cNvPicPr>
                <a:picLocks noChangeAspect="1" noChangeArrowheads="1"/>
              </p:cNvPicPr>
              <p:nvPr/>
            </p:nvPicPr>
            <p:blipFill>
              <a:blip r:embed="rId69" cstate="email">
                <a:extLst>
                  <a:ext uri="{28A0092B-C50C-407E-A947-70E740481C1C}">
                    <a14:useLocalDpi xmlns:a14="http://schemas.microsoft.com/office/drawing/2010/main"/>
                  </a:ext>
                </a:extLst>
              </a:blip>
              <a:srcRect/>
              <a:stretch>
                <a:fillRect/>
              </a:stretch>
            </p:blipFill>
            <p:spPr bwMode="auto">
              <a:xfrm>
                <a:off x="5564940" y="784864"/>
                <a:ext cx="641400" cy="466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 name="Picture 29"/>
              <p:cNvPicPr>
                <a:picLocks noChangeAspect="1" noChangeArrowheads="1"/>
              </p:cNvPicPr>
              <p:nvPr/>
            </p:nvPicPr>
            <p:blipFill>
              <a:blip r:embed="rId70" cstate="email">
                <a:extLst>
                  <a:ext uri="{28A0092B-C50C-407E-A947-70E740481C1C}">
                    <a14:useLocalDpi xmlns:a14="http://schemas.microsoft.com/office/drawing/2010/main"/>
                  </a:ext>
                </a:extLst>
              </a:blip>
              <a:srcRect/>
              <a:stretch>
                <a:fillRect/>
              </a:stretch>
            </p:blipFill>
            <p:spPr bwMode="auto">
              <a:xfrm>
                <a:off x="3489221" y="1369236"/>
                <a:ext cx="875665" cy="360568"/>
              </a:xfrm>
              <a:prstGeom prst="rect">
                <a:avLst/>
              </a:prstGeom>
              <a:noFill/>
              <a:ln w="9525">
                <a:noFill/>
                <a:miter lim="800000"/>
                <a:headEnd/>
                <a:tailEnd/>
              </a:ln>
            </p:spPr>
          </p:pic>
          <p:pic>
            <p:nvPicPr>
              <p:cNvPr id="56" name="Picture 2"/>
              <p:cNvPicPr>
                <a:picLocks noChangeAspect="1" noChangeArrowheads="1"/>
              </p:cNvPicPr>
              <p:nvPr/>
            </p:nvPicPr>
            <p:blipFill>
              <a:blip r:embed="rId71" cstate="email">
                <a:extLst>
                  <a:ext uri="{28A0092B-C50C-407E-A947-70E740481C1C}">
                    <a14:useLocalDpi xmlns:a14="http://schemas.microsoft.com/office/drawing/2010/main"/>
                  </a:ext>
                </a:extLst>
              </a:blip>
              <a:srcRect/>
              <a:stretch>
                <a:fillRect/>
              </a:stretch>
            </p:blipFill>
            <p:spPr bwMode="auto">
              <a:xfrm>
                <a:off x="4447913" y="1396293"/>
                <a:ext cx="626090" cy="306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 name="Picture 28"/>
              <p:cNvPicPr>
                <a:picLocks noChangeAspect="1" noChangeArrowheads="1"/>
              </p:cNvPicPr>
              <p:nvPr/>
            </p:nvPicPr>
            <p:blipFill>
              <a:blip r:embed="rId72" cstate="email">
                <a:extLst>
                  <a:ext uri="{28A0092B-C50C-407E-A947-70E740481C1C}">
                    <a14:useLocalDpi xmlns:a14="http://schemas.microsoft.com/office/drawing/2010/main"/>
                  </a:ext>
                </a:extLst>
              </a:blip>
              <a:srcRect/>
              <a:stretch>
                <a:fillRect/>
              </a:stretch>
            </p:blipFill>
            <p:spPr bwMode="auto">
              <a:xfrm>
                <a:off x="5229449" y="1399068"/>
                <a:ext cx="963010" cy="300905"/>
              </a:xfrm>
              <a:prstGeom prst="rect">
                <a:avLst/>
              </a:prstGeom>
              <a:noFill/>
              <a:ln w="9525">
                <a:noFill/>
                <a:miter lim="800000"/>
                <a:headEnd/>
                <a:tailEnd/>
              </a:ln>
            </p:spPr>
          </p:pic>
          <p:pic>
            <p:nvPicPr>
              <p:cNvPr id="58" name="Picture 13"/>
              <p:cNvPicPr>
                <a:picLocks noChangeAspect="1" noChangeArrowheads="1"/>
              </p:cNvPicPr>
              <p:nvPr/>
            </p:nvPicPr>
            <p:blipFill>
              <a:blip r:embed="rId73" cstate="email">
                <a:extLst>
                  <a:ext uri="{28A0092B-C50C-407E-A947-70E740481C1C}">
                    <a14:useLocalDpi xmlns:a14="http://schemas.microsoft.com/office/drawing/2010/main"/>
                  </a:ext>
                </a:extLst>
              </a:blip>
              <a:srcRect/>
              <a:stretch>
                <a:fillRect/>
              </a:stretch>
            </p:blipFill>
            <p:spPr bwMode="auto">
              <a:xfrm>
                <a:off x="7806586" y="1381540"/>
                <a:ext cx="752475" cy="335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7"/>
              <p:cNvPicPr>
                <a:picLocks noChangeAspect="1" noChangeArrowheads="1"/>
              </p:cNvPicPr>
              <p:nvPr/>
            </p:nvPicPr>
            <p:blipFill>
              <a:blip r:embed="rId74" cstate="email">
                <a:extLst>
                  <a:ext uri="{28A0092B-C50C-407E-A947-70E740481C1C}">
                    <a14:useLocalDpi xmlns:a14="http://schemas.microsoft.com/office/drawing/2010/main"/>
                  </a:ext>
                </a:extLst>
              </a:blip>
              <a:srcRect/>
              <a:stretch>
                <a:fillRect/>
              </a:stretch>
            </p:blipFill>
            <p:spPr bwMode="auto">
              <a:xfrm>
                <a:off x="7199069" y="1371193"/>
                <a:ext cx="628650" cy="356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4" name="슬라이드 번호 개체 틀 3"/>
          <p:cNvSpPr>
            <a:spLocks noGrp="1"/>
          </p:cNvSpPr>
          <p:nvPr>
            <p:ph type="sldNum" sz="quarter" idx="12"/>
          </p:nvPr>
        </p:nvSpPr>
        <p:spPr/>
        <p:txBody>
          <a:bodyPr/>
          <a:lstStyle/>
          <a:p>
            <a:fld id="{55DF3BF5-F5C4-49A3-8D2C-141262B023B6}" type="slidenum">
              <a:rPr lang="ko-KR" altLang="en-US" smtClean="0"/>
              <a:t>59</a:t>
            </a:fld>
            <a:endParaRPr lang="ko-KR" altLang="en-US"/>
          </a:p>
        </p:txBody>
      </p:sp>
    </p:spTree>
    <p:extLst>
      <p:ext uri="{BB962C8B-B14F-4D97-AF65-F5344CB8AC3E}">
        <p14:creationId xmlns:p14="http://schemas.microsoft.com/office/powerpoint/2010/main" val="42811327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srcRect/>
          <a:stretch>
            <a:fillRect/>
          </a:stretch>
        </p:blipFill>
        <p:spPr bwMode="auto">
          <a:xfrm>
            <a:off x="0" y="2768392"/>
            <a:ext cx="2105681" cy="3392486"/>
          </a:xfrm>
          <a:prstGeom prst="rect">
            <a:avLst/>
          </a:prstGeom>
          <a:noFill/>
          <a:ln w="9525">
            <a:noFill/>
            <a:miter lim="800000"/>
            <a:headEnd/>
            <a:tailEnd/>
          </a:ln>
        </p:spPr>
      </p:pic>
      <p:cxnSp>
        <p:nvCxnSpPr>
          <p:cNvPr id="14" name="직선 연결선 13"/>
          <p:cNvCxnSpPr/>
          <p:nvPr/>
        </p:nvCxnSpPr>
        <p:spPr bwMode="auto">
          <a:xfrm flipH="1">
            <a:off x="4468982" y="1845808"/>
            <a:ext cx="2017092" cy="135612"/>
          </a:xfrm>
          <a:prstGeom prst="line">
            <a:avLst/>
          </a:prstGeom>
          <a:solidFill>
            <a:srgbClr val="87C9DD"/>
          </a:solidFill>
          <a:ln w="3175">
            <a:noFill/>
          </a:ln>
          <a:effectLst/>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247138" y="725206"/>
            <a:ext cx="8603213" cy="0"/>
          </a:xfrm>
          <a:prstGeom prst="line">
            <a:avLst/>
          </a:prstGeom>
          <a:ln w="25400">
            <a:solidFill>
              <a:srgbClr val="CC99FF"/>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235987" y="6157210"/>
            <a:ext cx="8672026" cy="0"/>
          </a:xfrm>
          <a:prstGeom prst="line">
            <a:avLst/>
          </a:prstGeom>
          <a:ln w="25400">
            <a:solidFill>
              <a:srgbClr val="CCCCFF"/>
            </a:solidFill>
          </a:ln>
        </p:spPr>
        <p:style>
          <a:lnRef idx="1">
            <a:schemeClr val="accent1"/>
          </a:lnRef>
          <a:fillRef idx="0">
            <a:schemeClr val="accent1"/>
          </a:fillRef>
          <a:effectRef idx="0">
            <a:schemeClr val="accent1"/>
          </a:effectRef>
          <a:fontRef idx="minor">
            <a:schemeClr val="tx1"/>
          </a:fontRef>
        </p:style>
      </p:cxnSp>
      <p:sp>
        <p:nvSpPr>
          <p:cNvPr id="21" name="직사각형 20"/>
          <p:cNvSpPr/>
          <p:nvPr/>
        </p:nvSpPr>
        <p:spPr>
          <a:xfrm>
            <a:off x="2721755" y="3098362"/>
            <a:ext cx="3700489" cy="1015663"/>
          </a:xfrm>
          <a:prstGeom prst="rect">
            <a:avLst/>
          </a:prstGeom>
          <a:noFill/>
        </p:spPr>
        <p:txBody>
          <a:bodyPr wrap="square">
            <a:spAutoFit/>
          </a:bodyPr>
          <a:lstStyle/>
          <a:p>
            <a:pPr algn="ctr">
              <a:defRPr/>
            </a:pPr>
            <a:r>
              <a:rPr lang="en-US" altLang="ko-KR" sz="3600" b="1" dirty="0" smtClean="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rPr>
              <a:t>Appendix</a:t>
            </a:r>
          </a:p>
          <a:p>
            <a:pPr algn="ctr">
              <a:defRPr/>
            </a:pPr>
            <a:r>
              <a:rPr lang="en-US" altLang="ko-KR" sz="2400" b="1" dirty="0" smtClean="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rPr>
              <a:t>Client </a:t>
            </a:r>
            <a:r>
              <a:rPr lang="ko-KR" altLang="en-US" sz="2400" b="1" smtClean="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rPr>
              <a:t>활용</a:t>
            </a:r>
            <a:endParaRPr lang="ko-KR" altLang="en-US" sz="2400" b="1" dirty="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endParaRPr>
          </a:p>
        </p:txBody>
      </p:sp>
      <p:sp>
        <p:nvSpPr>
          <p:cNvPr id="23" name="직사각형 22"/>
          <p:cNvSpPr/>
          <p:nvPr/>
        </p:nvSpPr>
        <p:spPr>
          <a:xfrm>
            <a:off x="252353" y="828998"/>
            <a:ext cx="8589866" cy="967382"/>
          </a:xfrm>
          <a:prstGeom prst="rect">
            <a:avLst/>
          </a:prstGeom>
          <a:gradFill>
            <a:gsLst>
              <a:gs pos="0">
                <a:schemeClr val="bg2"/>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pPr/>
              <a:t>60</a:t>
            </a:fld>
            <a:endParaRPr lang="ko-KR" altLang="en-US" dirty="0"/>
          </a:p>
        </p:txBody>
      </p:sp>
    </p:spTree>
    <p:extLst>
      <p:ext uri="{BB962C8B-B14F-4D97-AF65-F5344CB8AC3E}">
        <p14:creationId xmlns:p14="http://schemas.microsoft.com/office/powerpoint/2010/main" val="359025771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2723823"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Appendix.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공지기능</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56"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smtClean="0">
                <a:latin typeface="+mn-ea"/>
                <a:ea typeface="+mn-ea"/>
              </a:rPr>
              <a:t>공지기능을 통한 클라이언트에 대한 알림 메시지 전송</a:t>
            </a:r>
            <a:endParaRPr lang="ko-KR" altLang="en-US" sz="1600" b="1" dirty="0">
              <a:latin typeface="+mn-ea"/>
              <a:ea typeface="+mn-ea"/>
            </a:endParaRPr>
          </a:p>
        </p:txBody>
      </p:sp>
      <p:sp>
        <p:nvSpPr>
          <p:cNvPr id="8" name="슬라이드 번호 개체 틀 7"/>
          <p:cNvSpPr>
            <a:spLocks noGrp="1"/>
          </p:cNvSpPr>
          <p:nvPr>
            <p:ph type="sldNum" sz="quarter" idx="12"/>
          </p:nvPr>
        </p:nvSpPr>
        <p:spPr/>
        <p:txBody>
          <a:bodyPr/>
          <a:lstStyle/>
          <a:p>
            <a:fld id="{55DF3BF5-F5C4-49A3-8D2C-141262B023B6}" type="slidenum">
              <a:rPr lang="ko-KR" altLang="en-US" smtClean="0"/>
              <a:t>61</a:t>
            </a:fld>
            <a:endParaRPr lang="ko-KR" altLang="en-US"/>
          </a:p>
        </p:txBody>
      </p:sp>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459" y="2399252"/>
            <a:ext cx="1974811" cy="1827751"/>
          </a:xfrm>
          <a:prstGeom prst="rect">
            <a:avLst/>
          </a:prstGeom>
        </p:spPr>
      </p:pic>
      <p:pic>
        <p:nvPicPr>
          <p:cNvPr id="3" name="그림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4038" y="3024390"/>
            <a:ext cx="1558769" cy="1765724"/>
          </a:xfrm>
          <a:prstGeom prst="rect">
            <a:avLst/>
          </a:prstGeom>
        </p:spPr>
      </p:pic>
      <p:pic>
        <p:nvPicPr>
          <p:cNvPr id="9" name="그림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00709" y="3921534"/>
            <a:ext cx="2334396" cy="2160558"/>
          </a:xfrm>
          <a:prstGeom prst="rect">
            <a:avLst/>
          </a:prstGeom>
        </p:spPr>
      </p:pic>
      <p:pic>
        <p:nvPicPr>
          <p:cNvPr id="10" name="그림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27273" y="3024390"/>
            <a:ext cx="3836312" cy="2394561"/>
          </a:xfrm>
          <a:prstGeom prst="rect">
            <a:avLst/>
          </a:prstGeom>
        </p:spPr>
      </p:pic>
      <p:sp>
        <p:nvSpPr>
          <p:cNvPr id="11" name="오른쪽 화살표 10"/>
          <p:cNvSpPr/>
          <p:nvPr/>
        </p:nvSpPr>
        <p:spPr>
          <a:xfrm>
            <a:off x="4228051" y="3372375"/>
            <a:ext cx="612397" cy="14177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TextBox 7"/>
          <p:cNvSpPr txBox="1">
            <a:spLocks noChangeArrowheads="1"/>
          </p:cNvSpPr>
          <p:nvPr/>
        </p:nvSpPr>
        <p:spPr bwMode="auto">
          <a:xfrm>
            <a:off x="309458" y="1724979"/>
            <a:ext cx="68685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latinLnBrk="0" hangingPunct="1">
              <a:spcBef>
                <a:spcPct val="0"/>
              </a:spcBef>
              <a:defRPr/>
            </a:pPr>
            <a:r>
              <a:rPr lang="en-US" altLang="ko-KR" sz="1400" dirty="0" smtClean="0">
                <a:latin typeface="맑은 고딕" panose="020B0503020000020004" pitchFamily="50" charset="-127"/>
                <a:ea typeface="맑은 고딕" panose="020B0503020000020004" pitchFamily="50" charset="-127"/>
              </a:rPr>
              <a:t>Chakra Max </a:t>
            </a:r>
            <a:r>
              <a:rPr lang="ko-KR" altLang="en-US" sz="1400" smtClean="0">
                <a:latin typeface="맑은 고딕" panose="020B0503020000020004" pitchFamily="50" charset="-127"/>
                <a:ea typeface="맑은 고딕" panose="020B0503020000020004" pitchFamily="50" charset="-127"/>
              </a:rPr>
              <a:t>매니저를 통한 관리자의 공지 메시지 작성</a:t>
            </a:r>
            <a:endParaRPr lang="en-US" altLang="ko-KR" sz="1400" dirty="0" smtClean="0">
              <a:latin typeface="맑은 고딕" panose="020B0503020000020004" pitchFamily="50" charset="-127"/>
              <a:ea typeface="맑은 고딕" panose="020B0503020000020004" pitchFamily="50" charset="-127"/>
            </a:endParaRPr>
          </a:p>
          <a:p>
            <a:pPr lvl="0" eaLnBrk="1" latinLnBrk="0" hangingPunct="1">
              <a:spcBef>
                <a:spcPct val="0"/>
              </a:spcBef>
              <a:defRPr/>
            </a:pPr>
            <a:r>
              <a:rPr lang="ko-KR" altLang="en-US" sz="1400" dirty="0" smtClean="0">
                <a:latin typeface="맑은 고딕" panose="020B0503020000020004" pitchFamily="50" charset="-127"/>
                <a:ea typeface="맑은 고딕" panose="020B0503020000020004" pitchFamily="50" charset="-127"/>
              </a:rPr>
              <a:t>공지 메시지를 수신 받을 사용자의 선별적 메시지 송신</a:t>
            </a:r>
            <a:endParaRPr lang="ko-KR" altLang="en-US" sz="1400"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22125044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2967479"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Appendix</a:t>
            </a:r>
            <a:r>
              <a:rPr lang="ko-KR" altLang="en-US" sz="240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쪽지보내기</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56"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smtClean="0">
                <a:latin typeface="+mn-ea"/>
                <a:ea typeface="+mn-ea"/>
              </a:rPr>
              <a:t>쪽지 보내기 기능을 통한 사용자 간의 메시지 전송</a:t>
            </a:r>
            <a:endParaRPr lang="ko-KR" altLang="en-US" sz="1600" b="1" dirty="0">
              <a:latin typeface="+mn-ea"/>
              <a:ea typeface="+mn-ea"/>
            </a:endParaRPr>
          </a:p>
        </p:txBody>
      </p:sp>
      <p:sp>
        <p:nvSpPr>
          <p:cNvPr id="8" name="슬라이드 번호 개체 틀 7"/>
          <p:cNvSpPr>
            <a:spLocks noGrp="1"/>
          </p:cNvSpPr>
          <p:nvPr>
            <p:ph type="sldNum" sz="quarter" idx="12"/>
          </p:nvPr>
        </p:nvSpPr>
        <p:spPr/>
        <p:txBody>
          <a:bodyPr/>
          <a:lstStyle/>
          <a:p>
            <a:fld id="{55DF3BF5-F5C4-49A3-8D2C-141262B023B6}" type="slidenum">
              <a:rPr lang="ko-KR" altLang="en-US" smtClean="0"/>
              <a:t>62</a:t>
            </a:fld>
            <a:endParaRPr lang="ko-KR" altLang="en-US"/>
          </a:p>
        </p:txBody>
      </p:sp>
      <p:sp>
        <p:nvSpPr>
          <p:cNvPr id="11" name="오른쪽 화살표 10"/>
          <p:cNvSpPr/>
          <p:nvPr/>
        </p:nvSpPr>
        <p:spPr>
          <a:xfrm>
            <a:off x="4228051" y="3372375"/>
            <a:ext cx="612397" cy="14177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TextBox 7"/>
          <p:cNvSpPr txBox="1">
            <a:spLocks noChangeArrowheads="1"/>
          </p:cNvSpPr>
          <p:nvPr/>
        </p:nvSpPr>
        <p:spPr bwMode="auto">
          <a:xfrm>
            <a:off x="309458" y="1724979"/>
            <a:ext cx="68685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latinLnBrk="0" hangingPunct="1">
              <a:spcBef>
                <a:spcPct val="0"/>
              </a:spcBef>
              <a:defRPr/>
            </a:pPr>
            <a:r>
              <a:rPr lang="en-US" altLang="ko-KR" sz="1400" dirty="0" smtClean="0">
                <a:latin typeface="맑은 고딕" panose="020B0503020000020004" pitchFamily="50" charset="-127"/>
                <a:ea typeface="맑은 고딕" panose="020B0503020000020004" pitchFamily="50" charset="-127"/>
              </a:rPr>
              <a:t>Chakra Max </a:t>
            </a:r>
            <a:r>
              <a:rPr lang="ko-KR" altLang="en-US" sz="1400" smtClean="0">
                <a:latin typeface="맑은 고딕" panose="020B0503020000020004" pitchFamily="50" charset="-127"/>
                <a:ea typeface="맑은 고딕" panose="020B0503020000020004" pitchFamily="50" charset="-127"/>
              </a:rPr>
              <a:t>클라이언트 사용자 간 메시지 전송</a:t>
            </a:r>
            <a:endParaRPr lang="en-US" altLang="ko-KR" sz="1400" dirty="0" smtClean="0">
              <a:latin typeface="맑은 고딕" panose="020B0503020000020004" pitchFamily="50" charset="-127"/>
              <a:ea typeface="맑은 고딕" panose="020B0503020000020004" pitchFamily="50" charset="-127"/>
            </a:endParaRPr>
          </a:p>
          <a:p>
            <a:pPr lvl="0" eaLnBrk="1" latinLnBrk="0" hangingPunct="1">
              <a:spcBef>
                <a:spcPct val="0"/>
              </a:spcBef>
              <a:defRPr/>
            </a:pPr>
            <a:r>
              <a:rPr lang="ko-KR" altLang="en-US" sz="1400" dirty="0" smtClean="0">
                <a:latin typeface="맑은 고딕" panose="020B0503020000020004" pitchFamily="50" charset="-127"/>
                <a:ea typeface="맑은 고딕" panose="020B0503020000020004" pitchFamily="50" charset="-127"/>
              </a:rPr>
              <a:t>결재 </a:t>
            </a:r>
            <a:r>
              <a:rPr lang="en-US" altLang="ko-KR" sz="1400" dirty="0" smtClean="0">
                <a:latin typeface="맑은 고딕" panose="020B0503020000020004" pitchFamily="50" charset="-127"/>
                <a:ea typeface="맑은 고딕" panose="020B0503020000020004" pitchFamily="50" charset="-127"/>
              </a:rPr>
              <a:t>/ </a:t>
            </a:r>
            <a:r>
              <a:rPr lang="ko-KR" altLang="en-US" sz="1400" smtClean="0">
                <a:latin typeface="맑은 고딕" panose="020B0503020000020004" pitchFamily="50" charset="-127"/>
                <a:ea typeface="맑은 고딕" panose="020B0503020000020004" pitchFamily="50" charset="-127"/>
              </a:rPr>
              <a:t>기안 관련 건에 대한 긴급 처리 요청등의 메시지 송신</a:t>
            </a:r>
            <a:endParaRPr lang="ko-KR" altLang="en-US" sz="1400" dirty="0">
              <a:latin typeface="맑은 고딕" panose="020B0503020000020004" pitchFamily="50" charset="-127"/>
              <a:ea typeface="맑은 고딕" panose="020B0503020000020004" pitchFamily="50" charset="-127"/>
            </a:endParaRPr>
          </a:p>
        </p:txBody>
      </p:sp>
      <p:pic>
        <p:nvPicPr>
          <p:cNvPr id="12" name="그림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8080" y="2300905"/>
            <a:ext cx="2599163" cy="2203797"/>
          </a:xfrm>
          <a:prstGeom prst="rect">
            <a:avLst/>
          </a:prstGeom>
        </p:spPr>
      </p:pic>
      <p:pic>
        <p:nvPicPr>
          <p:cNvPr id="13" name="그림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7140" y="3210362"/>
            <a:ext cx="2440205" cy="2863712"/>
          </a:xfrm>
          <a:prstGeom prst="rect">
            <a:avLst/>
          </a:prstGeom>
        </p:spPr>
      </p:pic>
      <p:pic>
        <p:nvPicPr>
          <p:cNvPr id="3" name="그림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1154" y="2300905"/>
            <a:ext cx="2460406" cy="2851375"/>
          </a:xfrm>
          <a:prstGeom prst="rect">
            <a:avLst/>
          </a:prstGeom>
        </p:spPr>
      </p:pic>
      <p:pic>
        <p:nvPicPr>
          <p:cNvPr id="15" name="그림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42442" y="3875857"/>
            <a:ext cx="3521143" cy="2105350"/>
          </a:xfrm>
          <a:prstGeom prst="rect">
            <a:avLst/>
          </a:prstGeom>
        </p:spPr>
      </p:pic>
    </p:spTree>
    <p:extLst>
      <p:ext uri="{BB962C8B-B14F-4D97-AF65-F5344CB8AC3E}">
        <p14:creationId xmlns:p14="http://schemas.microsoft.com/office/powerpoint/2010/main" val="308046500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2454518" cy="461665"/>
          </a:xfrm>
          <a:prstGeom prst="rect">
            <a:avLst/>
          </a:prstGeom>
          <a:noFill/>
        </p:spPr>
        <p:txBody>
          <a:bodyPr wrap="none" rtlCol="0">
            <a:spAutoFit/>
          </a:bodyPr>
          <a:lstStyle/>
          <a:p>
            <a:r>
              <a:rPr lang="en-US" altLang="ko-KR" sz="2400" dirty="0">
                <a:solidFill>
                  <a:schemeClr val="tx1">
                    <a:lumMod val="50000"/>
                    <a:lumOff val="50000"/>
                  </a:schemeClr>
                </a:solidFill>
                <a:latin typeface="HY헤드라인M" panose="02030600000101010101" pitchFamily="18" charset="-127"/>
                <a:ea typeface="HY헤드라인M" panose="02030600000101010101" pitchFamily="18" charset="-127"/>
              </a:rPr>
              <a:t>Appendix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기안함</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56"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smtClean="0">
                <a:latin typeface="+mn-ea"/>
                <a:ea typeface="+mn-ea"/>
              </a:rPr>
              <a:t>기안함의 </a:t>
            </a:r>
            <a:r>
              <a:rPr lang="ko-KR" altLang="en-US" sz="1600" b="1" dirty="0" err="1" smtClean="0">
                <a:latin typeface="+mn-ea"/>
                <a:ea typeface="+mn-ea"/>
              </a:rPr>
              <a:t>기안문</a:t>
            </a:r>
            <a:r>
              <a:rPr lang="ko-KR" altLang="en-US" sz="1600" b="1" dirty="0" smtClean="0">
                <a:latin typeface="+mn-ea"/>
                <a:ea typeface="+mn-ea"/>
              </a:rPr>
              <a:t> 저장 기능을 통한 과거 기안 내역 확인</a:t>
            </a:r>
            <a:endParaRPr lang="ko-KR" altLang="en-US" sz="1600" b="1" dirty="0">
              <a:latin typeface="+mn-ea"/>
              <a:ea typeface="+mn-ea"/>
            </a:endParaRPr>
          </a:p>
        </p:txBody>
      </p:sp>
      <p:sp>
        <p:nvSpPr>
          <p:cNvPr id="8" name="슬라이드 번호 개체 틀 7"/>
          <p:cNvSpPr>
            <a:spLocks noGrp="1"/>
          </p:cNvSpPr>
          <p:nvPr>
            <p:ph type="sldNum" sz="quarter" idx="12"/>
          </p:nvPr>
        </p:nvSpPr>
        <p:spPr/>
        <p:txBody>
          <a:bodyPr/>
          <a:lstStyle/>
          <a:p>
            <a:fld id="{55DF3BF5-F5C4-49A3-8D2C-141262B023B6}" type="slidenum">
              <a:rPr lang="ko-KR" altLang="en-US" smtClean="0"/>
              <a:t>63</a:t>
            </a:fld>
            <a:endParaRPr lang="ko-KR" altLang="en-US"/>
          </a:p>
        </p:txBody>
      </p:sp>
      <p:sp>
        <p:nvSpPr>
          <p:cNvPr id="14" name="TextBox 7"/>
          <p:cNvSpPr txBox="1">
            <a:spLocks noChangeArrowheads="1"/>
          </p:cNvSpPr>
          <p:nvPr/>
        </p:nvSpPr>
        <p:spPr bwMode="auto">
          <a:xfrm>
            <a:off x="309458" y="1724979"/>
            <a:ext cx="68685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latinLnBrk="0" hangingPunct="1">
              <a:spcBef>
                <a:spcPct val="0"/>
              </a:spcBef>
              <a:defRPr/>
            </a:pPr>
            <a:r>
              <a:rPr lang="ko-KR" altLang="en-US" sz="1400" dirty="0" smtClean="0">
                <a:latin typeface="맑은 고딕" panose="020B0503020000020004" pitchFamily="50" charset="-127"/>
                <a:ea typeface="맑은 고딕" panose="020B0503020000020004" pitchFamily="50" charset="-127"/>
              </a:rPr>
              <a:t>자신이 작성한 </a:t>
            </a:r>
            <a:r>
              <a:rPr lang="ko-KR" altLang="en-US" sz="1400" dirty="0" err="1" smtClean="0">
                <a:latin typeface="맑은 고딕" panose="020B0503020000020004" pitchFamily="50" charset="-127"/>
                <a:ea typeface="맑은 고딕" panose="020B0503020000020004" pitchFamily="50" charset="-127"/>
              </a:rPr>
              <a:t>기안문에</a:t>
            </a:r>
            <a:r>
              <a:rPr lang="ko-KR" altLang="en-US" sz="1400" dirty="0" smtClean="0">
                <a:latin typeface="맑은 고딕" panose="020B0503020000020004" pitchFamily="50" charset="-127"/>
                <a:ea typeface="맑은 고딕" panose="020B0503020000020004" pitchFamily="50" charset="-127"/>
              </a:rPr>
              <a:t> 대한 기안함 제공을 통한 기안문의 상세 내역 및 결재</a:t>
            </a:r>
            <a:r>
              <a:rPr lang="en-US" altLang="ko-KR" sz="1400" dirty="0" smtClean="0">
                <a:latin typeface="맑은 고딕" panose="020B0503020000020004" pitchFamily="50" charset="-127"/>
                <a:ea typeface="맑은 고딕" panose="020B0503020000020004" pitchFamily="50" charset="-127"/>
              </a:rPr>
              <a:t>/</a:t>
            </a:r>
            <a:r>
              <a:rPr lang="ko-KR" altLang="en-US" sz="1400" smtClean="0">
                <a:latin typeface="맑은 고딕" panose="020B0503020000020004" pitchFamily="50" charset="-127"/>
                <a:ea typeface="맑은 고딕" panose="020B0503020000020004" pitchFamily="50" charset="-127"/>
              </a:rPr>
              <a:t>부결 여부 확인</a:t>
            </a:r>
            <a:endParaRPr lang="ko-KR" altLang="en-US" sz="1400" dirty="0">
              <a:latin typeface="맑은 고딕" panose="020B0503020000020004" pitchFamily="50" charset="-127"/>
              <a:ea typeface="맑은 고딕" panose="020B0503020000020004" pitchFamily="50" charset="-127"/>
            </a:endParaRPr>
          </a:p>
        </p:txBody>
      </p:sp>
      <p:pic>
        <p:nvPicPr>
          <p:cNvPr id="16" name="그림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1639" y="2665939"/>
            <a:ext cx="2696113" cy="2286000"/>
          </a:xfrm>
          <a:prstGeom prst="rect">
            <a:avLst/>
          </a:prstGeom>
        </p:spPr>
      </p:pic>
      <p:sp>
        <p:nvSpPr>
          <p:cNvPr id="18" name="직사각형 17"/>
          <p:cNvSpPr/>
          <p:nvPr/>
        </p:nvSpPr>
        <p:spPr>
          <a:xfrm>
            <a:off x="1418674" y="3463423"/>
            <a:ext cx="2114960" cy="838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0" name="그룹 19"/>
          <p:cNvGrpSpPr/>
          <p:nvPr/>
        </p:nvGrpSpPr>
        <p:grpSpPr>
          <a:xfrm>
            <a:off x="2952407" y="2665939"/>
            <a:ext cx="4371181" cy="3371063"/>
            <a:chOff x="1410748" y="3368012"/>
            <a:chExt cx="3358152" cy="2541421"/>
          </a:xfrm>
        </p:grpSpPr>
        <p:pic>
          <p:nvPicPr>
            <p:cNvPr id="17" name="그림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7739" y="3375003"/>
              <a:ext cx="3351161" cy="2534430"/>
            </a:xfrm>
            <a:prstGeom prst="rect">
              <a:avLst/>
            </a:prstGeom>
          </p:spPr>
        </p:pic>
        <p:sp>
          <p:nvSpPr>
            <p:cNvPr id="22" name="설명선 1 21"/>
            <p:cNvSpPr/>
            <p:nvPr/>
          </p:nvSpPr>
          <p:spPr>
            <a:xfrm>
              <a:off x="1410748" y="3368012"/>
              <a:ext cx="3351161" cy="2534430"/>
            </a:xfrm>
            <a:prstGeom prst="borderCallout1">
              <a:avLst>
                <a:gd name="adj1" fmla="val 40596"/>
                <a:gd name="adj2" fmla="val 178"/>
                <a:gd name="adj3" fmla="val 26482"/>
                <a:gd name="adj4" fmla="val -10718"/>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360713832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0282" y="4503492"/>
            <a:ext cx="2692400" cy="934286"/>
          </a:xfrm>
          <a:prstGeom prst="rect">
            <a:avLst/>
          </a:prstGeom>
        </p:spPr>
      </p:pic>
      <p:sp>
        <p:nvSpPr>
          <p:cNvPr id="47" name="TextBox 46"/>
          <p:cNvSpPr txBox="1"/>
          <p:nvPr/>
        </p:nvSpPr>
        <p:spPr>
          <a:xfrm>
            <a:off x="309459" y="220436"/>
            <a:ext cx="3036409" cy="461665"/>
          </a:xfrm>
          <a:prstGeom prst="rect">
            <a:avLst/>
          </a:prstGeom>
          <a:noFill/>
        </p:spPr>
        <p:txBody>
          <a:bodyPr wrap="none" rtlCol="0">
            <a:spAutoFit/>
          </a:bodyPr>
          <a:lstStyle/>
          <a:p>
            <a:r>
              <a:rPr lang="en-US" altLang="ko-KR" sz="2400" dirty="0" smtClean="0">
                <a:solidFill>
                  <a:schemeClr val="tx1">
                    <a:lumMod val="50000"/>
                    <a:lumOff val="50000"/>
                  </a:schemeClr>
                </a:solidFill>
                <a:latin typeface="HY헤드라인M" panose="02030600000101010101" pitchFamily="18" charset="-127"/>
                <a:ea typeface="HY헤드라인M" panose="02030600000101010101" pitchFamily="18" charset="-127"/>
              </a:rPr>
              <a:t>Appendix</a:t>
            </a:r>
            <a:r>
              <a:rPr lang="ko-KR" altLang="en-US" sz="240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기안문 작성</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56"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err="1" smtClean="0">
                <a:latin typeface="+mn-ea"/>
                <a:ea typeface="+mn-ea"/>
              </a:rPr>
              <a:t>기안문</a:t>
            </a:r>
            <a:r>
              <a:rPr lang="ko-KR" altLang="en-US" sz="1600" b="1" dirty="0" smtClean="0">
                <a:latin typeface="+mn-ea"/>
                <a:ea typeface="+mn-ea"/>
              </a:rPr>
              <a:t> 작성에 대한 다양한 옵션 제공</a:t>
            </a:r>
            <a:endParaRPr lang="ko-KR" altLang="en-US" sz="1600" b="1" dirty="0">
              <a:latin typeface="+mn-ea"/>
              <a:ea typeface="+mn-ea"/>
            </a:endParaRPr>
          </a:p>
        </p:txBody>
      </p:sp>
      <p:sp>
        <p:nvSpPr>
          <p:cNvPr id="8" name="슬라이드 번호 개체 틀 7"/>
          <p:cNvSpPr>
            <a:spLocks noGrp="1"/>
          </p:cNvSpPr>
          <p:nvPr>
            <p:ph type="sldNum" sz="quarter" idx="12"/>
          </p:nvPr>
        </p:nvSpPr>
        <p:spPr/>
        <p:txBody>
          <a:bodyPr/>
          <a:lstStyle/>
          <a:p>
            <a:fld id="{55DF3BF5-F5C4-49A3-8D2C-141262B023B6}" type="slidenum">
              <a:rPr lang="ko-KR" altLang="en-US" smtClean="0"/>
              <a:t>64</a:t>
            </a:fld>
            <a:endParaRPr lang="ko-KR" altLang="en-US"/>
          </a:p>
        </p:txBody>
      </p:sp>
      <p:sp>
        <p:nvSpPr>
          <p:cNvPr id="14" name="TextBox 7"/>
          <p:cNvSpPr txBox="1">
            <a:spLocks noChangeArrowheads="1"/>
          </p:cNvSpPr>
          <p:nvPr/>
        </p:nvSpPr>
        <p:spPr bwMode="auto">
          <a:xfrm>
            <a:off x="309458" y="1724979"/>
            <a:ext cx="686858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latinLnBrk="0" hangingPunct="1">
              <a:spcBef>
                <a:spcPct val="0"/>
              </a:spcBef>
              <a:defRPr/>
            </a:pPr>
            <a:r>
              <a:rPr lang="ko-KR" altLang="en-US" sz="1400" dirty="0" smtClean="0">
                <a:latin typeface="맑은 고딕" panose="020B0503020000020004" pitchFamily="50" charset="-127"/>
                <a:ea typeface="맑은 고딕" panose="020B0503020000020004" pitchFamily="50" charset="-127"/>
              </a:rPr>
              <a:t>결재 대상 문장의 문법 오류 검사</a:t>
            </a:r>
            <a:endParaRPr lang="en-US" altLang="ko-KR" sz="1400" dirty="0" smtClean="0">
              <a:latin typeface="맑은 고딕" panose="020B0503020000020004" pitchFamily="50" charset="-127"/>
              <a:ea typeface="맑은 고딕" panose="020B0503020000020004" pitchFamily="50" charset="-127"/>
            </a:endParaRPr>
          </a:p>
          <a:p>
            <a:pPr lvl="0" eaLnBrk="1" latinLnBrk="0" hangingPunct="1">
              <a:spcBef>
                <a:spcPct val="0"/>
              </a:spcBef>
              <a:defRPr/>
            </a:pPr>
            <a:r>
              <a:rPr lang="en-US" altLang="ko-KR" sz="1400" dirty="0" smtClean="0">
                <a:latin typeface="맑은 고딕" panose="020B0503020000020004" pitchFamily="50" charset="-127"/>
                <a:ea typeface="맑은 고딕" panose="020B0503020000020004" pitchFamily="50" charset="-127"/>
              </a:rPr>
              <a:t>SQL </a:t>
            </a:r>
            <a:r>
              <a:rPr lang="ko-KR" altLang="en-US" sz="1400" smtClean="0">
                <a:latin typeface="맑은 고딕" panose="020B0503020000020004" pitchFamily="50" charset="-127"/>
                <a:ea typeface="맑은 고딕" panose="020B0503020000020004" pitchFamily="50" charset="-127"/>
              </a:rPr>
              <a:t>텍스트 파일 로드를 통한 </a:t>
            </a:r>
            <a:r>
              <a:rPr lang="en-US" altLang="ko-KR" sz="1400" dirty="0" smtClean="0">
                <a:latin typeface="맑은 고딕" panose="020B0503020000020004" pitchFamily="50" charset="-127"/>
                <a:ea typeface="맑은 고딕" panose="020B0503020000020004" pitchFamily="50" charset="-127"/>
              </a:rPr>
              <a:t>SQL</a:t>
            </a:r>
            <a:r>
              <a:rPr lang="ko-KR" altLang="en-US" sz="1400" smtClean="0">
                <a:latin typeface="맑은 고딕" panose="020B0503020000020004" pitchFamily="50" charset="-127"/>
                <a:ea typeface="맑은 고딕" panose="020B0503020000020004" pitchFamily="50" charset="-127"/>
              </a:rPr>
              <a:t>문 삽입</a:t>
            </a:r>
            <a:endParaRPr lang="en-US" altLang="ko-KR" sz="1400" dirty="0" smtClean="0">
              <a:latin typeface="맑은 고딕" panose="020B0503020000020004" pitchFamily="50" charset="-127"/>
              <a:ea typeface="맑은 고딕" panose="020B0503020000020004" pitchFamily="50" charset="-127"/>
            </a:endParaRPr>
          </a:p>
          <a:p>
            <a:pPr lvl="0" eaLnBrk="1" latinLnBrk="0" hangingPunct="1">
              <a:spcBef>
                <a:spcPct val="0"/>
              </a:spcBef>
              <a:defRPr/>
            </a:pPr>
            <a:r>
              <a:rPr lang="ko-KR" altLang="en-US" sz="1400" dirty="0" smtClean="0">
                <a:latin typeface="맑은 고딕" panose="020B0503020000020004" pitchFamily="50" charset="-127"/>
                <a:ea typeface="맑은 고딕" panose="020B0503020000020004" pitchFamily="50" charset="-127"/>
              </a:rPr>
              <a:t>사용자 편의를 위한 </a:t>
            </a:r>
            <a:r>
              <a:rPr lang="en-US" altLang="ko-KR" sz="1400" dirty="0" smtClean="0">
                <a:latin typeface="맑은 고딕" panose="020B0503020000020004" pitchFamily="50" charset="-127"/>
                <a:ea typeface="맑은 고딕" panose="020B0503020000020004" pitchFamily="50" charset="-127"/>
              </a:rPr>
              <a:t>SQL</a:t>
            </a:r>
            <a:r>
              <a:rPr lang="ko-KR" altLang="en-US" sz="1400" smtClean="0">
                <a:latin typeface="맑은 고딕" panose="020B0503020000020004" pitchFamily="50" charset="-127"/>
                <a:ea typeface="맑은 고딕" panose="020B0503020000020004" pitchFamily="50" charset="-127"/>
              </a:rPr>
              <a:t>문 </a:t>
            </a:r>
            <a:r>
              <a:rPr lang="en-US" altLang="ko-KR" sz="1400" dirty="0" smtClean="0">
                <a:latin typeface="맑은 고딕" panose="020B0503020000020004" pitchFamily="50" charset="-127"/>
                <a:ea typeface="맑은 고딕" panose="020B0503020000020004" pitchFamily="50" charset="-127"/>
              </a:rPr>
              <a:t>formatting </a:t>
            </a:r>
            <a:r>
              <a:rPr lang="ko-KR" altLang="en-US" sz="1400" smtClean="0">
                <a:latin typeface="맑은 고딕" panose="020B0503020000020004" pitchFamily="50" charset="-127"/>
                <a:ea typeface="맑은 고딕" panose="020B0503020000020004" pitchFamily="50" charset="-127"/>
              </a:rPr>
              <a:t>기능</a:t>
            </a:r>
            <a:endParaRPr lang="ko-KR" altLang="en-US" sz="1400" dirty="0">
              <a:latin typeface="맑은 고딕" panose="020B0503020000020004" pitchFamily="50" charset="-127"/>
              <a:ea typeface="맑은 고딕" panose="020B0503020000020004" pitchFamily="50" charset="-127"/>
            </a:endParaRPr>
          </a:p>
        </p:txBody>
      </p:sp>
      <p:pic>
        <p:nvPicPr>
          <p:cNvPr id="2" name="그림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698" y="2626464"/>
            <a:ext cx="4273951" cy="3232321"/>
          </a:xfrm>
          <a:prstGeom prst="rect">
            <a:avLst/>
          </a:prstGeom>
        </p:spPr>
      </p:pic>
      <p:pic>
        <p:nvPicPr>
          <p:cNvPr id="3" name="그림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99838" y="3133231"/>
            <a:ext cx="2004580" cy="1202748"/>
          </a:xfrm>
          <a:prstGeom prst="rect">
            <a:avLst/>
          </a:prstGeom>
        </p:spPr>
      </p:pic>
      <p:pic>
        <p:nvPicPr>
          <p:cNvPr id="4" name="그림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99838" y="2032329"/>
            <a:ext cx="2622844" cy="928924"/>
          </a:xfrm>
          <a:prstGeom prst="rect">
            <a:avLst/>
          </a:prstGeom>
        </p:spPr>
      </p:pic>
      <p:pic>
        <p:nvPicPr>
          <p:cNvPr id="5" name="그림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06744" y="5041918"/>
            <a:ext cx="2692401" cy="934286"/>
          </a:xfrm>
          <a:prstGeom prst="rect">
            <a:avLst/>
          </a:prstGeom>
        </p:spPr>
      </p:pic>
      <p:sp>
        <p:nvSpPr>
          <p:cNvPr id="21" name="설명선 1 20"/>
          <p:cNvSpPr/>
          <p:nvPr/>
        </p:nvSpPr>
        <p:spPr>
          <a:xfrm>
            <a:off x="4999838" y="2037241"/>
            <a:ext cx="2612389" cy="924012"/>
          </a:xfrm>
          <a:prstGeom prst="borderCallout1">
            <a:avLst>
              <a:gd name="adj1" fmla="val 40596"/>
              <a:gd name="adj2" fmla="val 178"/>
              <a:gd name="adj3" fmla="val 226550"/>
              <a:gd name="adj4" fmla="val -7907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설명선 1 22"/>
          <p:cNvSpPr/>
          <p:nvPr/>
        </p:nvSpPr>
        <p:spPr>
          <a:xfrm>
            <a:off x="5010293" y="3128765"/>
            <a:ext cx="1994125" cy="1207213"/>
          </a:xfrm>
          <a:prstGeom prst="borderCallout1">
            <a:avLst>
              <a:gd name="adj1" fmla="val 40596"/>
              <a:gd name="adj2" fmla="val 178"/>
              <a:gd name="adj3" fmla="val 82863"/>
              <a:gd name="adj4" fmla="val -10405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설명선 1 23"/>
          <p:cNvSpPr/>
          <p:nvPr/>
        </p:nvSpPr>
        <p:spPr>
          <a:xfrm>
            <a:off x="4940555" y="4508054"/>
            <a:ext cx="3929125" cy="1466026"/>
          </a:xfrm>
          <a:prstGeom prst="borderCallout1">
            <a:avLst>
              <a:gd name="adj1" fmla="val 40596"/>
              <a:gd name="adj2" fmla="val 178"/>
              <a:gd name="adj3" fmla="val -24955"/>
              <a:gd name="adj4" fmla="val -51153"/>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p:cNvSpPr/>
          <p:nvPr/>
        </p:nvSpPr>
        <p:spPr>
          <a:xfrm>
            <a:off x="1786855" y="4077050"/>
            <a:ext cx="1140903" cy="10066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94949603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309459" y="220436"/>
            <a:ext cx="2933816" cy="461665"/>
          </a:xfrm>
          <a:prstGeom prst="rect">
            <a:avLst/>
          </a:prstGeom>
          <a:noFill/>
        </p:spPr>
        <p:txBody>
          <a:bodyPr wrap="none" rtlCol="0">
            <a:spAutoFit/>
          </a:bodyPr>
          <a:lstStyle/>
          <a:p>
            <a:r>
              <a:rPr lang="en-US" altLang="ko-KR" sz="2400" dirty="0">
                <a:solidFill>
                  <a:schemeClr val="tx1">
                    <a:lumMod val="50000"/>
                    <a:lumOff val="50000"/>
                  </a:schemeClr>
                </a:solidFill>
                <a:latin typeface="HY헤드라인M" panose="02030600000101010101" pitchFamily="18" charset="-127"/>
                <a:ea typeface="HY헤드라인M" panose="02030600000101010101" pitchFamily="18" charset="-127"/>
              </a:rPr>
              <a:t>Appendix </a:t>
            </a:r>
            <a:r>
              <a:rPr lang="en-US" altLang="ko-KR" sz="1400" dirty="0" smtClean="0">
                <a:solidFill>
                  <a:schemeClr val="tx1">
                    <a:lumMod val="50000"/>
                    <a:lumOff val="50000"/>
                  </a:schemeClr>
                </a:solidFill>
                <a:latin typeface="HY헤드라인M" panose="02030600000101010101" pitchFamily="18" charset="-127"/>
                <a:ea typeface="HY헤드라인M" panose="02030600000101010101" pitchFamily="18" charset="-127"/>
              </a:rPr>
              <a:t>|   </a:t>
            </a:r>
            <a:r>
              <a:rPr lang="ko-KR" altLang="en-US" sz="1600" smtClean="0">
                <a:solidFill>
                  <a:schemeClr val="tx1">
                    <a:lumMod val="50000"/>
                    <a:lumOff val="50000"/>
                  </a:schemeClr>
                </a:solidFill>
                <a:latin typeface="HY헤드라인M" panose="02030600000101010101" pitchFamily="18" charset="-127"/>
                <a:ea typeface="HY헤드라인M" panose="02030600000101010101" pitchFamily="18" charset="-127"/>
              </a:rPr>
              <a:t>사용자 옵션</a:t>
            </a:r>
            <a:endParaRPr lang="en-US" altLang="ko-KR" sz="1600" dirty="0" smtClean="0">
              <a:solidFill>
                <a:schemeClr val="tx1">
                  <a:lumMod val="50000"/>
                  <a:lumOff val="50000"/>
                </a:schemeClr>
              </a:solidFill>
              <a:latin typeface="HY헤드라인M" panose="02030600000101010101" pitchFamily="18" charset="-127"/>
              <a:ea typeface="HY헤드라인M" panose="02030600000101010101" pitchFamily="18" charset="-127"/>
            </a:endParaRPr>
          </a:p>
        </p:txBody>
      </p:sp>
      <p:sp>
        <p:nvSpPr>
          <p:cNvPr id="56" name="TextBox 7"/>
          <p:cNvSpPr txBox="1">
            <a:spLocks noChangeArrowheads="1"/>
          </p:cNvSpPr>
          <p:nvPr/>
        </p:nvSpPr>
        <p:spPr bwMode="auto">
          <a:xfrm>
            <a:off x="383085" y="968685"/>
            <a:ext cx="8380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600" b="1" dirty="0" smtClean="0">
                <a:latin typeface="+mn-ea"/>
                <a:ea typeface="+mn-ea"/>
              </a:rPr>
              <a:t>사용자 편의를 위한 다양한 클라이언트 프로그램 옵션 제공</a:t>
            </a:r>
            <a:endParaRPr lang="ko-KR" altLang="en-US" sz="1600" b="1" dirty="0">
              <a:latin typeface="+mn-ea"/>
              <a:ea typeface="+mn-ea"/>
            </a:endParaRPr>
          </a:p>
        </p:txBody>
      </p:sp>
      <p:sp>
        <p:nvSpPr>
          <p:cNvPr id="8" name="슬라이드 번호 개체 틀 7"/>
          <p:cNvSpPr>
            <a:spLocks noGrp="1"/>
          </p:cNvSpPr>
          <p:nvPr>
            <p:ph type="sldNum" sz="quarter" idx="12"/>
          </p:nvPr>
        </p:nvSpPr>
        <p:spPr/>
        <p:txBody>
          <a:bodyPr/>
          <a:lstStyle/>
          <a:p>
            <a:fld id="{55DF3BF5-F5C4-49A3-8D2C-141262B023B6}" type="slidenum">
              <a:rPr lang="ko-KR" altLang="en-US" smtClean="0"/>
              <a:t>65</a:t>
            </a:fld>
            <a:endParaRPr lang="ko-KR" altLang="en-US"/>
          </a:p>
        </p:txBody>
      </p:sp>
      <p:sp>
        <p:nvSpPr>
          <p:cNvPr id="14" name="TextBox 7"/>
          <p:cNvSpPr txBox="1">
            <a:spLocks noChangeArrowheads="1"/>
          </p:cNvSpPr>
          <p:nvPr/>
        </p:nvSpPr>
        <p:spPr bwMode="auto">
          <a:xfrm>
            <a:off x="309458" y="1724979"/>
            <a:ext cx="68685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굴림" panose="020B0600000101010101" pitchFamily="50" charset="-127"/>
                <a:ea typeface="굴림" panose="020B0600000101010101" pitchFamily="50" charset="-127"/>
              </a:defRPr>
            </a:lvl1pPr>
            <a:lvl2pPr marL="742950" indent="-285750" eaLnBrk="0" hangingPunct="0">
              <a:defRPr kumimoji="1">
                <a:solidFill>
                  <a:schemeClr val="tx1"/>
                </a:solidFill>
                <a:latin typeface="굴림" panose="020B0600000101010101" pitchFamily="50" charset="-127"/>
                <a:ea typeface="굴림" panose="020B0600000101010101" pitchFamily="50" charset="-127"/>
              </a:defRPr>
            </a:lvl2pPr>
            <a:lvl3pPr marL="1143000" indent="-228600" eaLnBrk="0" hangingPunct="0">
              <a:defRPr kumimoji="1">
                <a:solidFill>
                  <a:schemeClr val="tx1"/>
                </a:solidFill>
                <a:latin typeface="굴림" panose="020B0600000101010101" pitchFamily="50" charset="-127"/>
                <a:ea typeface="굴림" panose="020B0600000101010101" pitchFamily="50" charset="-127"/>
              </a:defRPr>
            </a:lvl3pPr>
            <a:lvl4pPr marL="1600200" indent="-228600" eaLnBrk="0" hangingPunct="0">
              <a:defRPr kumimoji="1">
                <a:solidFill>
                  <a:schemeClr val="tx1"/>
                </a:solidFill>
                <a:latin typeface="굴림" panose="020B0600000101010101" pitchFamily="50" charset="-127"/>
                <a:ea typeface="굴림" panose="020B0600000101010101" pitchFamily="50" charset="-127"/>
              </a:defRPr>
            </a:lvl4pPr>
            <a:lvl5pPr marL="2057400" indent="-228600" eaLnBrk="0" hangingPunct="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lvl="0" eaLnBrk="1" latinLnBrk="0" hangingPunct="1">
              <a:spcBef>
                <a:spcPct val="0"/>
              </a:spcBef>
              <a:defRPr/>
            </a:pPr>
            <a:r>
              <a:rPr lang="ko-KR" altLang="en-US" sz="1400" dirty="0" smtClean="0">
                <a:latin typeface="맑은 고딕" panose="020B0503020000020004" pitchFamily="50" charset="-127"/>
                <a:ea typeface="맑은 고딕" panose="020B0503020000020004" pitchFamily="50" charset="-127"/>
              </a:rPr>
              <a:t>기안</a:t>
            </a:r>
            <a:r>
              <a:rPr lang="en-US" altLang="ko-KR" sz="1400" dirty="0" smtClean="0">
                <a:latin typeface="맑은 고딕" panose="020B0503020000020004" pitchFamily="50" charset="-127"/>
                <a:ea typeface="맑은 고딕" panose="020B0503020000020004" pitchFamily="50" charset="-127"/>
              </a:rPr>
              <a:t>/</a:t>
            </a:r>
            <a:r>
              <a:rPr lang="ko-KR" altLang="en-US" sz="1400" smtClean="0">
                <a:latin typeface="맑은 고딕" panose="020B0503020000020004" pitchFamily="50" charset="-127"/>
                <a:ea typeface="맑은 고딕" panose="020B0503020000020004" pitchFamily="50" charset="-127"/>
              </a:rPr>
              <a:t>결재함 진행 단계에 대한 컬러 표시</a:t>
            </a:r>
            <a:endParaRPr lang="en-US" altLang="ko-KR" sz="1400" dirty="0" smtClean="0">
              <a:latin typeface="맑은 고딕" panose="020B0503020000020004" pitchFamily="50" charset="-127"/>
              <a:ea typeface="맑은 고딕" panose="020B0503020000020004" pitchFamily="50" charset="-127"/>
            </a:endParaRPr>
          </a:p>
          <a:p>
            <a:pPr lvl="0" eaLnBrk="1" latinLnBrk="0" hangingPunct="1">
              <a:spcBef>
                <a:spcPct val="0"/>
              </a:spcBef>
              <a:defRPr/>
            </a:pPr>
            <a:r>
              <a:rPr lang="ko-KR" altLang="en-US" sz="1400" dirty="0" smtClean="0">
                <a:latin typeface="맑은 고딕" panose="020B0503020000020004" pitchFamily="50" charset="-127"/>
                <a:ea typeface="맑은 고딕" panose="020B0503020000020004" pitchFamily="50" charset="-127"/>
              </a:rPr>
              <a:t>사용자 주 사용 </a:t>
            </a:r>
            <a:r>
              <a:rPr lang="en-US" altLang="ko-KR" sz="1400" dirty="0" smtClean="0">
                <a:latin typeface="맑은 고딕" panose="020B0503020000020004" pitchFamily="50" charset="-127"/>
                <a:ea typeface="맑은 고딕" panose="020B0503020000020004" pitchFamily="50" charset="-127"/>
              </a:rPr>
              <a:t>DB</a:t>
            </a:r>
            <a:r>
              <a:rPr lang="ko-KR" altLang="en-US" sz="1400" smtClean="0">
                <a:latin typeface="맑은 고딕" panose="020B0503020000020004" pitchFamily="50" charset="-127"/>
                <a:ea typeface="맑은 고딕" panose="020B0503020000020004" pitchFamily="50" charset="-127"/>
              </a:rPr>
              <a:t>관리 프로그램 선택</a:t>
            </a:r>
            <a:endParaRPr lang="ko-KR" altLang="en-US" sz="1400" dirty="0">
              <a:latin typeface="맑은 고딕" panose="020B0503020000020004" pitchFamily="50" charset="-127"/>
              <a:ea typeface="맑은 고딕" panose="020B0503020000020004" pitchFamily="50" charset="-127"/>
            </a:endParaRPr>
          </a:p>
        </p:txBody>
      </p:sp>
      <p:pic>
        <p:nvPicPr>
          <p:cNvPr id="10" name="그림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5649" y="2350117"/>
            <a:ext cx="3003331" cy="3674962"/>
          </a:xfrm>
          <a:prstGeom prst="rect">
            <a:avLst/>
          </a:prstGeom>
        </p:spPr>
      </p:pic>
      <p:pic>
        <p:nvPicPr>
          <p:cNvPr id="9" name="그림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56887" y="3180124"/>
            <a:ext cx="2906698" cy="1731737"/>
          </a:xfrm>
          <a:prstGeom prst="rect">
            <a:avLst/>
          </a:prstGeom>
        </p:spPr>
      </p:pic>
      <p:grpSp>
        <p:nvGrpSpPr>
          <p:cNvPr id="12" name="그룹 11"/>
          <p:cNvGrpSpPr/>
          <p:nvPr/>
        </p:nvGrpSpPr>
        <p:grpSpPr>
          <a:xfrm>
            <a:off x="532010" y="2718118"/>
            <a:ext cx="2612389" cy="572959"/>
            <a:chOff x="532010" y="2718118"/>
            <a:chExt cx="2612389" cy="572959"/>
          </a:xfrm>
        </p:grpSpPr>
        <p:sp>
          <p:nvSpPr>
            <p:cNvPr id="17" name="설명선 1 16"/>
            <p:cNvSpPr/>
            <p:nvPr/>
          </p:nvSpPr>
          <p:spPr>
            <a:xfrm>
              <a:off x="532010" y="2718118"/>
              <a:ext cx="2612389" cy="572959"/>
            </a:xfrm>
            <a:prstGeom prst="borderCallout1">
              <a:avLst>
                <a:gd name="adj1" fmla="val 34241"/>
                <a:gd name="adj2" fmla="val 100047"/>
                <a:gd name="adj3" fmla="val 45880"/>
                <a:gd name="adj4" fmla="val 15406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TextBox 10"/>
            <p:cNvSpPr txBox="1"/>
            <p:nvPr/>
          </p:nvSpPr>
          <p:spPr>
            <a:xfrm>
              <a:off x="532010" y="2781950"/>
              <a:ext cx="2597186" cy="461665"/>
            </a:xfrm>
            <a:prstGeom prst="rect">
              <a:avLst/>
            </a:prstGeom>
            <a:noFill/>
          </p:spPr>
          <p:txBody>
            <a:bodyPr wrap="none" rtlCol="0">
              <a:spAutoFit/>
            </a:bodyPr>
            <a:lstStyle/>
            <a:p>
              <a:r>
                <a:rPr lang="ko-KR" altLang="en-US" sz="1200" dirty="0" smtClean="0"/>
                <a:t>사용자 패스워드 </a:t>
              </a:r>
              <a:endParaRPr lang="en-US" altLang="ko-KR" sz="1200" dirty="0" smtClean="0"/>
            </a:p>
            <a:p>
              <a:r>
                <a:rPr lang="en-US" altLang="ko-KR" sz="1200" dirty="0" smtClean="0"/>
                <a:t>/ </a:t>
              </a:r>
              <a:r>
                <a:rPr lang="ko-KR" altLang="en-US" sz="1200" smtClean="0"/>
                <a:t>연락처 </a:t>
              </a:r>
              <a:r>
                <a:rPr lang="en-US" altLang="ko-KR" sz="1200" dirty="0" smtClean="0"/>
                <a:t>/ E-mail </a:t>
              </a:r>
              <a:r>
                <a:rPr lang="ko-KR" altLang="en-US" sz="1200" smtClean="0"/>
                <a:t>등의 개인정보 수정</a:t>
              </a:r>
              <a:endParaRPr lang="ko-KR" altLang="en-US" sz="1200"/>
            </a:p>
          </p:txBody>
        </p:sp>
      </p:grpSp>
      <p:grpSp>
        <p:nvGrpSpPr>
          <p:cNvPr id="20" name="그룹 19"/>
          <p:cNvGrpSpPr/>
          <p:nvPr/>
        </p:nvGrpSpPr>
        <p:grpSpPr>
          <a:xfrm>
            <a:off x="532010" y="3321908"/>
            <a:ext cx="2612389" cy="572959"/>
            <a:chOff x="532010" y="2718118"/>
            <a:chExt cx="2612389" cy="572959"/>
          </a:xfrm>
        </p:grpSpPr>
        <p:sp>
          <p:nvSpPr>
            <p:cNvPr id="22" name="설명선 1 21"/>
            <p:cNvSpPr/>
            <p:nvPr/>
          </p:nvSpPr>
          <p:spPr>
            <a:xfrm>
              <a:off x="532010" y="2718118"/>
              <a:ext cx="2612389" cy="572959"/>
            </a:xfrm>
            <a:prstGeom prst="borderCallout1">
              <a:avLst>
                <a:gd name="adj1" fmla="val 34241"/>
                <a:gd name="adj2" fmla="val 100047"/>
                <a:gd name="adj3" fmla="val 45880"/>
                <a:gd name="adj4" fmla="val 15406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TextBox 24"/>
            <p:cNvSpPr txBox="1"/>
            <p:nvPr/>
          </p:nvSpPr>
          <p:spPr>
            <a:xfrm>
              <a:off x="532010" y="2781950"/>
              <a:ext cx="2420856" cy="461665"/>
            </a:xfrm>
            <a:prstGeom prst="rect">
              <a:avLst/>
            </a:prstGeom>
            <a:noFill/>
          </p:spPr>
          <p:txBody>
            <a:bodyPr wrap="none" rtlCol="0">
              <a:spAutoFit/>
            </a:bodyPr>
            <a:lstStyle/>
            <a:p>
              <a:r>
                <a:rPr lang="ko-KR" altLang="en-US" sz="1200" dirty="0" smtClean="0"/>
                <a:t>계정 유효기간 </a:t>
              </a:r>
              <a:r>
                <a:rPr lang="en-US" altLang="ko-KR" sz="1200" dirty="0" smtClean="0"/>
                <a:t>/ </a:t>
              </a:r>
              <a:r>
                <a:rPr lang="ko-KR" altLang="en-US" sz="1200" smtClean="0"/>
                <a:t>패스워드 변경일 </a:t>
              </a:r>
              <a:endParaRPr lang="en-US" altLang="ko-KR" sz="1200" dirty="0"/>
            </a:p>
            <a:p>
              <a:r>
                <a:rPr lang="en-US" altLang="ko-KR" sz="1200" dirty="0" smtClean="0"/>
                <a:t>/ </a:t>
              </a:r>
              <a:r>
                <a:rPr lang="ko-KR" altLang="en-US" sz="1200" smtClean="0"/>
                <a:t>만료일 등의 정보</a:t>
              </a:r>
              <a:endParaRPr lang="ko-KR" altLang="en-US" sz="1200"/>
            </a:p>
          </p:txBody>
        </p:sp>
      </p:grpSp>
      <p:grpSp>
        <p:nvGrpSpPr>
          <p:cNvPr id="27" name="그룹 26"/>
          <p:cNvGrpSpPr/>
          <p:nvPr/>
        </p:nvGrpSpPr>
        <p:grpSpPr>
          <a:xfrm>
            <a:off x="532010" y="3926285"/>
            <a:ext cx="2613964" cy="572959"/>
            <a:chOff x="530435" y="2718118"/>
            <a:chExt cx="2613964" cy="572959"/>
          </a:xfrm>
        </p:grpSpPr>
        <p:sp>
          <p:nvSpPr>
            <p:cNvPr id="28" name="설명선 1 27"/>
            <p:cNvSpPr/>
            <p:nvPr/>
          </p:nvSpPr>
          <p:spPr>
            <a:xfrm>
              <a:off x="532010" y="2718118"/>
              <a:ext cx="2612389" cy="572959"/>
            </a:xfrm>
            <a:prstGeom prst="borderCallout1">
              <a:avLst>
                <a:gd name="adj1" fmla="val 34241"/>
                <a:gd name="adj2" fmla="val 100047"/>
                <a:gd name="adj3" fmla="val 45880"/>
                <a:gd name="adj4" fmla="val 15406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TextBox 28"/>
            <p:cNvSpPr txBox="1"/>
            <p:nvPr/>
          </p:nvSpPr>
          <p:spPr>
            <a:xfrm>
              <a:off x="530435" y="2840931"/>
              <a:ext cx="2420856" cy="276999"/>
            </a:xfrm>
            <a:prstGeom prst="rect">
              <a:avLst/>
            </a:prstGeom>
            <a:noFill/>
          </p:spPr>
          <p:txBody>
            <a:bodyPr wrap="none" rtlCol="0">
              <a:spAutoFit/>
            </a:bodyPr>
            <a:lstStyle/>
            <a:p>
              <a:r>
                <a:rPr lang="ko-KR" altLang="en-US" sz="1200" dirty="0" smtClean="0"/>
                <a:t>사용자의 주 </a:t>
              </a:r>
              <a:r>
                <a:rPr lang="ko-KR" altLang="en-US" sz="1200" smtClean="0"/>
                <a:t>사용 </a:t>
              </a:r>
              <a:r>
                <a:rPr lang="en-US" altLang="ko-KR" sz="1200" dirty="0" smtClean="0"/>
                <a:t>DB </a:t>
              </a:r>
              <a:r>
                <a:rPr lang="ko-KR" altLang="en-US" sz="1200" smtClean="0"/>
                <a:t>관리 툴 지정</a:t>
              </a:r>
              <a:endParaRPr lang="ko-KR" altLang="en-US" sz="1200"/>
            </a:p>
          </p:txBody>
        </p:sp>
      </p:grpSp>
      <p:grpSp>
        <p:nvGrpSpPr>
          <p:cNvPr id="33" name="그룹 32"/>
          <p:cNvGrpSpPr/>
          <p:nvPr/>
        </p:nvGrpSpPr>
        <p:grpSpPr>
          <a:xfrm>
            <a:off x="532010" y="4911861"/>
            <a:ext cx="2693366" cy="572959"/>
            <a:chOff x="530435" y="2718118"/>
            <a:chExt cx="2693366" cy="572959"/>
          </a:xfrm>
        </p:grpSpPr>
        <p:sp>
          <p:nvSpPr>
            <p:cNvPr id="34" name="설명선 1 33"/>
            <p:cNvSpPr/>
            <p:nvPr/>
          </p:nvSpPr>
          <p:spPr>
            <a:xfrm>
              <a:off x="532010" y="2718118"/>
              <a:ext cx="2612389" cy="572959"/>
            </a:xfrm>
            <a:prstGeom prst="borderCallout1">
              <a:avLst>
                <a:gd name="adj1" fmla="val 34241"/>
                <a:gd name="adj2" fmla="val 100047"/>
                <a:gd name="adj3" fmla="val 45880"/>
                <a:gd name="adj4" fmla="val 15406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TextBox 34"/>
            <p:cNvSpPr txBox="1"/>
            <p:nvPr/>
          </p:nvSpPr>
          <p:spPr>
            <a:xfrm>
              <a:off x="530435" y="2840931"/>
              <a:ext cx="2693366" cy="276999"/>
            </a:xfrm>
            <a:prstGeom prst="rect">
              <a:avLst/>
            </a:prstGeom>
            <a:noFill/>
          </p:spPr>
          <p:txBody>
            <a:bodyPr wrap="none" rtlCol="0">
              <a:spAutoFit/>
            </a:bodyPr>
            <a:lstStyle/>
            <a:p>
              <a:r>
                <a:rPr lang="ko-KR" altLang="en-US" sz="1200" dirty="0" smtClean="0"/>
                <a:t>결재</a:t>
              </a:r>
              <a:r>
                <a:rPr lang="en-US" altLang="ko-KR" sz="1200" dirty="0" smtClean="0"/>
                <a:t>/</a:t>
              </a:r>
              <a:r>
                <a:rPr lang="ko-KR" altLang="en-US" sz="1200" smtClean="0"/>
                <a:t>기안함의 결재문 상태 표시 컬러</a:t>
              </a:r>
              <a:endParaRPr lang="ko-KR" altLang="en-US" sz="1200"/>
            </a:p>
          </p:txBody>
        </p:sp>
      </p:grpSp>
    </p:spTree>
    <p:extLst>
      <p:ext uri="{BB962C8B-B14F-4D97-AF65-F5344CB8AC3E}">
        <p14:creationId xmlns:p14="http://schemas.microsoft.com/office/powerpoint/2010/main" val="383174240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0" y="2768392"/>
            <a:ext cx="2105681" cy="3392486"/>
          </a:xfrm>
          <a:prstGeom prst="rect">
            <a:avLst/>
          </a:prstGeom>
          <a:noFill/>
          <a:ln w="9525">
            <a:noFill/>
            <a:miter lim="800000"/>
            <a:headEnd/>
            <a:tailEnd/>
          </a:ln>
        </p:spPr>
      </p:pic>
      <p:pic>
        <p:nvPicPr>
          <p:cNvPr id="40" name="그림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94040" y="6304252"/>
            <a:ext cx="720378" cy="428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직선 연결선 11"/>
          <p:cNvCxnSpPr/>
          <p:nvPr/>
        </p:nvCxnSpPr>
        <p:spPr>
          <a:xfrm>
            <a:off x="247138" y="725206"/>
            <a:ext cx="8603213" cy="0"/>
          </a:xfrm>
          <a:prstGeom prst="line">
            <a:avLst/>
          </a:prstGeom>
          <a:ln w="25400">
            <a:solidFill>
              <a:srgbClr val="CC99FF"/>
            </a:solidFill>
          </a:ln>
        </p:spPr>
        <p:style>
          <a:lnRef idx="1">
            <a:schemeClr val="accent1"/>
          </a:lnRef>
          <a:fillRef idx="0">
            <a:schemeClr val="accent1"/>
          </a:fillRef>
          <a:effectRef idx="0">
            <a:schemeClr val="accent1"/>
          </a:effectRef>
          <a:fontRef idx="minor">
            <a:schemeClr val="tx1"/>
          </a:fontRef>
        </p:style>
      </p:cxnSp>
      <p:cxnSp>
        <p:nvCxnSpPr>
          <p:cNvPr id="13" name="직선 연결선 12"/>
          <p:cNvCxnSpPr/>
          <p:nvPr/>
        </p:nvCxnSpPr>
        <p:spPr>
          <a:xfrm>
            <a:off x="235987" y="6157210"/>
            <a:ext cx="8672026" cy="0"/>
          </a:xfrm>
          <a:prstGeom prst="line">
            <a:avLst/>
          </a:prstGeom>
          <a:ln w="25400">
            <a:solidFill>
              <a:srgbClr val="CCCCFF"/>
            </a:solidFill>
          </a:ln>
        </p:spPr>
        <p:style>
          <a:lnRef idx="1">
            <a:schemeClr val="accent1"/>
          </a:lnRef>
          <a:fillRef idx="0">
            <a:schemeClr val="accent1"/>
          </a:fillRef>
          <a:effectRef idx="0">
            <a:schemeClr val="accent1"/>
          </a:effectRef>
          <a:fontRef idx="minor">
            <a:schemeClr val="tx1"/>
          </a:fontRef>
        </p:style>
      </p:cxnSp>
      <p:pic>
        <p:nvPicPr>
          <p:cNvPr id="14"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5205" y="6320223"/>
            <a:ext cx="1384903" cy="345303"/>
          </a:xfrm>
          <a:prstGeom prst="rect">
            <a:avLst/>
          </a:prstGeom>
          <a:noFill/>
          <a:ln w="9525">
            <a:noFill/>
            <a:miter lim="800000"/>
            <a:headEnd/>
            <a:tailEnd/>
          </a:ln>
        </p:spPr>
      </p:pic>
      <p:sp>
        <p:nvSpPr>
          <p:cNvPr id="17" name="직사각형 16"/>
          <p:cNvSpPr/>
          <p:nvPr/>
        </p:nvSpPr>
        <p:spPr>
          <a:xfrm>
            <a:off x="3345542" y="2848914"/>
            <a:ext cx="2452916" cy="646331"/>
          </a:xfrm>
          <a:prstGeom prst="rect">
            <a:avLst/>
          </a:prstGeom>
          <a:noFill/>
        </p:spPr>
        <p:txBody>
          <a:bodyPr wrap="none">
            <a:spAutoFit/>
          </a:bodyPr>
          <a:lstStyle/>
          <a:p>
            <a:pPr algn="ctr">
              <a:defRPr/>
            </a:pPr>
            <a:r>
              <a:rPr lang="ko-KR" altLang="en-US" sz="3600" b="1" dirty="0" smtClean="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rPr>
              <a:t>감사합니다</a:t>
            </a:r>
            <a:endParaRPr lang="ko-KR" altLang="en-US" sz="3600" b="1" dirty="0">
              <a:solidFill>
                <a:srgbClr val="7030A0"/>
              </a:solidFill>
              <a:effectLst>
                <a:outerShdw blurRad="38100" dist="38100" dir="2700000" algn="tl">
                  <a:srgbClr val="000000">
                    <a:alpha val="43137"/>
                  </a:srgbClr>
                </a:outerShdw>
              </a:effectLst>
              <a:latin typeface="HY헤드라인M" panose="02030600000101010101" pitchFamily="18" charset="-127"/>
              <a:ea typeface="HY헤드라인M" panose="02030600000101010101" pitchFamily="18" charset="-127"/>
              <a:cs typeface="Tahoma" pitchFamily="34" charset="0"/>
            </a:endParaRPr>
          </a:p>
        </p:txBody>
      </p:sp>
      <p:sp>
        <p:nvSpPr>
          <p:cNvPr id="20" name="직사각형 19"/>
          <p:cNvSpPr/>
          <p:nvPr/>
        </p:nvSpPr>
        <p:spPr>
          <a:xfrm>
            <a:off x="252353" y="828998"/>
            <a:ext cx="8589866" cy="967382"/>
          </a:xfrm>
          <a:prstGeom prst="rect">
            <a:avLst/>
          </a:prstGeom>
          <a:gradFill>
            <a:gsLst>
              <a:gs pos="0">
                <a:schemeClr val="bg2"/>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슬라이드 번호 개체 틀 1"/>
          <p:cNvSpPr>
            <a:spLocks noGrp="1"/>
          </p:cNvSpPr>
          <p:nvPr>
            <p:ph type="sldNum" sz="quarter" idx="12"/>
          </p:nvPr>
        </p:nvSpPr>
        <p:spPr/>
        <p:txBody>
          <a:bodyPr/>
          <a:lstStyle/>
          <a:p>
            <a:fld id="{55DF3BF5-F5C4-49A3-8D2C-141262B023B6}" type="slidenum">
              <a:rPr lang="ko-KR" altLang="en-US" smtClean="0"/>
              <a:pPr/>
              <a:t>66</a:t>
            </a:fld>
            <a:endParaRPr lang="ko-KR" altLang="en-US" dirty="0"/>
          </a:p>
        </p:txBody>
      </p:sp>
    </p:spTree>
    <p:extLst>
      <p:ext uri="{BB962C8B-B14F-4D97-AF65-F5344CB8AC3E}">
        <p14:creationId xmlns:p14="http://schemas.microsoft.com/office/powerpoint/2010/main" val="321803854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cstate="print"/>
          <a:srcRect/>
          <a:stretch>
            <a:fillRect/>
          </a:stretch>
        </p:blipFill>
        <p:spPr bwMode="auto">
          <a:xfrm>
            <a:off x="-4042" y="3465513"/>
            <a:ext cx="2105681" cy="3392486"/>
          </a:xfrm>
          <a:prstGeom prst="rect">
            <a:avLst/>
          </a:prstGeom>
          <a:noFill/>
          <a:ln w="9525">
            <a:noFill/>
            <a:miter lim="800000"/>
            <a:headEnd/>
            <a:tailEnd/>
          </a:ln>
        </p:spPr>
      </p:pic>
      <p:sp>
        <p:nvSpPr>
          <p:cNvPr id="13" name="직사각형 12"/>
          <p:cNvSpPr/>
          <p:nvPr/>
        </p:nvSpPr>
        <p:spPr>
          <a:xfrm>
            <a:off x="2969231" y="0"/>
            <a:ext cx="6174769" cy="6858000"/>
          </a:xfrm>
          <a:prstGeom prst="rect">
            <a:avLst/>
          </a:prstGeom>
          <a:gradFill flip="none" rotWithShape="1">
            <a:gsLst>
              <a:gs pos="0">
                <a:srgbClr val="CC99FF"/>
              </a:gs>
              <a:gs pos="100000">
                <a:srgbClr val="7030A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4" name="Text Box 5"/>
          <p:cNvSpPr txBox="1">
            <a:spLocks noChangeArrowheads="1"/>
          </p:cNvSpPr>
          <p:nvPr/>
        </p:nvSpPr>
        <p:spPr bwMode="auto">
          <a:xfrm>
            <a:off x="3418153" y="4709446"/>
            <a:ext cx="5580112" cy="1836400"/>
          </a:xfrm>
          <a:prstGeom prst="rect">
            <a:avLst/>
          </a:prstGeom>
          <a:noFill/>
          <a:ln w="9525" algn="ctr">
            <a:noFill/>
            <a:miter lim="800000"/>
            <a:headEnd/>
            <a:tailEnd/>
          </a:ln>
        </p:spPr>
        <p:txBody>
          <a:bodyPr wrap="square">
            <a:spAutoFit/>
          </a:bodyPr>
          <a:lstStyle/>
          <a:p>
            <a:pPr fontAlgn="auto">
              <a:lnSpc>
                <a:spcPts val="1700"/>
              </a:lnSpc>
              <a:spcBef>
                <a:spcPts val="0"/>
              </a:spcBef>
              <a:spcAft>
                <a:spcPts val="0"/>
              </a:spcAft>
              <a:defRPr/>
            </a:pPr>
            <a:r>
              <a:rPr lang="en-US" altLang="ko-KR" sz="1600" b="1" dirty="0" smtClean="0">
                <a:solidFill>
                  <a:schemeClr val="bg1"/>
                </a:solidFill>
                <a:latin typeface="+mj-ea"/>
                <a:ea typeface="+mj-ea"/>
                <a:cs typeface="Arial" charset="0"/>
              </a:rPr>
              <a:t>WareValley</a:t>
            </a:r>
          </a:p>
          <a:p>
            <a:pPr fontAlgn="auto">
              <a:lnSpc>
                <a:spcPts val="1700"/>
              </a:lnSpc>
              <a:spcBef>
                <a:spcPts val="0"/>
              </a:spcBef>
              <a:spcAft>
                <a:spcPts val="0"/>
              </a:spcAft>
              <a:defRPr/>
            </a:pPr>
            <a:r>
              <a:rPr lang="en-US" altLang="ko-KR" sz="1200" dirty="0" smtClean="0">
                <a:solidFill>
                  <a:schemeClr val="bg1"/>
                </a:solidFill>
                <a:latin typeface="+mj-ea"/>
                <a:ea typeface="+mj-ea"/>
                <a:cs typeface="Arial" charset="0"/>
              </a:rPr>
              <a:t>http://www.warevalley.com</a:t>
            </a:r>
          </a:p>
          <a:p>
            <a:pPr fontAlgn="auto">
              <a:lnSpc>
                <a:spcPts val="1700"/>
              </a:lnSpc>
              <a:spcBef>
                <a:spcPts val="0"/>
              </a:spcBef>
              <a:spcAft>
                <a:spcPts val="0"/>
              </a:spcAft>
              <a:defRPr/>
            </a:pPr>
            <a:endParaRPr lang="en-US" altLang="ko-KR" sz="900" dirty="0">
              <a:solidFill>
                <a:schemeClr val="bg1"/>
              </a:solidFill>
              <a:latin typeface="+mj-ea"/>
              <a:ea typeface="+mj-ea"/>
              <a:cs typeface="Arial" charset="0"/>
            </a:endParaRPr>
          </a:p>
          <a:p>
            <a:pPr fontAlgn="auto">
              <a:lnSpc>
                <a:spcPts val="1700"/>
              </a:lnSpc>
              <a:spcBef>
                <a:spcPts val="0"/>
              </a:spcBef>
              <a:spcAft>
                <a:spcPts val="0"/>
              </a:spcAft>
              <a:defRPr/>
            </a:pPr>
            <a:r>
              <a:rPr lang="en-US" altLang="ko-KR" sz="1100" dirty="0">
                <a:solidFill>
                  <a:schemeClr val="bg1"/>
                </a:solidFill>
                <a:latin typeface="+mj-ea"/>
                <a:ea typeface="+mj-ea"/>
                <a:cs typeface="Arial" charset="0"/>
              </a:rPr>
              <a:t>Database </a:t>
            </a:r>
            <a:r>
              <a:rPr lang="en-US" altLang="ko-KR" sz="1100" dirty="0" smtClean="0">
                <a:solidFill>
                  <a:schemeClr val="bg1"/>
                </a:solidFill>
                <a:latin typeface="+mj-ea"/>
                <a:ea typeface="+mj-ea"/>
                <a:cs typeface="Arial" charset="0"/>
              </a:rPr>
              <a:t>Audit and Protection   [ DB </a:t>
            </a:r>
            <a:r>
              <a:rPr lang="ko-KR" altLang="en-US" sz="1100" dirty="0" smtClean="0">
                <a:solidFill>
                  <a:schemeClr val="bg1"/>
                </a:solidFill>
                <a:latin typeface="+mj-ea"/>
                <a:ea typeface="+mj-ea"/>
                <a:cs typeface="Arial" charset="0"/>
              </a:rPr>
              <a:t>접근통제 </a:t>
            </a:r>
            <a:r>
              <a:rPr lang="en-US" altLang="ko-KR" sz="1100" dirty="0" smtClean="0">
                <a:solidFill>
                  <a:schemeClr val="bg1"/>
                </a:solidFill>
                <a:latin typeface="+mj-ea"/>
                <a:ea typeface="+mj-ea"/>
                <a:cs typeface="Arial" charset="0"/>
              </a:rPr>
              <a:t>]</a:t>
            </a:r>
          </a:p>
          <a:p>
            <a:pPr fontAlgn="auto">
              <a:lnSpc>
                <a:spcPts val="1700"/>
              </a:lnSpc>
              <a:spcBef>
                <a:spcPts val="0"/>
              </a:spcBef>
              <a:spcAft>
                <a:spcPts val="0"/>
              </a:spcAft>
              <a:defRPr/>
            </a:pPr>
            <a:r>
              <a:rPr lang="en-US" altLang="ko-KR" sz="1100" dirty="0" smtClean="0">
                <a:solidFill>
                  <a:schemeClr val="bg1"/>
                </a:solidFill>
                <a:latin typeface="+mj-ea"/>
                <a:ea typeface="+mj-ea"/>
                <a:cs typeface="Arial" charset="0"/>
              </a:rPr>
              <a:t>Database Encryption   [ DB </a:t>
            </a:r>
            <a:r>
              <a:rPr lang="ko-KR" altLang="en-US" sz="1100" dirty="0" smtClean="0">
                <a:solidFill>
                  <a:schemeClr val="bg1"/>
                </a:solidFill>
                <a:latin typeface="+mj-ea"/>
                <a:ea typeface="+mj-ea"/>
                <a:cs typeface="Arial" charset="0"/>
              </a:rPr>
              <a:t>암호화 </a:t>
            </a:r>
            <a:r>
              <a:rPr lang="en-US" altLang="ko-KR" sz="1100" dirty="0" smtClean="0">
                <a:solidFill>
                  <a:schemeClr val="bg1"/>
                </a:solidFill>
                <a:latin typeface="+mj-ea"/>
                <a:ea typeface="+mj-ea"/>
                <a:cs typeface="Arial" charset="0"/>
              </a:rPr>
              <a:t>]</a:t>
            </a:r>
            <a:endParaRPr lang="en-US" altLang="ko-KR" sz="1100" dirty="0">
              <a:solidFill>
                <a:schemeClr val="bg1"/>
              </a:solidFill>
              <a:latin typeface="+mj-ea"/>
              <a:ea typeface="+mj-ea"/>
              <a:cs typeface="Arial" charset="0"/>
            </a:endParaRPr>
          </a:p>
          <a:p>
            <a:pPr fontAlgn="auto">
              <a:lnSpc>
                <a:spcPts val="1700"/>
              </a:lnSpc>
              <a:spcBef>
                <a:spcPts val="0"/>
              </a:spcBef>
              <a:spcAft>
                <a:spcPts val="0"/>
              </a:spcAft>
              <a:defRPr/>
            </a:pPr>
            <a:r>
              <a:rPr lang="en-US" altLang="ko-KR" sz="1100" dirty="0">
                <a:solidFill>
                  <a:schemeClr val="bg1"/>
                </a:solidFill>
                <a:latin typeface="+mj-ea"/>
                <a:ea typeface="+mj-ea"/>
                <a:cs typeface="Arial" charset="0"/>
              </a:rPr>
              <a:t>Database Vulnerability Assessment </a:t>
            </a:r>
            <a:r>
              <a:rPr lang="en-US" altLang="ko-KR" sz="1100" dirty="0" smtClean="0">
                <a:solidFill>
                  <a:schemeClr val="bg1"/>
                </a:solidFill>
                <a:latin typeface="+mj-ea"/>
                <a:ea typeface="+mj-ea"/>
                <a:cs typeface="Arial" charset="0"/>
              </a:rPr>
              <a:t>  [ DB </a:t>
            </a:r>
            <a:r>
              <a:rPr lang="ko-KR" altLang="en-US" sz="1100" dirty="0" smtClean="0">
                <a:solidFill>
                  <a:schemeClr val="bg1"/>
                </a:solidFill>
                <a:latin typeface="+mj-ea"/>
                <a:ea typeface="+mj-ea"/>
                <a:cs typeface="Arial" charset="0"/>
              </a:rPr>
              <a:t>취약점 분석 </a:t>
            </a:r>
            <a:r>
              <a:rPr lang="en-US" altLang="ko-KR" sz="1100" dirty="0" smtClean="0">
                <a:solidFill>
                  <a:schemeClr val="bg1"/>
                </a:solidFill>
                <a:latin typeface="+mj-ea"/>
                <a:ea typeface="+mj-ea"/>
                <a:cs typeface="Arial" charset="0"/>
              </a:rPr>
              <a:t>]</a:t>
            </a:r>
            <a:endParaRPr lang="en-US" altLang="ko-KR" sz="1100" dirty="0">
              <a:solidFill>
                <a:schemeClr val="bg1"/>
              </a:solidFill>
              <a:latin typeface="+mj-ea"/>
              <a:ea typeface="+mj-ea"/>
              <a:cs typeface="Arial" charset="0"/>
            </a:endParaRPr>
          </a:p>
          <a:p>
            <a:pPr fontAlgn="auto">
              <a:lnSpc>
                <a:spcPts val="1700"/>
              </a:lnSpc>
              <a:spcBef>
                <a:spcPts val="0"/>
              </a:spcBef>
              <a:spcAft>
                <a:spcPts val="0"/>
              </a:spcAft>
              <a:defRPr/>
            </a:pPr>
            <a:r>
              <a:rPr lang="en-US" altLang="ko-KR" sz="1100" dirty="0" smtClean="0">
                <a:solidFill>
                  <a:schemeClr val="bg1"/>
                </a:solidFill>
                <a:latin typeface="+mj-ea"/>
                <a:ea typeface="+mj-ea"/>
                <a:cs typeface="Arial" charset="0"/>
              </a:rPr>
              <a:t>Database SQL Query Approval   [ DB </a:t>
            </a:r>
            <a:r>
              <a:rPr lang="ko-KR" altLang="en-US" sz="1100" dirty="0" smtClean="0">
                <a:solidFill>
                  <a:schemeClr val="bg1"/>
                </a:solidFill>
                <a:latin typeface="+mj-ea"/>
                <a:ea typeface="+mj-ea"/>
                <a:cs typeface="Arial" charset="0"/>
              </a:rPr>
              <a:t>작업결재 </a:t>
            </a:r>
            <a:r>
              <a:rPr lang="en-US" altLang="ko-KR" sz="1100" dirty="0" smtClean="0">
                <a:solidFill>
                  <a:schemeClr val="bg1"/>
                </a:solidFill>
                <a:latin typeface="+mj-ea"/>
                <a:ea typeface="+mj-ea"/>
                <a:cs typeface="Arial" charset="0"/>
              </a:rPr>
              <a:t>]</a:t>
            </a:r>
          </a:p>
          <a:p>
            <a:pPr fontAlgn="auto">
              <a:lnSpc>
                <a:spcPts val="1700"/>
              </a:lnSpc>
              <a:spcBef>
                <a:spcPts val="0"/>
              </a:spcBef>
              <a:spcAft>
                <a:spcPts val="0"/>
              </a:spcAft>
              <a:defRPr/>
            </a:pPr>
            <a:r>
              <a:rPr lang="en-US" altLang="ko-KR" sz="1100" dirty="0" smtClean="0">
                <a:solidFill>
                  <a:schemeClr val="bg1"/>
                </a:solidFill>
                <a:latin typeface="+mj-ea"/>
                <a:ea typeface="+mj-ea"/>
                <a:cs typeface="Arial" charset="0"/>
              </a:rPr>
              <a:t>Database Performance Monitoring and Management  [ DB </a:t>
            </a:r>
            <a:r>
              <a:rPr lang="ko-KR" altLang="en-US" sz="1100" dirty="0" smtClean="0">
                <a:solidFill>
                  <a:schemeClr val="bg1"/>
                </a:solidFill>
                <a:latin typeface="+mj-ea"/>
                <a:ea typeface="+mj-ea"/>
                <a:cs typeface="Arial" charset="0"/>
              </a:rPr>
              <a:t>성능관리 및 개발 </a:t>
            </a:r>
            <a:r>
              <a:rPr lang="en-US" altLang="ko-KR" sz="1100" dirty="0" smtClean="0">
                <a:solidFill>
                  <a:schemeClr val="bg1"/>
                </a:solidFill>
                <a:latin typeface="+mj-ea"/>
                <a:ea typeface="+mj-ea"/>
                <a:cs typeface="Arial" charset="0"/>
              </a:rPr>
              <a:t>]</a:t>
            </a:r>
            <a:endParaRPr lang="en-US" altLang="ko-KR" sz="1100" dirty="0">
              <a:solidFill>
                <a:schemeClr val="bg1"/>
              </a:solidFill>
              <a:latin typeface="+mj-ea"/>
              <a:ea typeface="+mj-ea"/>
              <a:cs typeface="Arial" charset="0"/>
            </a:endParaRPr>
          </a:p>
        </p:txBody>
      </p:sp>
      <p:sp>
        <p:nvSpPr>
          <p:cNvPr id="15" name="Rectangle 2"/>
          <p:cNvSpPr>
            <a:spLocks noChangeArrowheads="1"/>
          </p:cNvSpPr>
          <p:nvPr/>
        </p:nvSpPr>
        <p:spPr bwMode="auto">
          <a:xfrm>
            <a:off x="3403051" y="554638"/>
            <a:ext cx="5253037" cy="3384375"/>
          </a:xfrm>
          <a:prstGeom prst="rect">
            <a:avLst/>
          </a:prstGeom>
          <a:noFill/>
          <a:ln w="9525">
            <a:noFill/>
            <a:miter lim="800000"/>
            <a:headEnd/>
            <a:tailEnd/>
          </a:ln>
        </p:spPr>
        <p:txBody>
          <a:bodyPr anchor="ctr"/>
          <a:lstStyle/>
          <a:p>
            <a:pPr defTabSz="912813" eaLnBrk="0" latinLnBrk="0" hangingPunct="0"/>
            <a:r>
              <a:rPr kumimoji="0" lang="en-US" altLang="ko-KR" sz="2400" b="1" dirty="0">
                <a:solidFill>
                  <a:schemeClr val="bg1"/>
                </a:solidFill>
                <a:latin typeface="Tahoma" pitchFamily="34" charset="0"/>
                <a:cs typeface="Tahoma" pitchFamily="34" charset="0"/>
              </a:rPr>
              <a:t>Contact us.</a:t>
            </a:r>
          </a:p>
          <a:p>
            <a:pPr defTabSz="912813" eaLnBrk="0" latinLnBrk="0" hangingPunct="0"/>
            <a:endParaRPr kumimoji="0" lang="en-US" altLang="ko-KR" sz="1400" dirty="0" smtClean="0">
              <a:solidFill>
                <a:schemeClr val="bg1"/>
              </a:solidFill>
              <a:latin typeface="Tahoma" pitchFamily="34" charset="0"/>
              <a:cs typeface="Tahoma" pitchFamily="34" charset="0"/>
            </a:endParaRPr>
          </a:p>
          <a:p>
            <a:pPr defTabSz="912813" eaLnBrk="0" latinLnBrk="0" hangingPunct="0"/>
            <a:r>
              <a:rPr kumimoji="0" lang="en-US" altLang="ko-KR" sz="1600" b="1" dirty="0" smtClean="0">
                <a:solidFill>
                  <a:schemeClr val="bg1"/>
                </a:solidFill>
                <a:latin typeface="Tahoma" pitchFamily="34" charset="0"/>
                <a:cs typeface="Tahoma" pitchFamily="34" charset="0"/>
              </a:rPr>
              <a:t>Seoul Office </a:t>
            </a:r>
            <a:r>
              <a:rPr kumimoji="0" lang="en-US" altLang="ko-KR" sz="1400" dirty="0" smtClean="0">
                <a:solidFill>
                  <a:schemeClr val="bg1"/>
                </a:solidFill>
                <a:latin typeface="Tahoma" pitchFamily="34" charset="0"/>
                <a:cs typeface="Tahoma" pitchFamily="34" charset="0"/>
              </a:rPr>
              <a:t>:</a:t>
            </a:r>
          </a:p>
          <a:p>
            <a:pPr defTabSz="912813" eaLnBrk="0" latinLnBrk="0" hangingPunct="0"/>
            <a:r>
              <a:rPr kumimoji="0" lang="en-US" altLang="ko-KR" sz="1400" dirty="0" smtClean="0">
                <a:solidFill>
                  <a:schemeClr val="bg1"/>
                </a:solidFill>
                <a:latin typeface="Tahoma" pitchFamily="34" charset="0"/>
                <a:cs typeface="Tahoma" pitchFamily="34" charset="0"/>
              </a:rPr>
              <a:t>22F, Nuritkum Square Biz Tower, 1605</a:t>
            </a:r>
          </a:p>
          <a:p>
            <a:pPr defTabSz="912813" eaLnBrk="0" latinLnBrk="0" hangingPunct="0"/>
            <a:r>
              <a:rPr kumimoji="0" lang="en-US" altLang="ko-KR" sz="1400" dirty="0" smtClean="0">
                <a:solidFill>
                  <a:schemeClr val="bg1"/>
                </a:solidFill>
                <a:latin typeface="Tahoma" pitchFamily="34" charset="0"/>
                <a:cs typeface="Tahoma" pitchFamily="34" charset="0"/>
              </a:rPr>
              <a:t>Sangam-dong, Mapo-gu,</a:t>
            </a:r>
          </a:p>
          <a:p>
            <a:pPr defTabSz="912813" eaLnBrk="0" latinLnBrk="0" hangingPunct="0"/>
            <a:r>
              <a:rPr kumimoji="0" lang="en-US" altLang="ko-KR" sz="1400" dirty="0" smtClean="0">
                <a:solidFill>
                  <a:schemeClr val="bg1"/>
                </a:solidFill>
                <a:latin typeface="Tahoma" pitchFamily="34" charset="0"/>
                <a:cs typeface="Tahoma" pitchFamily="34" charset="0"/>
              </a:rPr>
              <a:t>Seoul, Korea 121-795</a:t>
            </a:r>
          </a:p>
          <a:p>
            <a:pPr defTabSz="912813" eaLnBrk="0" latinLnBrk="0" hangingPunct="0"/>
            <a:r>
              <a:rPr kumimoji="0" lang="en-US" altLang="ko-KR" sz="1400" dirty="0" smtClean="0">
                <a:solidFill>
                  <a:schemeClr val="bg1"/>
                </a:solidFill>
                <a:latin typeface="Tahoma" pitchFamily="34" charset="0"/>
                <a:cs typeface="Tahoma" pitchFamily="34" charset="0"/>
              </a:rPr>
              <a:t>Tel  + 82.2.2132.5590</a:t>
            </a:r>
          </a:p>
          <a:p>
            <a:pPr defTabSz="912813" eaLnBrk="0" latinLnBrk="0" hangingPunct="0"/>
            <a:endParaRPr kumimoji="0" lang="en-US" altLang="ko-KR" sz="1400" dirty="0">
              <a:solidFill>
                <a:schemeClr val="bg1"/>
              </a:solidFill>
              <a:latin typeface="Tahoma" pitchFamily="34" charset="0"/>
              <a:cs typeface="Tahoma" pitchFamily="34" charset="0"/>
            </a:endParaRPr>
          </a:p>
          <a:p>
            <a:pPr defTabSz="912813" eaLnBrk="0" latinLnBrk="0" hangingPunct="0"/>
            <a:r>
              <a:rPr kumimoji="0" lang="en-US" altLang="ko-KR" sz="1600" b="1" dirty="0">
                <a:solidFill>
                  <a:schemeClr val="bg1"/>
                </a:solidFill>
                <a:latin typeface="Tahoma" pitchFamily="34" charset="0"/>
                <a:cs typeface="Tahoma" pitchFamily="34" charset="0"/>
              </a:rPr>
              <a:t>Japan Office </a:t>
            </a:r>
            <a:r>
              <a:rPr kumimoji="0" lang="en-US" altLang="ko-KR" sz="1400" dirty="0">
                <a:solidFill>
                  <a:schemeClr val="bg1"/>
                </a:solidFill>
                <a:latin typeface="Tahoma" pitchFamily="34" charset="0"/>
                <a:cs typeface="Tahoma" pitchFamily="34" charset="0"/>
              </a:rPr>
              <a:t>: </a:t>
            </a:r>
          </a:p>
          <a:p>
            <a:pPr defTabSz="912813" eaLnBrk="0" latinLnBrk="0" hangingPunct="0"/>
            <a:r>
              <a:rPr kumimoji="0" lang="en-US" altLang="ko-KR" sz="1400" dirty="0">
                <a:solidFill>
                  <a:schemeClr val="bg1"/>
                </a:solidFill>
                <a:latin typeface="Tahoma" pitchFamily="34" charset="0"/>
                <a:cs typeface="Tahoma" pitchFamily="34" charset="0"/>
              </a:rPr>
              <a:t>Shinkasumigaseki Bldg 18F., 3-3-2,</a:t>
            </a:r>
          </a:p>
          <a:p>
            <a:pPr defTabSz="912813" eaLnBrk="0" latinLnBrk="0" hangingPunct="0"/>
            <a:r>
              <a:rPr kumimoji="0" lang="en-US" altLang="ko-KR" sz="1400" dirty="0">
                <a:solidFill>
                  <a:schemeClr val="bg1"/>
                </a:solidFill>
                <a:latin typeface="Tahoma" pitchFamily="34" charset="0"/>
                <a:cs typeface="Tahoma" pitchFamily="34" charset="0"/>
              </a:rPr>
              <a:t>Kasumigaseki, Chiyoda-</a:t>
            </a:r>
            <a:r>
              <a:rPr kumimoji="0" lang="en-US" altLang="ko-KR" sz="1400" dirty="0" err="1">
                <a:solidFill>
                  <a:schemeClr val="bg1"/>
                </a:solidFill>
                <a:latin typeface="Tahoma" pitchFamily="34" charset="0"/>
                <a:cs typeface="Tahoma" pitchFamily="34" charset="0"/>
              </a:rPr>
              <a:t>ku</a:t>
            </a:r>
            <a:r>
              <a:rPr kumimoji="0" lang="en-US" altLang="ko-KR" sz="1400" dirty="0">
                <a:solidFill>
                  <a:schemeClr val="bg1"/>
                </a:solidFill>
                <a:latin typeface="Tahoma" pitchFamily="34" charset="0"/>
                <a:cs typeface="Tahoma" pitchFamily="34" charset="0"/>
              </a:rPr>
              <a:t>, Tokyo 100-0013</a:t>
            </a:r>
          </a:p>
          <a:p>
            <a:pPr defTabSz="912813" eaLnBrk="0" latinLnBrk="0" hangingPunct="0"/>
            <a:r>
              <a:rPr kumimoji="0" lang="en-US" altLang="ko-KR" sz="1400" dirty="0">
                <a:solidFill>
                  <a:schemeClr val="bg1"/>
                </a:solidFill>
                <a:latin typeface="Tahoma" pitchFamily="34" charset="0"/>
                <a:cs typeface="Tahoma" pitchFamily="34" charset="0"/>
              </a:rPr>
              <a:t>Tel  +81.3.5532.8801</a:t>
            </a:r>
          </a:p>
          <a:p>
            <a:pPr defTabSz="912813" eaLnBrk="0" latinLnBrk="0" hangingPunct="0"/>
            <a:endParaRPr kumimoji="0" lang="en-US" altLang="ko-KR" sz="1400" dirty="0">
              <a:solidFill>
                <a:schemeClr val="bg1"/>
              </a:solidFill>
              <a:latin typeface="Tahoma" pitchFamily="34" charset="0"/>
              <a:cs typeface="Tahoma" pitchFamily="34" charset="0"/>
            </a:endParaRPr>
          </a:p>
          <a:p>
            <a:pPr defTabSz="912813" eaLnBrk="0" latinLnBrk="0" hangingPunct="0"/>
            <a:r>
              <a:rPr kumimoji="0" lang="en-US" altLang="ko-KR" sz="1600" b="1" dirty="0">
                <a:solidFill>
                  <a:schemeClr val="bg1"/>
                </a:solidFill>
                <a:latin typeface="Tahoma" pitchFamily="34" charset="0"/>
                <a:cs typeface="Tahoma" pitchFamily="34" charset="0"/>
              </a:rPr>
              <a:t>Online Contact :</a:t>
            </a:r>
          </a:p>
          <a:p>
            <a:pPr defTabSz="912813" eaLnBrk="0" latinLnBrk="0" hangingPunct="0"/>
            <a:r>
              <a:rPr kumimoji="0" lang="en-US" altLang="ko-KR" sz="1400" dirty="0" smtClean="0">
                <a:solidFill>
                  <a:schemeClr val="bg1"/>
                </a:solidFill>
                <a:latin typeface="Tahoma" pitchFamily="34" charset="0"/>
                <a:cs typeface="Tahoma" pitchFamily="34" charset="0"/>
              </a:rPr>
              <a:t>Sales@warevalley.com</a:t>
            </a:r>
            <a:endParaRPr kumimoji="0" lang="en-US" altLang="ko-KR" sz="1400" dirty="0">
              <a:solidFill>
                <a:schemeClr val="bg1"/>
              </a:solidFill>
              <a:latin typeface="Tahoma" pitchFamily="34" charset="0"/>
              <a:cs typeface="Tahoma" pitchFamily="34" charset="0"/>
            </a:endParaRPr>
          </a:p>
          <a:p>
            <a:pPr defTabSz="912813" eaLnBrk="0" latinLnBrk="0" hangingPunct="0"/>
            <a:r>
              <a:rPr kumimoji="0" lang="en-US" altLang="ko-KR" sz="1400" dirty="0">
                <a:solidFill>
                  <a:schemeClr val="bg1"/>
                </a:solidFill>
                <a:latin typeface="Tahoma" pitchFamily="34" charset="0"/>
                <a:cs typeface="Tahoma" pitchFamily="34" charset="0"/>
              </a:rPr>
              <a:t>http://www.warevalley.com </a:t>
            </a:r>
            <a:endParaRPr kumimoji="0" lang="en-US" altLang="ko-KR" sz="2800" b="1" dirty="0">
              <a:solidFill>
                <a:schemeClr val="bg1"/>
              </a:solidFill>
              <a:latin typeface="Tahoma" pitchFamily="34" charset="0"/>
              <a:cs typeface="Tahoma" pitchFamily="34" charset="0"/>
            </a:endParaRPr>
          </a:p>
        </p:txBody>
      </p:sp>
    </p:spTree>
    <p:extLst>
      <p:ext uri="{BB962C8B-B14F-4D97-AF65-F5344CB8AC3E}">
        <p14:creationId xmlns:p14="http://schemas.microsoft.com/office/powerpoint/2010/main" val="37240479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테마">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6182</TotalTime>
  <Words>3954</Words>
  <Application>Microsoft Office PowerPoint</Application>
  <PresentationFormat>화면 슬라이드 쇼(4:3)</PresentationFormat>
  <Paragraphs>784</Paragraphs>
  <Slides>67</Slides>
  <Notes>52</Notes>
  <HiddenSlides>0</HiddenSlides>
  <MMClips>0</MMClips>
  <ScaleCrop>false</ScaleCrop>
  <HeadingPairs>
    <vt:vector size="4" baseType="variant">
      <vt:variant>
        <vt:lpstr>테마</vt:lpstr>
      </vt:variant>
      <vt:variant>
        <vt:i4>1</vt:i4>
      </vt:variant>
      <vt:variant>
        <vt:lpstr>슬라이드 제목</vt:lpstr>
      </vt:variant>
      <vt:variant>
        <vt:i4>67</vt:i4>
      </vt:variant>
    </vt:vector>
  </HeadingPairs>
  <TitlesOfParts>
    <vt:vector size="68" baseType="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shinuk</dc:creator>
  <cp:lastModifiedBy>Kevin</cp:lastModifiedBy>
  <cp:revision>641</cp:revision>
  <dcterms:created xsi:type="dcterms:W3CDTF">2015-02-16T01:16:38Z</dcterms:created>
  <dcterms:modified xsi:type="dcterms:W3CDTF">2016-04-19T09:00:37Z</dcterms:modified>
</cp:coreProperties>
</file>